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553" r:id="rId2"/>
    <p:sldId id="556" r:id="rId3"/>
    <p:sldId id="557" r:id="rId4"/>
    <p:sldId id="558" r:id="rId5"/>
    <p:sldId id="559" r:id="rId6"/>
    <p:sldId id="560" r:id="rId7"/>
    <p:sldId id="561" r:id="rId8"/>
    <p:sldId id="562" r:id="rId9"/>
    <p:sldId id="563" r:id="rId10"/>
    <p:sldId id="564" r:id="rId11"/>
    <p:sldId id="565" r:id="rId12"/>
    <p:sldId id="566" r:id="rId13"/>
    <p:sldId id="567" r:id="rId14"/>
    <p:sldId id="568" r:id="rId15"/>
    <p:sldId id="569" r:id="rId16"/>
    <p:sldId id="555" r:id="rId17"/>
  </p:sldIdLst>
  <p:sldSz cx="9144000" cy="6858000" type="screen4x3"/>
  <p:notesSz cx="6797675" cy="9928225"/>
  <p:custDataLst>
    <p:tags r:id="rId20"/>
  </p:custDataLst>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Arial" charset="0"/>
      </a:defRPr>
    </a:lvl1pPr>
    <a:lvl2pPr marL="457200" algn="l" rtl="0" fontAlgn="base">
      <a:spcBef>
        <a:spcPct val="0"/>
      </a:spcBef>
      <a:spcAft>
        <a:spcPct val="0"/>
      </a:spcAft>
      <a:defRPr kern="1200">
        <a:solidFill>
          <a:schemeClr val="tx1"/>
        </a:solidFill>
        <a:latin typeface="Arial" charset="0"/>
        <a:ea typeface="ＭＳ Ｐゴシック" charset="0"/>
        <a:cs typeface="Arial" charset="0"/>
      </a:defRPr>
    </a:lvl2pPr>
    <a:lvl3pPr marL="914400" algn="l" rtl="0" fontAlgn="base">
      <a:spcBef>
        <a:spcPct val="0"/>
      </a:spcBef>
      <a:spcAft>
        <a:spcPct val="0"/>
      </a:spcAft>
      <a:defRPr kern="1200">
        <a:solidFill>
          <a:schemeClr val="tx1"/>
        </a:solidFill>
        <a:latin typeface="Arial" charset="0"/>
        <a:ea typeface="ＭＳ Ｐゴシック" charset="0"/>
        <a:cs typeface="Arial" charset="0"/>
      </a:defRPr>
    </a:lvl3pPr>
    <a:lvl4pPr marL="1371600" algn="l" rtl="0" fontAlgn="base">
      <a:spcBef>
        <a:spcPct val="0"/>
      </a:spcBef>
      <a:spcAft>
        <a:spcPct val="0"/>
      </a:spcAft>
      <a:defRPr kern="1200">
        <a:solidFill>
          <a:schemeClr val="tx1"/>
        </a:solidFill>
        <a:latin typeface="Arial" charset="0"/>
        <a:ea typeface="ＭＳ Ｐゴシック" charset="0"/>
        <a:cs typeface="Arial" charset="0"/>
      </a:defRPr>
    </a:lvl4pPr>
    <a:lvl5pPr marL="1828800" algn="l" rtl="0" fontAlgn="base">
      <a:spcBef>
        <a:spcPct val="0"/>
      </a:spcBef>
      <a:spcAft>
        <a:spcPct val="0"/>
      </a:spcAft>
      <a:defRPr kern="1200">
        <a:solidFill>
          <a:schemeClr val="tx1"/>
        </a:solidFill>
        <a:latin typeface="Arial" charset="0"/>
        <a:ea typeface="ＭＳ Ｐゴシック" charset="0"/>
        <a:cs typeface="Arial" charset="0"/>
      </a:defRPr>
    </a:lvl5pPr>
    <a:lvl6pPr marL="2286000" algn="l" defTabSz="457200" rtl="0" eaLnBrk="1" latinLnBrk="0" hangingPunct="1">
      <a:defRPr kern="1200">
        <a:solidFill>
          <a:schemeClr val="tx1"/>
        </a:solidFill>
        <a:latin typeface="Arial" charset="0"/>
        <a:ea typeface="ＭＳ Ｐゴシック" charset="0"/>
        <a:cs typeface="Arial" charset="0"/>
      </a:defRPr>
    </a:lvl6pPr>
    <a:lvl7pPr marL="2743200" algn="l" defTabSz="457200" rtl="0" eaLnBrk="1" latinLnBrk="0" hangingPunct="1">
      <a:defRPr kern="1200">
        <a:solidFill>
          <a:schemeClr val="tx1"/>
        </a:solidFill>
        <a:latin typeface="Arial" charset="0"/>
        <a:ea typeface="ＭＳ Ｐゴシック" charset="0"/>
        <a:cs typeface="Arial" charset="0"/>
      </a:defRPr>
    </a:lvl7pPr>
    <a:lvl8pPr marL="3200400" algn="l" defTabSz="457200" rtl="0" eaLnBrk="1" latinLnBrk="0" hangingPunct="1">
      <a:defRPr kern="1200">
        <a:solidFill>
          <a:schemeClr val="tx1"/>
        </a:solidFill>
        <a:latin typeface="Arial" charset="0"/>
        <a:ea typeface="ＭＳ Ｐゴシック" charset="0"/>
        <a:cs typeface="Arial" charset="0"/>
      </a:defRPr>
    </a:lvl8pPr>
    <a:lvl9pPr marL="3657600" algn="l" defTabSz="457200" rtl="0" eaLnBrk="1" latinLnBrk="0" hangingPunct="1">
      <a:defRPr kern="1200">
        <a:solidFill>
          <a:schemeClr val="tx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199C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987" autoAdjust="0"/>
    <p:restoredTop sz="93739" autoAdjust="0"/>
  </p:normalViewPr>
  <p:slideViewPr>
    <p:cSldViewPr>
      <p:cViewPr varScale="1">
        <p:scale>
          <a:sx n="71" d="100"/>
          <a:sy n="71" d="100"/>
        </p:scale>
        <p:origin x="432"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33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EE6E57-1006-174E-B09B-E216BA444CA2}" type="doc">
      <dgm:prSet loTypeId="urn:microsoft.com/office/officeart/2005/8/layout/radial4" loCatId="" qsTypeId="urn:microsoft.com/office/officeart/2005/8/quickstyle/simple4" qsCatId="simple" csTypeId="urn:microsoft.com/office/officeart/2005/8/colors/colorful1" csCatId="colorful" phldr="1"/>
      <dgm:spPr/>
      <dgm:t>
        <a:bodyPr/>
        <a:lstStyle/>
        <a:p>
          <a:endParaRPr lang="en-US"/>
        </a:p>
      </dgm:t>
    </dgm:pt>
    <dgm:pt modelId="{E0CA1EBD-121E-4F47-9752-FAF2C2407018}">
      <dgm:prSet phldrT="[Text]"/>
      <dgm:spPr/>
      <dgm:t>
        <a:bodyPr/>
        <a:lstStyle/>
        <a:p>
          <a:r>
            <a:rPr lang="en-US" b="1" dirty="0"/>
            <a:t>Decision Trees</a:t>
          </a:r>
        </a:p>
      </dgm:t>
    </dgm:pt>
    <dgm:pt modelId="{E9DE74AD-AA9E-514D-B648-697B18793616}" type="parTrans" cxnId="{771E7865-A952-AE40-90D2-2CC9CB4107BB}">
      <dgm:prSet/>
      <dgm:spPr/>
      <dgm:t>
        <a:bodyPr/>
        <a:lstStyle/>
        <a:p>
          <a:endParaRPr lang="en-US"/>
        </a:p>
      </dgm:t>
    </dgm:pt>
    <dgm:pt modelId="{04D07C83-7CCE-DE48-970E-D973D85CAD11}" type="sibTrans" cxnId="{771E7865-A952-AE40-90D2-2CC9CB4107BB}">
      <dgm:prSet/>
      <dgm:spPr/>
      <dgm:t>
        <a:bodyPr/>
        <a:lstStyle/>
        <a:p>
          <a:endParaRPr lang="en-US"/>
        </a:p>
      </dgm:t>
    </dgm:pt>
    <dgm:pt modelId="{C5D4FC18-855E-7247-8A2D-A691DAE38445}">
      <dgm:prSet phldrT="[Text]" custT="1"/>
      <dgm:spPr/>
      <dgm:t>
        <a:bodyPr/>
        <a:lstStyle/>
        <a:p>
          <a:r>
            <a:rPr lang="en-US" sz="2200" b="1" dirty="0"/>
            <a:t>Scientific decision making</a:t>
          </a:r>
        </a:p>
      </dgm:t>
    </dgm:pt>
    <dgm:pt modelId="{9D89B03E-17BE-6B44-BD2B-71319B0AAF89}" type="parTrans" cxnId="{8E896277-DB33-4A40-8F82-1D8F6C1A0D96}">
      <dgm:prSet/>
      <dgm:spPr/>
      <dgm:t>
        <a:bodyPr/>
        <a:lstStyle/>
        <a:p>
          <a:endParaRPr lang="en-US"/>
        </a:p>
      </dgm:t>
    </dgm:pt>
    <dgm:pt modelId="{0256E54F-A79F-8F41-BAB7-941DBFBAC0C1}" type="sibTrans" cxnId="{8E896277-DB33-4A40-8F82-1D8F6C1A0D96}">
      <dgm:prSet/>
      <dgm:spPr/>
      <dgm:t>
        <a:bodyPr/>
        <a:lstStyle/>
        <a:p>
          <a:endParaRPr lang="en-US"/>
        </a:p>
      </dgm:t>
    </dgm:pt>
    <dgm:pt modelId="{9E80454C-7E8E-F145-BBEA-700EB5926CA9}">
      <dgm:prSet phldrT="[Text]" custT="1"/>
      <dgm:spPr/>
      <dgm:t>
        <a:bodyPr/>
        <a:lstStyle/>
        <a:p>
          <a:r>
            <a:rPr lang="en-US" sz="2200" b="1" dirty="0"/>
            <a:t>Hunch decision making</a:t>
          </a:r>
        </a:p>
      </dgm:t>
    </dgm:pt>
    <dgm:pt modelId="{44C96C3F-CAC3-3B4D-A738-13DCBB8578E6}" type="parTrans" cxnId="{EB88FB9B-2417-AD44-90A1-EFFEF45A6F9C}">
      <dgm:prSet/>
      <dgm:spPr/>
      <dgm:t>
        <a:bodyPr/>
        <a:lstStyle/>
        <a:p>
          <a:endParaRPr lang="en-US"/>
        </a:p>
      </dgm:t>
    </dgm:pt>
    <dgm:pt modelId="{44E853BD-801C-3048-A728-51F93D325FE6}" type="sibTrans" cxnId="{EB88FB9B-2417-AD44-90A1-EFFEF45A6F9C}">
      <dgm:prSet/>
      <dgm:spPr/>
      <dgm:t>
        <a:bodyPr/>
        <a:lstStyle/>
        <a:p>
          <a:endParaRPr lang="en-US"/>
        </a:p>
      </dgm:t>
    </dgm:pt>
    <dgm:pt modelId="{1CAD61EE-9310-E245-BCE8-DD89437E2AB8}">
      <dgm:prSet phldrT="[Text]" custT="1"/>
      <dgm:spPr/>
      <dgm:t>
        <a:bodyPr/>
        <a:lstStyle/>
        <a:p>
          <a:r>
            <a:rPr lang="en-US" sz="2200" b="1" dirty="0"/>
            <a:t>Sales forecasting</a:t>
          </a:r>
        </a:p>
      </dgm:t>
    </dgm:pt>
    <dgm:pt modelId="{ABB78098-0D49-914D-876E-6CB98FB8FD0F}" type="parTrans" cxnId="{151A7E8E-220F-A249-BAC3-6C222795BE7B}">
      <dgm:prSet/>
      <dgm:spPr/>
      <dgm:t>
        <a:bodyPr/>
        <a:lstStyle/>
        <a:p>
          <a:endParaRPr lang="en-US"/>
        </a:p>
      </dgm:t>
    </dgm:pt>
    <dgm:pt modelId="{B8DB47BA-2448-B840-BCCC-69113569D717}" type="sibTrans" cxnId="{151A7E8E-220F-A249-BAC3-6C222795BE7B}">
      <dgm:prSet/>
      <dgm:spPr/>
      <dgm:t>
        <a:bodyPr/>
        <a:lstStyle/>
        <a:p>
          <a:endParaRPr lang="en-US"/>
        </a:p>
      </dgm:t>
    </dgm:pt>
    <dgm:pt modelId="{711EBAEB-B3EB-844A-95B0-314792433FCC}">
      <dgm:prSet phldrT="[Text]" custT="1"/>
      <dgm:spPr/>
      <dgm:t>
        <a:bodyPr/>
        <a:lstStyle/>
        <a:p>
          <a:r>
            <a:rPr lang="en-US" sz="2200" b="1" dirty="0"/>
            <a:t>Investment appraisal</a:t>
          </a:r>
        </a:p>
      </dgm:t>
    </dgm:pt>
    <dgm:pt modelId="{63B3C122-DCD5-B44C-9C60-C043628465E6}" type="parTrans" cxnId="{B333F38F-05A0-9C42-A13B-061EF9F77459}">
      <dgm:prSet/>
      <dgm:spPr/>
      <dgm:t>
        <a:bodyPr/>
        <a:lstStyle/>
        <a:p>
          <a:endParaRPr lang="en-US"/>
        </a:p>
      </dgm:t>
    </dgm:pt>
    <dgm:pt modelId="{8C331610-BAB7-C241-8AB8-ABFFCDC530E0}" type="sibTrans" cxnId="{B333F38F-05A0-9C42-A13B-061EF9F77459}">
      <dgm:prSet/>
      <dgm:spPr/>
      <dgm:t>
        <a:bodyPr/>
        <a:lstStyle/>
        <a:p>
          <a:endParaRPr lang="en-US"/>
        </a:p>
      </dgm:t>
    </dgm:pt>
    <dgm:pt modelId="{41C950D4-6123-554E-9E12-78A47C23CC4D}">
      <dgm:prSet phldrT="[Text]" custT="1"/>
      <dgm:spPr/>
      <dgm:t>
        <a:bodyPr/>
        <a:lstStyle/>
        <a:p>
          <a:r>
            <a:rPr lang="en-US" sz="2200" b="1" dirty="0"/>
            <a:t>Business objectives</a:t>
          </a:r>
        </a:p>
      </dgm:t>
    </dgm:pt>
    <dgm:pt modelId="{62787FC2-C014-4646-839A-A588BC1C3C96}" type="parTrans" cxnId="{03CEF241-28BC-E749-9EE7-CD0F1194122F}">
      <dgm:prSet/>
      <dgm:spPr/>
      <dgm:t>
        <a:bodyPr/>
        <a:lstStyle/>
        <a:p>
          <a:endParaRPr lang="en-US"/>
        </a:p>
      </dgm:t>
    </dgm:pt>
    <dgm:pt modelId="{F92E3CD7-9905-994D-A7C2-501A108DEC79}" type="sibTrans" cxnId="{03CEF241-28BC-E749-9EE7-CD0F1194122F}">
      <dgm:prSet/>
      <dgm:spPr/>
      <dgm:t>
        <a:bodyPr/>
        <a:lstStyle/>
        <a:p>
          <a:endParaRPr lang="en-US"/>
        </a:p>
      </dgm:t>
    </dgm:pt>
    <dgm:pt modelId="{35C6E440-15C4-0542-99C0-86623B2AA70C}" type="pres">
      <dgm:prSet presAssocID="{A5EE6E57-1006-174E-B09B-E216BA444CA2}" presName="cycle" presStyleCnt="0">
        <dgm:presLayoutVars>
          <dgm:chMax val="1"/>
          <dgm:dir/>
          <dgm:animLvl val="ctr"/>
          <dgm:resizeHandles val="exact"/>
        </dgm:presLayoutVars>
      </dgm:prSet>
      <dgm:spPr/>
    </dgm:pt>
    <dgm:pt modelId="{0106B4ED-CAD4-3E49-875A-AFBB8F89CC51}" type="pres">
      <dgm:prSet presAssocID="{E0CA1EBD-121E-4F47-9752-FAF2C2407018}" presName="centerShape" presStyleLbl="node0" presStyleIdx="0" presStyleCnt="1"/>
      <dgm:spPr/>
    </dgm:pt>
    <dgm:pt modelId="{62D0578A-601A-3C4E-8EB5-F029BAB61C8F}" type="pres">
      <dgm:prSet presAssocID="{9D89B03E-17BE-6B44-BD2B-71319B0AAF89}" presName="parTrans" presStyleLbl="bgSibTrans2D1" presStyleIdx="0" presStyleCnt="5"/>
      <dgm:spPr/>
    </dgm:pt>
    <dgm:pt modelId="{F009C25B-217F-D345-B51C-4F8BBFB3AB2C}" type="pres">
      <dgm:prSet presAssocID="{C5D4FC18-855E-7247-8A2D-A691DAE38445}" presName="node" presStyleLbl="node1" presStyleIdx="0" presStyleCnt="5" custScaleX="125978">
        <dgm:presLayoutVars>
          <dgm:bulletEnabled val="1"/>
        </dgm:presLayoutVars>
      </dgm:prSet>
      <dgm:spPr/>
    </dgm:pt>
    <dgm:pt modelId="{288329E7-C3B0-8144-A4A3-E0BE453C9D92}" type="pres">
      <dgm:prSet presAssocID="{44C96C3F-CAC3-3B4D-A738-13DCBB8578E6}" presName="parTrans" presStyleLbl="bgSibTrans2D1" presStyleIdx="1" presStyleCnt="5"/>
      <dgm:spPr/>
    </dgm:pt>
    <dgm:pt modelId="{5CE1AAD7-E856-C747-B066-CFDB1B6078B8}" type="pres">
      <dgm:prSet presAssocID="{9E80454C-7E8E-F145-BBEA-700EB5926CA9}" presName="node" presStyleLbl="node1" presStyleIdx="1" presStyleCnt="5" custScaleX="120548" custRadScaleRad="113560" custRadScaleInc="-17120">
        <dgm:presLayoutVars>
          <dgm:bulletEnabled val="1"/>
        </dgm:presLayoutVars>
      </dgm:prSet>
      <dgm:spPr/>
    </dgm:pt>
    <dgm:pt modelId="{21070C76-452B-0341-B977-9A23DF6B16D0}" type="pres">
      <dgm:prSet presAssocID="{ABB78098-0D49-914D-876E-6CB98FB8FD0F}" presName="parTrans" presStyleLbl="bgSibTrans2D1" presStyleIdx="2" presStyleCnt="5"/>
      <dgm:spPr/>
    </dgm:pt>
    <dgm:pt modelId="{18462E17-30F1-8A40-BC86-B4A010C700A6}" type="pres">
      <dgm:prSet presAssocID="{1CAD61EE-9310-E245-BCE8-DD89437E2AB8}" presName="node" presStyleLbl="node1" presStyleIdx="2" presStyleCnt="5" custScaleX="123737">
        <dgm:presLayoutVars>
          <dgm:bulletEnabled val="1"/>
        </dgm:presLayoutVars>
      </dgm:prSet>
      <dgm:spPr/>
    </dgm:pt>
    <dgm:pt modelId="{D95A6F62-F05B-3949-ADBA-9C59F2B04D6A}" type="pres">
      <dgm:prSet presAssocID="{63B3C122-DCD5-B44C-9C60-C043628465E6}" presName="parTrans" presStyleLbl="bgSibTrans2D1" presStyleIdx="3" presStyleCnt="5"/>
      <dgm:spPr/>
    </dgm:pt>
    <dgm:pt modelId="{67F52093-1B91-AF4B-B564-7A279CF0647F}" type="pres">
      <dgm:prSet presAssocID="{711EBAEB-B3EB-844A-95B0-314792433FCC}" presName="node" presStyleLbl="node1" presStyleIdx="3" presStyleCnt="5" custRadScaleRad="115990" custRadScaleInc="20659">
        <dgm:presLayoutVars>
          <dgm:bulletEnabled val="1"/>
        </dgm:presLayoutVars>
      </dgm:prSet>
      <dgm:spPr/>
    </dgm:pt>
    <dgm:pt modelId="{E74D7D3C-B18C-D146-8FB9-13B7BD42395E}" type="pres">
      <dgm:prSet presAssocID="{62787FC2-C014-4646-839A-A588BC1C3C96}" presName="parTrans" presStyleLbl="bgSibTrans2D1" presStyleIdx="4" presStyleCnt="5"/>
      <dgm:spPr/>
    </dgm:pt>
    <dgm:pt modelId="{65B008E7-EDBF-444B-93A9-4A67298FE9B9}" type="pres">
      <dgm:prSet presAssocID="{41C950D4-6123-554E-9E12-78A47C23CC4D}" presName="node" presStyleLbl="node1" presStyleIdx="4" presStyleCnt="5">
        <dgm:presLayoutVars>
          <dgm:bulletEnabled val="1"/>
        </dgm:presLayoutVars>
      </dgm:prSet>
      <dgm:spPr/>
    </dgm:pt>
  </dgm:ptLst>
  <dgm:cxnLst>
    <dgm:cxn modelId="{28EE8E1E-1ADB-E54C-B03F-A23CBFEEE54B}" type="presOf" srcId="{E0CA1EBD-121E-4F47-9752-FAF2C2407018}" destId="{0106B4ED-CAD4-3E49-875A-AFBB8F89CC51}" srcOrd="0" destOrd="0" presId="urn:microsoft.com/office/officeart/2005/8/layout/radial4"/>
    <dgm:cxn modelId="{90C00D29-99D9-1C4D-8680-7DED429B6375}" type="presOf" srcId="{711EBAEB-B3EB-844A-95B0-314792433FCC}" destId="{67F52093-1B91-AF4B-B564-7A279CF0647F}" srcOrd="0" destOrd="0" presId="urn:microsoft.com/office/officeart/2005/8/layout/radial4"/>
    <dgm:cxn modelId="{CEFC3237-BC28-6048-9F9E-3C6C08240AA6}" type="presOf" srcId="{ABB78098-0D49-914D-876E-6CB98FB8FD0F}" destId="{21070C76-452B-0341-B977-9A23DF6B16D0}" srcOrd="0" destOrd="0" presId="urn:microsoft.com/office/officeart/2005/8/layout/radial4"/>
    <dgm:cxn modelId="{912BC53E-261E-A544-872D-EA8E4111996B}" type="presOf" srcId="{9E80454C-7E8E-F145-BBEA-700EB5926CA9}" destId="{5CE1AAD7-E856-C747-B066-CFDB1B6078B8}" srcOrd="0" destOrd="0" presId="urn:microsoft.com/office/officeart/2005/8/layout/radial4"/>
    <dgm:cxn modelId="{5807A43F-F957-C34D-9822-18A988B97398}" type="presOf" srcId="{A5EE6E57-1006-174E-B09B-E216BA444CA2}" destId="{35C6E440-15C4-0542-99C0-86623B2AA70C}" srcOrd="0" destOrd="0" presId="urn:microsoft.com/office/officeart/2005/8/layout/radial4"/>
    <dgm:cxn modelId="{03CEF241-28BC-E749-9EE7-CD0F1194122F}" srcId="{E0CA1EBD-121E-4F47-9752-FAF2C2407018}" destId="{41C950D4-6123-554E-9E12-78A47C23CC4D}" srcOrd="4" destOrd="0" parTransId="{62787FC2-C014-4646-839A-A588BC1C3C96}" sibTransId="{F92E3CD7-9905-994D-A7C2-501A108DEC79}"/>
    <dgm:cxn modelId="{771E7865-A952-AE40-90D2-2CC9CB4107BB}" srcId="{A5EE6E57-1006-174E-B09B-E216BA444CA2}" destId="{E0CA1EBD-121E-4F47-9752-FAF2C2407018}" srcOrd="0" destOrd="0" parTransId="{E9DE74AD-AA9E-514D-B648-697B18793616}" sibTransId="{04D07C83-7CCE-DE48-970E-D973D85CAD11}"/>
    <dgm:cxn modelId="{8C0C0767-049C-3B4E-81BB-FE2AB86FCC0D}" type="presOf" srcId="{C5D4FC18-855E-7247-8A2D-A691DAE38445}" destId="{F009C25B-217F-D345-B51C-4F8BBFB3AB2C}" srcOrd="0" destOrd="0" presId="urn:microsoft.com/office/officeart/2005/8/layout/radial4"/>
    <dgm:cxn modelId="{2296D46E-4629-4045-B21A-590546B8711D}" type="presOf" srcId="{41C950D4-6123-554E-9E12-78A47C23CC4D}" destId="{65B008E7-EDBF-444B-93A9-4A67298FE9B9}" srcOrd="0" destOrd="0" presId="urn:microsoft.com/office/officeart/2005/8/layout/radial4"/>
    <dgm:cxn modelId="{68AA3253-DC4C-1B4A-8F11-91E075597042}" type="presOf" srcId="{63B3C122-DCD5-B44C-9C60-C043628465E6}" destId="{D95A6F62-F05B-3949-ADBA-9C59F2B04D6A}" srcOrd="0" destOrd="0" presId="urn:microsoft.com/office/officeart/2005/8/layout/radial4"/>
    <dgm:cxn modelId="{8E896277-DB33-4A40-8F82-1D8F6C1A0D96}" srcId="{E0CA1EBD-121E-4F47-9752-FAF2C2407018}" destId="{C5D4FC18-855E-7247-8A2D-A691DAE38445}" srcOrd="0" destOrd="0" parTransId="{9D89B03E-17BE-6B44-BD2B-71319B0AAF89}" sibTransId="{0256E54F-A79F-8F41-BAB7-941DBFBAC0C1}"/>
    <dgm:cxn modelId="{7C4E4F82-6488-704C-B88E-D6497A2A78E0}" type="presOf" srcId="{44C96C3F-CAC3-3B4D-A738-13DCBB8578E6}" destId="{288329E7-C3B0-8144-A4A3-E0BE453C9D92}" srcOrd="0" destOrd="0" presId="urn:microsoft.com/office/officeart/2005/8/layout/radial4"/>
    <dgm:cxn modelId="{151A7E8E-220F-A249-BAC3-6C222795BE7B}" srcId="{E0CA1EBD-121E-4F47-9752-FAF2C2407018}" destId="{1CAD61EE-9310-E245-BCE8-DD89437E2AB8}" srcOrd="2" destOrd="0" parTransId="{ABB78098-0D49-914D-876E-6CB98FB8FD0F}" sibTransId="{B8DB47BA-2448-B840-BCCC-69113569D717}"/>
    <dgm:cxn modelId="{B333F38F-05A0-9C42-A13B-061EF9F77459}" srcId="{E0CA1EBD-121E-4F47-9752-FAF2C2407018}" destId="{711EBAEB-B3EB-844A-95B0-314792433FCC}" srcOrd="3" destOrd="0" parTransId="{63B3C122-DCD5-B44C-9C60-C043628465E6}" sibTransId="{8C331610-BAB7-C241-8AB8-ABFFCDC530E0}"/>
    <dgm:cxn modelId="{EB88FB9B-2417-AD44-90A1-EFFEF45A6F9C}" srcId="{E0CA1EBD-121E-4F47-9752-FAF2C2407018}" destId="{9E80454C-7E8E-F145-BBEA-700EB5926CA9}" srcOrd="1" destOrd="0" parTransId="{44C96C3F-CAC3-3B4D-A738-13DCBB8578E6}" sibTransId="{44E853BD-801C-3048-A728-51F93D325FE6}"/>
    <dgm:cxn modelId="{378211B6-6A7C-AB40-A6AE-A4B71B53ACF6}" type="presOf" srcId="{1CAD61EE-9310-E245-BCE8-DD89437E2AB8}" destId="{18462E17-30F1-8A40-BC86-B4A010C700A6}" srcOrd="0" destOrd="0" presId="urn:microsoft.com/office/officeart/2005/8/layout/radial4"/>
    <dgm:cxn modelId="{C7A050D4-9B40-6841-8031-ED9AB2D7EF5B}" type="presOf" srcId="{62787FC2-C014-4646-839A-A588BC1C3C96}" destId="{E74D7D3C-B18C-D146-8FB9-13B7BD42395E}" srcOrd="0" destOrd="0" presId="urn:microsoft.com/office/officeart/2005/8/layout/radial4"/>
    <dgm:cxn modelId="{1DA422D9-ECC3-6F46-8DC6-9625C694EF1B}" type="presOf" srcId="{9D89B03E-17BE-6B44-BD2B-71319B0AAF89}" destId="{62D0578A-601A-3C4E-8EB5-F029BAB61C8F}" srcOrd="0" destOrd="0" presId="urn:microsoft.com/office/officeart/2005/8/layout/radial4"/>
    <dgm:cxn modelId="{714FD823-809F-F249-BAA7-8F6897C75B30}" type="presParOf" srcId="{35C6E440-15C4-0542-99C0-86623B2AA70C}" destId="{0106B4ED-CAD4-3E49-875A-AFBB8F89CC51}" srcOrd="0" destOrd="0" presId="urn:microsoft.com/office/officeart/2005/8/layout/radial4"/>
    <dgm:cxn modelId="{581607E5-3CF0-6945-B2E3-76720C70DCD8}" type="presParOf" srcId="{35C6E440-15C4-0542-99C0-86623B2AA70C}" destId="{62D0578A-601A-3C4E-8EB5-F029BAB61C8F}" srcOrd="1" destOrd="0" presId="urn:microsoft.com/office/officeart/2005/8/layout/radial4"/>
    <dgm:cxn modelId="{457AA669-02FA-6C46-B7CE-E219DC89C233}" type="presParOf" srcId="{35C6E440-15C4-0542-99C0-86623B2AA70C}" destId="{F009C25B-217F-D345-B51C-4F8BBFB3AB2C}" srcOrd="2" destOrd="0" presId="urn:microsoft.com/office/officeart/2005/8/layout/radial4"/>
    <dgm:cxn modelId="{57437904-502D-B44D-B88C-E541C44AD90D}" type="presParOf" srcId="{35C6E440-15C4-0542-99C0-86623B2AA70C}" destId="{288329E7-C3B0-8144-A4A3-E0BE453C9D92}" srcOrd="3" destOrd="0" presId="urn:microsoft.com/office/officeart/2005/8/layout/radial4"/>
    <dgm:cxn modelId="{94E9FAE6-6169-E64B-A261-A79012D6FF2F}" type="presParOf" srcId="{35C6E440-15C4-0542-99C0-86623B2AA70C}" destId="{5CE1AAD7-E856-C747-B066-CFDB1B6078B8}" srcOrd="4" destOrd="0" presId="urn:microsoft.com/office/officeart/2005/8/layout/radial4"/>
    <dgm:cxn modelId="{1D1F04DF-EA2F-D144-8D94-92C2BEEA9369}" type="presParOf" srcId="{35C6E440-15C4-0542-99C0-86623B2AA70C}" destId="{21070C76-452B-0341-B977-9A23DF6B16D0}" srcOrd="5" destOrd="0" presId="urn:microsoft.com/office/officeart/2005/8/layout/radial4"/>
    <dgm:cxn modelId="{C8748B15-23DB-4848-8E73-85A1A25C2815}" type="presParOf" srcId="{35C6E440-15C4-0542-99C0-86623B2AA70C}" destId="{18462E17-30F1-8A40-BC86-B4A010C700A6}" srcOrd="6" destOrd="0" presId="urn:microsoft.com/office/officeart/2005/8/layout/radial4"/>
    <dgm:cxn modelId="{A46C8AF7-C3C7-B94A-9F7E-90003832AFC1}" type="presParOf" srcId="{35C6E440-15C4-0542-99C0-86623B2AA70C}" destId="{D95A6F62-F05B-3949-ADBA-9C59F2B04D6A}" srcOrd="7" destOrd="0" presId="urn:microsoft.com/office/officeart/2005/8/layout/radial4"/>
    <dgm:cxn modelId="{8C656349-B6EB-5847-B993-43532919F0FC}" type="presParOf" srcId="{35C6E440-15C4-0542-99C0-86623B2AA70C}" destId="{67F52093-1B91-AF4B-B564-7A279CF0647F}" srcOrd="8" destOrd="0" presId="urn:microsoft.com/office/officeart/2005/8/layout/radial4"/>
    <dgm:cxn modelId="{DDE1BB13-08AF-9C4F-B66D-3A709D59ED3F}" type="presParOf" srcId="{35C6E440-15C4-0542-99C0-86623B2AA70C}" destId="{E74D7D3C-B18C-D146-8FB9-13B7BD42395E}" srcOrd="9" destOrd="0" presId="urn:microsoft.com/office/officeart/2005/8/layout/radial4"/>
    <dgm:cxn modelId="{564977D9-5F67-BB4A-9ADC-0B4F77EF13A8}" type="presParOf" srcId="{35C6E440-15C4-0542-99C0-86623B2AA70C}" destId="{65B008E7-EDBF-444B-93A9-4A67298FE9B9}" srcOrd="10"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06B4ED-CAD4-3E49-875A-AFBB8F89CC51}">
      <dsp:nvSpPr>
        <dsp:cNvPr id="0" name=""/>
        <dsp:cNvSpPr/>
      </dsp:nvSpPr>
      <dsp:spPr>
        <a:xfrm>
          <a:off x="3500614" y="2521581"/>
          <a:ext cx="1870548" cy="1870548"/>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b="1" kern="1200" dirty="0"/>
            <a:t>Decision Trees</a:t>
          </a:r>
        </a:p>
      </dsp:txBody>
      <dsp:txXfrm>
        <a:off x="3774549" y="2795516"/>
        <a:ext cx="1322678" cy="1322678"/>
      </dsp:txXfrm>
    </dsp:sp>
    <dsp:sp modelId="{62D0578A-601A-3C4E-8EB5-F029BAB61C8F}">
      <dsp:nvSpPr>
        <dsp:cNvPr id="0" name=""/>
        <dsp:cNvSpPr/>
      </dsp:nvSpPr>
      <dsp:spPr>
        <a:xfrm rot="10800000">
          <a:off x="1690199" y="3190302"/>
          <a:ext cx="1710842" cy="533106"/>
        </a:xfrm>
        <a:prstGeom prst="leftArrow">
          <a:avLst>
            <a:gd name="adj1" fmla="val 60000"/>
            <a:gd name="adj2" fmla="val 5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F009C25B-217F-D345-B51C-4F8BBFB3AB2C}">
      <dsp:nvSpPr>
        <dsp:cNvPr id="0" name=""/>
        <dsp:cNvSpPr/>
      </dsp:nvSpPr>
      <dsp:spPr>
        <a:xfrm>
          <a:off x="570871" y="2746047"/>
          <a:ext cx="2238655" cy="1421616"/>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b="1" kern="1200" dirty="0"/>
            <a:t>Scientific decision making</a:t>
          </a:r>
        </a:p>
      </dsp:txBody>
      <dsp:txXfrm>
        <a:off x="612509" y="2787685"/>
        <a:ext cx="2155379" cy="1338340"/>
      </dsp:txXfrm>
    </dsp:sp>
    <dsp:sp modelId="{288329E7-C3B0-8144-A4A3-E0BE453C9D92}">
      <dsp:nvSpPr>
        <dsp:cNvPr id="0" name=""/>
        <dsp:cNvSpPr/>
      </dsp:nvSpPr>
      <dsp:spPr>
        <a:xfrm rot="13130208">
          <a:off x="1779171" y="1881746"/>
          <a:ext cx="2062680" cy="533106"/>
        </a:xfrm>
        <a:prstGeom prst="leftArrow">
          <a:avLst>
            <a:gd name="adj1" fmla="val 60000"/>
            <a:gd name="adj2" fmla="val 5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5CE1AAD7-E856-C747-B066-CFDB1B6078B8}">
      <dsp:nvSpPr>
        <dsp:cNvPr id="0" name=""/>
        <dsp:cNvSpPr/>
      </dsp:nvSpPr>
      <dsp:spPr>
        <a:xfrm>
          <a:off x="936082" y="790733"/>
          <a:ext cx="2142163" cy="1421616"/>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b="1" kern="1200" dirty="0"/>
            <a:t>Hunch decision making</a:t>
          </a:r>
        </a:p>
      </dsp:txBody>
      <dsp:txXfrm>
        <a:off x="977720" y="832371"/>
        <a:ext cx="2058887" cy="1338340"/>
      </dsp:txXfrm>
    </dsp:sp>
    <dsp:sp modelId="{21070C76-452B-0341-B977-9A23DF6B16D0}">
      <dsp:nvSpPr>
        <dsp:cNvPr id="0" name=""/>
        <dsp:cNvSpPr/>
      </dsp:nvSpPr>
      <dsp:spPr>
        <a:xfrm rot="16200000">
          <a:off x="3580467" y="1300034"/>
          <a:ext cx="1710842" cy="533106"/>
        </a:xfrm>
        <a:prstGeom prst="leftArrow">
          <a:avLst>
            <a:gd name="adj1" fmla="val 60000"/>
            <a:gd name="adj2" fmla="val 5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18462E17-30F1-8A40-BC86-B4A010C700A6}">
      <dsp:nvSpPr>
        <dsp:cNvPr id="0" name=""/>
        <dsp:cNvSpPr/>
      </dsp:nvSpPr>
      <dsp:spPr>
        <a:xfrm>
          <a:off x="3336472" y="357"/>
          <a:ext cx="2198832" cy="1421616"/>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b="1" kern="1200" dirty="0"/>
            <a:t>Sales forecasting</a:t>
          </a:r>
        </a:p>
      </dsp:txBody>
      <dsp:txXfrm>
        <a:off x="3378110" y="41995"/>
        <a:ext cx="2115556" cy="1338340"/>
      </dsp:txXfrm>
    </dsp:sp>
    <dsp:sp modelId="{D95A6F62-F05B-3949-ADBA-9C59F2B04D6A}">
      <dsp:nvSpPr>
        <dsp:cNvPr id="0" name=""/>
        <dsp:cNvSpPr/>
      </dsp:nvSpPr>
      <dsp:spPr>
        <a:xfrm rot="19346234">
          <a:off x="5054991" y="1896753"/>
          <a:ext cx="2125731" cy="533106"/>
        </a:xfrm>
        <a:prstGeom prst="leftArrow">
          <a:avLst>
            <a:gd name="adj1" fmla="val 60000"/>
            <a:gd name="adj2" fmla="val 5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7F52093-1B91-AF4B-B564-7A279CF0647F}">
      <dsp:nvSpPr>
        <dsp:cNvPr id="0" name=""/>
        <dsp:cNvSpPr/>
      </dsp:nvSpPr>
      <dsp:spPr>
        <a:xfrm>
          <a:off x="6071865" y="804543"/>
          <a:ext cx="1777021" cy="1421616"/>
        </a:xfrm>
        <a:prstGeom prst="roundRect">
          <a:avLst>
            <a:gd name="adj" fmla="val 1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b="1" kern="1200" dirty="0"/>
            <a:t>Investment appraisal</a:t>
          </a:r>
        </a:p>
      </dsp:txBody>
      <dsp:txXfrm>
        <a:off x="6113503" y="846181"/>
        <a:ext cx="1693745" cy="1338340"/>
      </dsp:txXfrm>
    </dsp:sp>
    <dsp:sp modelId="{E74D7D3C-B18C-D146-8FB9-13B7BD42395E}">
      <dsp:nvSpPr>
        <dsp:cNvPr id="0" name=""/>
        <dsp:cNvSpPr/>
      </dsp:nvSpPr>
      <dsp:spPr>
        <a:xfrm>
          <a:off x="5470735" y="3190302"/>
          <a:ext cx="1710842" cy="533106"/>
        </a:xfrm>
        <a:prstGeom prst="leftArrow">
          <a:avLst>
            <a:gd name="adj1" fmla="val 60000"/>
            <a:gd name="adj2" fmla="val 50000"/>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5B008E7-EDBF-444B-93A9-4A67298FE9B9}">
      <dsp:nvSpPr>
        <dsp:cNvPr id="0" name=""/>
        <dsp:cNvSpPr/>
      </dsp:nvSpPr>
      <dsp:spPr>
        <a:xfrm>
          <a:off x="6293067" y="2746047"/>
          <a:ext cx="1777021" cy="1421616"/>
        </a:xfrm>
        <a:prstGeom prst="roundRect">
          <a:avLst>
            <a:gd name="adj" fmla="val 10000"/>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b="1" kern="1200" dirty="0"/>
            <a:t>Business objectives</a:t>
          </a:r>
        </a:p>
      </dsp:txBody>
      <dsp:txXfrm>
        <a:off x="6334705" y="2787685"/>
        <a:ext cx="1693745" cy="1338340"/>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41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688" y="0"/>
            <a:ext cx="2946400" cy="496412"/>
          </a:xfrm>
          <a:prstGeom prst="rect">
            <a:avLst/>
          </a:prstGeom>
        </p:spPr>
        <p:txBody>
          <a:bodyPr vert="horz" lIns="91440" tIns="45720" rIns="91440" bIns="45720" rtlCol="0"/>
          <a:lstStyle>
            <a:lvl1pPr algn="r">
              <a:defRPr sz="1200"/>
            </a:lvl1pPr>
          </a:lstStyle>
          <a:p>
            <a:fld id="{F538F1D5-C101-2D4C-BB9A-CE82C796C978}" type="datetimeFigureOut">
              <a:rPr lang="en-US" smtClean="0"/>
              <a:t>10/14/2021</a:t>
            </a:fld>
            <a:endParaRPr lang="en-US"/>
          </a:p>
        </p:txBody>
      </p:sp>
      <p:sp>
        <p:nvSpPr>
          <p:cNvPr id="4" name="Footer Placeholder 3"/>
          <p:cNvSpPr>
            <a:spLocks noGrp="1"/>
          </p:cNvSpPr>
          <p:nvPr>
            <p:ph type="ftr" sz="quarter" idx="2"/>
          </p:nvPr>
        </p:nvSpPr>
        <p:spPr>
          <a:xfrm>
            <a:off x="0" y="9430218"/>
            <a:ext cx="2946400" cy="4964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688" y="9430218"/>
            <a:ext cx="2946400" cy="496412"/>
          </a:xfrm>
          <a:prstGeom prst="rect">
            <a:avLst/>
          </a:prstGeom>
        </p:spPr>
        <p:txBody>
          <a:bodyPr vert="horz" lIns="91440" tIns="45720" rIns="91440" bIns="45720" rtlCol="0" anchor="b"/>
          <a:lstStyle>
            <a:lvl1pPr algn="r">
              <a:defRPr sz="1200"/>
            </a:lvl1pPr>
          </a:lstStyle>
          <a:p>
            <a:fld id="{2659D524-0A77-2049-A7B4-DBD277AED9CD}" type="slidenum">
              <a:rPr lang="en-US" smtClean="0"/>
              <a:t>‹#›</a:t>
            </a:fld>
            <a:endParaRPr lang="en-US"/>
          </a:p>
        </p:txBody>
      </p:sp>
    </p:spTree>
    <p:extLst>
      <p:ext uri="{BB962C8B-B14F-4D97-AF65-F5344CB8AC3E}">
        <p14:creationId xmlns:p14="http://schemas.microsoft.com/office/powerpoint/2010/main" val="27115364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412"/>
          </a:xfrm>
          <a:prstGeom prst="rect">
            <a:avLst/>
          </a:prstGeom>
        </p:spPr>
        <p:txBody>
          <a:bodyPr vert="horz" lIns="91440" tIns="45720" rIns="91440" bIns="45720" rtlCol="0"/>
          <a:lstStyle>
            <a:lvl1pPr algn="l">
              <a:defRPr sz="1200">
                <a:latin typeface="Arial" charset="0"/>
                <a:ea typeface="+mn-ea"/>
                <a:cs typeface="Arial" charset="0"/>
              </a:defRPr>
            </a:lvl1pPr>
          </a:lstStyle>
          <a:p>
            <a:pPr>
              <a:defRPr/>
            </a:pPr>
            <a:endParaRPr lang="en-GB"/>
          </a:p>
        </p:txBody>
      </p:sp>
      <p:sp>
        <p:nvSpPr>
          <p:cNvPr id="3" name="Date Placeholder 2"/>
          <p:cNvSpPr>
            <a:spLocks noGrp="1"/>
          </p:cNvSpPr>
          <p:nvPr>
            <p:ph type="dt" idx="1"/>
          </p:nvPr>
        </p:nvSpPr>
        <p:spPr>
          <a:xfrm>
            <a:off x="3849688" y="0"/>
            <a:ext cx="2946400" cy="496412"/>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D582654-6439-2F4A-B7E9-E9763D21E2BA}" type="datetimeFigureOut">
              <a:rPr lang="en-US"/>
              <a:pPr/>
              <a:t>10/14/2021</a:t>
            </a:fld>
            <a:endParaRPr lang="en-GB"/>
          </a:p>
        </p:txBody>
      </p:sp>
      <p:sp>
        <p:nvSpPr>
          <p:cNvPr id="4" name="Slide Image Placeholder 3"/>
          <p:cNvSpPr>
            <a:spLocks noGrp="1" noRot="1" noChangeAspect="1"/>
          </p:cNvSpPr>
          <p:nvPr>
            <p:ph type="sldImg" idx="2"/>
          </p:nvPr>
        </p:nvSpPr>
        <p:spPr>
          <a:xfrm>
            <a:off x="919163" y="746125"/>
            <a:ext cx="4959350" cy="3721100"/>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679450" y="4716705"/>
            <a:ext cx="5438775" cy="4467701"/>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9430218"/>
            <a:ext cx="2946400" cy="496412"/>
          </a:xfrm>
          <a:prstGeom prst="rect">
            <a:avLst/>
          </a:prstGeom>
        </p:spPr>
        <p:txBody>
          <a:bodyPr vert="horz" lIns="91440" tIns="45720" rIns="91440" bIns="45720" rtlCol="0" anchor="b"/>
          <a:lstStyle>
            <a:lvl1pPr algn="l">
              <a:defRPr sz="1200">
                <a:latin typeface="Arial" charset="0"/>
                <a:ea typeface="+mn-ea"/>
                <a:cs typeface="Arial" charset="0"/>
              </a:defRPr>
            </a:lvl1pPr>
          </a:lstStyle>
          <a:p>
            <a:pPr>
              <a:defRPr/>
            </a:pPr>
            <a:endParaRPr lang="en-GB"/>
          </a:p>
        </p:txBody>
      </p:sp>
      <p:sp>
        <p:nvSpPr>
          <p:cNvPr id="7" name="Slide Number Placeholder 6"/>
          <p:cNvSpPr>
            <a:spLocks noGrp="1"/>
          </p:cNvSpPr>
          <p:nvPr>
            <p:ph type="sldNum" sz="quarter" idx="5"/>
          </p:nvPr>
        </p:nvSpPr>
        <p:spPr>
          <a:xfrm>
            <a:off x="3849688" y="9430218"/>
            <a:ext cx="2946400" cy="496412"/>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67298A7B-A268-754B-8474-602FEABD64B8}" type="slidenum">
              <a:rPr lang="en-GB"/>
              <a:pPr/>
              <a:t>‹#›</a:t>
            </a:fld>
            <a:endParaRPr lang="en-GB"/>
          </a:p>
        </p:txBody>
      </p:sp>
    </p:spTree>
    <p:extLst>
      <p:ext uri="{BB962C8B-B14F-4D97-AF65-F5344CB8AC3E}">
        <p14:creationId xmlns:p14="http://schemas.microsoft.com/office/powerpoint/2010/main" val="3459127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Lst>
        </p:spPr>
      </p:sp>
      <p:sp>
        <p:nvSpPr>
          <p:cNvPr id="193539" name="Notes Placeholder 2"/>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GB">
              <a:latin typeface="Calibri" charset="0"/>
            </a:endParaRPr>
          </a:p>
        </p:txBody>
      </p:sp>
      <p:sp>
        <p:nvSpPr>
          <p:cNvPr id="19354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955AA9D7-FD91-8C4A-A5E9-6D6602090D37}" type="slidenum">
              <a:rPr lang="en-GB"/>
              <a:pPr eaLnBrk="1" hangingPunct="1"/>
              <a:t>1</a:t>
            </a:fld>
            <a:endParaRPr lang="en-GB"/>
          </a:p>
        </p:txBody>
      </p:sp>
    </p:spTree>
    <p:extLst>
      <p:ext uri="{BB962C8B-B14F-4D97-AF65-F5344CB8AC3E}">
        <p14:creationId xmlns:p14="http://schemas.microsoft.com/office/powerpoint/2010/main" val="10862296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Lst>
        </p:spPr>
      </p:sp>
      <p:sp>
        <p:nvSpPr>
          <p:cNvPr id="34819" name="Notes Placeholder 2"/>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atin typeface="Calibri" charset="0"/>
            </a:endParaRPr>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63AB2E2C-850F-3C48-A7E9-C8BA0E66B36E}" type="slidenum">
              <a:rPr lang="en-GB"/>
              <a:pPr eaLnBrk="1" hangingPunct="1"/>
              <a:t>2</a:t>
            </a:fld>
            <a:endParaRPr lang="en-GB"/>
          </a:p>
        </p:txBody>
      </p:sp>
    </p:spTree>
    <p:extLst>
      <p:ext uri="{BB962C8B-B14F-4D97-AF65-F5344CB8AC3E}">
        <p14:creationId xmlns:p14="http://schemas.microsoft.com/office/powerpoint/2010/main" val="5035973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hyperlink" Target="http://www.tutor2u.net/" TargetMode="External"/><Relationship Id="rId2" Type="http://schemas.openxmlformats.org/officeDocument/2006/relationships/slideMaster" Target="../slideMasters/slideMaster1.xml"/><Relationship Id="rId1" Type="http://schemas.openxmlformats.org/officeDocument/2006/relationships/tags" Target="../tags/tag2.xml"/><Relationship Id="rId4" Type="http://schemas.openxmlformats.org/officeDocument/2006/relationships/image" Target="../media/image4.jpe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stretch>
            <a:fillRect/>
          </a:stretch>
        </p:blipFill>
        <p:spPr>
          <a:xfrm>
            <a:off x="-15140" y="476672"/>
            <a:ext cx="9159139" cy="1944216"/>
          </a:xfrm>
          <a:prstGeom prst="rect">
            <a:avLst/>
          </a:prstGeom>
        </p:spPr>
      </p:pic>
      <p:sp>
        <p:nvSpPr>
          <p:cNvPr id="2" name="Title 1"/>
          <p:cNvSpPr>
            <a:spLocks noGrp="1"/>
          </p:cNvSpPr>
          <p:nvPr>
            <p:ph type="ctrTitle"/>
          </p:nvPr>
        </p:nvSpPr>
        <p:spPr>
          <a:xfrm>
            <a:off x="611560" y="620689"/>
            <a:ext cx="7772400" cy="936103"/>
          </a:xfrm>
        </p:spPr>
        <p:txBody>
          <a:bodyPr lIns="0" tIns="0" rIns="0" bIns="0">
            <a:normAutofit/>
          </a:bodyPr>
          <a:lstStyle>
            <a:lvl1pPr>
              <a:defRPr>
                <a:solidFill>
                  <a:schemeClr val="bg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611560" y="1772816"/>
            <a:ext cx="7776864" cy="622920"/>
          </a:xfrm>
        </p:spPr>
        <p:txBody>
          <a:bodyPr lIns="0" tIns="0" rIns="0" bIns="0">
            <a:normAutofit/>
          </a:bodyPr>
          <a:lstStyle>
            <a:lvl1pPr marL="0" indent="0" algn="ctr">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10" name="Rectangle 9"/>
          <p:cNvSpPr/>
          <p:nvPr userDrawn="1"/>
        </p:nvSpPr>
        <p:spPr>
          <a:xfrm>
            <a:off x="251520" y="2924944"/>
            <a:ext cx="2736304" cy="1728192"/>
          </a:xfrm>
          <a:prstGeom prst="rect">
            <a:avLst/>
          </a:prstGeom>
          <a:solidFill>
            <a:schemeClr val="bg1"/>
          </a:soli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000" b="1" dirty="0">
              <a:solidFill>
                <a:schemeClr val="tx1"/>
              </a:solidFill>
            </a:endParaRPr>
          </a:p>
        </p:txBody>
      </p:sp>
      <p:sp>
        <p:nvSpPr>
          <p:cNvPr id="11" name="Rectangle 10"/>
          <p:cNvSpPr/>
          <p:nvPr userDrawn="1"/>
        </p:nvSpPr>
        <p:spPr>
          <a:xfrm>
            <a:off x="3203848" y="2924944"/>
            <a:ext cx="2736304" cy="1728192"/>
          </a:xfrm>
          <a:prstGeom prst="rect">
            <a:avLst/>
          </a:prstGeom>
          <a:solidFill>
            <a:schemeClr val="bg1"/>
          </a:soli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000" b="1" dirty="0">
              <a:solidFill>
                <a:schemeClr val="tx1"/>
              </a:solidFill>
            </a:endParaRPr>
          </a:p>
        </p:txBody>
      </p:sp>
      <p:sp>
        <p:nvSpPr>
          <p:cNvPr id="12" name="Rectangle 11"/>
          <p:cNvSpPr/>
          <p:nvPr userDrawn="1"/>
        </p:nvSpPr>
        <p:spPr>
          <a:xfrm>
            <a:off x="6156176" y="2924944"/>
            <a:ext cx="2736304" cy="1728192"/>
          </a:xfrm>
          <a:prstGeom prst="rect">
            <a:avLst/>
          </a:prstGeom>
          <a:solidFill>
            <a:schemeClr val="bg1"/>
          </a:soli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000" b="1" dirty="0">
              <a:solidFill>
                <a:schemeClr val="tx1"/>
              </a:solidFill>
            </a:endParaRPr>
          </a:p>
        </p:txBody>
      </p:sp>
    </p:spTree>
    <p:extLst>
      <p:ext uri="{BB962C8B-B14F-4D97-AF65-F5344CB8AC3E}">
        <p14:creationId xmlns:p14="http://schemas.microsoft.com/office/powerpoint/2010/main" val="2534993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939784"/>
          </a:xfrm>
        </p:spPr>
        <p:txBody>
          <a:bodyPr/>
          <a:lstStyle/>
          <a:p>
            <a:r>
              <a:rPr lang="en-US" dirty="0"/>
              <a:t>Click to edit Master title style</a:t>
            </a:r>
            <a:endParaRPr lang="en-GB" dirty="0"/>
          </a:p>
        </p:txBody>
      </p:sp>
      <p:sp>
        <p:nvSpPr>
          <p:cNvPr id="3" name="Content Placeholder 2"/>
          <p:cNvSpPr>
            <a:spLocks noGrp="1"/>
          </p:cNvSpPr>
          <p:nvPr>
            <p:ph idx="1"/>
          </p:nvPr>
        </p:nvSpPr>
        <p:spPr>
          <a:xfrm>
            <a:off x="457200" y="1500174"/>
            <a:ext cx="8229600" cy="4625989"/>
          </a:xfrm>
        </p:spPr>
        <p:txBody>
          <a:bodyPr/>
          <a:lstStyle>
            <a:lvl1pPr>
              <a:defRPr sz="4000"/>
            </a:lvl1pPr>
            <a:lvl2pPr>
              <a:defRPr sz="3200"/>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30365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2"/>
            <a:ext cx="4040188" cy="741759"/>
          </a:xfr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348879"/>
            <a:ext cx="4040188" cy="377728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p:cNvSpPr>
            <a:spLocks noGrp="1"/>
          </p:cNvSpPr>
          <p:nvPr>
            <p:ph type="body" sz="quarter" idx="3"/>
          </p:nvPr>
        </p:nvSpPr>
        <p:spPr>
          <a:xfrm>
            <a:off x="4645025" y="1535112"/>
            <a:ext cx="4041775" cy="741759"/>
          </a:xfr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348879"/>
            <a:ext cx="4041775" cy="377728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481289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5" name="Straight Connector 4"/>
          <p:cNvCxnSpPr/>
          <p:nvPr userDrawn="1"/>
        </p:nvCxnSpPr>
        <p:spPr>
          <a:xfrm>
            <a:off x="0" y="1212850"/>
            <a:ext cx="9144000" cy="1588"/>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71422"/>
            <a:ext cx="8229600" cy="1071562"/>
          </a:xfrm>
        </p:spPr>
        <p:txBody>
          <a:bodyPr/>
          <a:lstStyle/>
          <a:p>
            <a:r>
              <a:rPr lang="en-US"/>
              <a:t>Click to edit Master title style</a:t>
            </a:r>
            <a:endParaRPr lang="en-GB"/>
          </a:p>
        </p:txBody>
      </p:sp>
    </p:spTree>
    <p:extLst>
      <p:ext uri="{BB962C8B-B14F-4D97-AF65-F5344CB8AC3E}">
        <p14:creationId xmlns:p14="http://schemas.microsoft.com/office/powerpoint/2010/main" val="3285624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1762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5" name="Rectangle 4"/>
          <p:cNvSpPr/>
          <p:nvPr userDrawn="1"/>
        </p:nvSpPr>
        <p:spPr>
          <a:xfrm>
            <a:off x="0" y="0"/>
            <a:ext cx="9144000" cy="1214438"/>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pic>
        <p:nvPicPr>
          <p:cNvPr id="6" name="Picture 7" descr="tutor2u-logo-w500px.jpg">
            <a:hlinkClick r:id="rId3"/>
          </p:cNvPr>
          <p:cNvPicPr>
            <a:picLocks noChangeAspect="1"/>
          </p:cNvPicPr>
          <p:nvPr userDrawn="1">
            <p:custDataLst>
              <p:tags r:id="rId1"/>
            </p:custDataLst>
          </p:nvPr>
        </p:nvPicPr>
        <p:blipFill>
          <a:blip r:embed="rId4" cstate="email">
            <a:extLst>
              <a:ext uri="{28A0092B-C50C-407E-A947-70E740481C1C}">
                <a14:useLocalDpi xmlns:a14="http://schemas.microsoft.com/office/drawing/2010/main" val="0"/>
              </a:ext>
            </a:extLst>
          </a:blip>
          <a:srcRect/>
          <a:stretch>
            <a:fillRect/>
          </a:stretch>
        </p:blipFill>
        <p:spPr bwMode="auto">
          <a:xfrm>
            <a:off x="7500938" y="6215063"/>
            <a:ext cx="1500187" cy="4587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cxnSp>
        <p:nvCxnSpPr>
          <p:cNvPr id="7" name="Straight Connector 6"/>
          <p:cNvCxnSpPr/>
          <p:nvPr userDrawn="1"/>
        </p:nvCxnSpPr>
        <p:spPr>
          <a:xfrm>
            <a:off x="0" y="1212850"/>
            <a:ext cx="9144000" cy="1588"/>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p:nvPr>
        </p:nvSpPr>
        <p:spPr>
          <a:xfrm>
            <a:off x="428596" y="71414"/>
            <a:ext cx="8229600" cy="1071570"/>
          </a:xfrm>
        </p:spPr>
        <p:txBody>
          <a:bodyPr/>
          <a:lstStyle/>
          <a:p>
            <a:r>
              <a:rPr lang="en-US"/>
              <a:t>Click to edit Master title style</a:t>
            </a:r>
            <a:endParaRPr lang="en-GB"/>
          </a:p>
        </p:txBody>
      </p:sp>
    </p:spTree>
    <p:extLst>
      <p:ext uri="{BB962C8B-B14F-4D97-AF65-F5344CB8AC3E}">
        <p14:creationId xmlns:p14="http://schemas.microsoft.com/office/powerpoint/2010/main" val="374238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88640"/>
            <a:ext cx="8229600" cy="922114"/>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endParaRPr lang="en-GB" dirty="0"/>
          </a:p>
        </p:txBody>
      </p:sp>
      <p:sp>
        <p:nvSpPr>
          <p:cNvPr id="1027" name="Text Placeholder 2"/>
          <p:cNvSpPr>
            <a:spLocks noGrp="1"/>
          </p:cNvSpPr>
          <p:nvPr>
            <p:ph type="body" idx="1"/>
          </p:nvPr>
        </p:nvSpPr>
        <p:spPr bwMode="auto">
          <a:xfrm>
            <a:off x="457200" y="1600201"/>
            <a:ext cx="8229600" cy="4421088"/>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p:txBody>
      </p:sp>
      <p:cxnSp>
        <p:nvCxnSpPr>
          <p:cNvPr id="7" name="Straight Connector 6"/>
          <p:cNvCxnSpPr/>
          <p:nvPr userDrawn="1"/>
        </p:nvCxnSpPr>
        <p:spPr>
          <a:xfrm>
            <a:off x="0" y="6309320"/>
            <a:ext cx="9144000" cy="0"/>
          </a:xfrm>
          <a:prstGeom prst="line">
            <a:avLst/>
          </a:prstGeom>
          <a:ln>
            <a:solidFill>
              <a:srgbClr val="0000FF"/>
            </a:solidFill>
          </a:ln>
        </p:spPr>
        <p:style>
          <a:lnRef idx="2">
            <a:schemeClr val="accent1"/>
          </a:lnRef>
          <a:fillRef idx="0">
            <a:schemeClr val="accent1"/>
          </a:fillRef>
          <a:effectRef idx="1">
            <a:schemeClr val="accent1"/>
          </a:effectRef>
          <a:fontRef idx="minor">
            <a:schemeClr val="tx1"/>
          </a:fontRef>
        </p:style>
      </p:cxnSp>
      <p:pic>
        <p:nvPicPr>
          <p:cNvPr id="10" name="Picture 9" descr="Tutor2u Logo 2011.jpg"/>
          <p:cNvPicPr>
            <a:picLocks noChangeAspect="1"/>
          </p:cNvPicPr>
          <p:nvPr userDrawn="1"/>
        </p:nvPicPr>
        <p:blipFill>
          <a:blip r:embed="rId8" cstate="email">
            <a:extLst>
              <a:ext uri="{28A0092B-C50C-407E-A947-70E740481C1C}">
                <a14:useLocalDpi xmlns:a14="http://schemas.microsoft.com/office/drawing/2010/main" val="0"/>
              </a:ext>
            </a:extLst>
          </a:blip>
          <a:stretch>
            <a:fillRect/>
          </a:stretch>
        </p:blipFill>
        <p:spPr>
          <a:xfrm>
            <a:off x="7856636" y="6381328"/>
            <a:ext cx="1179860" cy="358893"/>
          </a:xfrm>
          <a:prstGeom prst="rect">
            <a:avLst/>
          </a:prstGeom>
        </p:spPr>
      </p:pic>
      <p:pic>
        <p:nvPicPr>
          <p:cNvPr id="11" name="Picture 10"/>
          <p:cNvPicPr>
            <a:picLocks noChangeAspect="1"/>
          </p:cNvPicPr>
          <p:nvPr userDrawn="1"/>
        </p:nvPicPr>
        <p:blipFill>
          <a:blip r:embed="rId9"/>
          <a:stretch>
            <a:fillRect/>
          </a:stretch>
        </p:blipFill>
        <p:spPr>
          <a:xfrm>
            <a:off x="0" y="1268760"/>
            <a:ext cx="9144000" cy="144016"/>
          </a:xfrm>
          <a:prstGeom prst="rect">
            <a:avLst/>
          </a:prstGeom>
        </p:spPr>
      </p:pic>
    </p:spTree>
  </p:cSld>
  <p:clrMap bg1="lt1" tx1="dk1" bg2="lt2" tx2="dk2" accent1="accent1" accent2="accent2" accent3="accent3" accent4="accent4" accent5="accent5" accent6="accent6" hlink="hlink" folHlink="folHlink"/>
  <p:sldLayoutIdLst>
    <p:sldLayoutId id="2147483927" r:id="rId1"/>
    <p:sldLayoutId id="2147483934" r:id="rId2"/>
    <p:sldLayoutId id="2147483929" r:id="rId3"/>
    <p:sldLayoutId id="2147483936" r:id="rId4"/>
    <p:sldLayoutId id="2147483937" r:id="rId5"/>
    <p:sldLayoutId id="2147483938" r:id="rId6"/>
  </p:sldLayoutIdLst>
  <p:txStyles>
    <p:titleStyle>
      <a:lvl1pPr algn="ctr" rtl="0" eaLnBrk="0" fontAlgn="base" hangingPunct="0">
        <a:spcBef>
          <a:spcPct val="0"/>
        </a:spcBef>
        <a:spcAft>
          <a:spcPct val="0"/>
        </a:spcAft>
        <a:defRPr sz="3600" kern="1200">
          <a:solidFill>
            <a:schemeClr val="tx1"/>
          </a:solidFill>
          <a:latin typeface="+mn-lt"/>
          <a:ea typeface="ＭＳ Ｐゴシック" charset="0"/>
          <a:cs typeface="Arial"/>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Arial"/>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a:ea typeface="ＭＳ Ｐゴシック" charset="0"/>
          <a:cs typeface="Arial"/>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a:ea typeface="ＭＳ Ｐゴシック" charset="0"/>
          <a:cs typeface="Arial"/>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a:ea typeface="ＭＳ Ｐゴシック" charset="0"/>
          <a:cs typeface="Arial"/>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a:ea typeface="ＭＳ Ｐゴシック" charset="0"/>
          <a:cs typeface="Arial"/>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251520" y="620689"/>
            <a:ext cx="8424936" cy="936103"/>
          </a:xfrm>
        </p:spPr>
        <p:txBody>
          <a:bodyPr anchor="ctr">
            <a:normAutofit/>
          </a:bodyPr>
          <a:lstStyle/>
          <a:p>
            <a:r>
              <a:rPr lang="en-US" sz="4400" b="1" dirty="0"/>
              <a:t>Decision-Trees</a:t>
            </a:r>
          </a:p>
        </p:txBody>
      </p:sp>
      <p:sp>
        <p:nvSpPr>
          <p:cNvPr id="6" name="Subtitle 5"/>
          <p:cNvSpPr>
            <a:spLocks noGrp="1"/>
          </p:cNvSpPr>
          <p:nvPr>
            <p:ph type="subTitle" idx="1"/>
          </p:nvPr>
        </p:nvSpPr>
        <p:spPr>
          <a:xfrm>
            <a:off x="395536" y="1772816"/>
            <a:ext cx="8280920" cy="622920"/>
          </a:xfrm>
        </p:spPr>
        <p:txBody>
          <a:bodyPr anchor="ctr">
            <a:normAutofit/>
          </a:bodyPr>
          <a:lstStyle/>
          <a:p>
            <a:r>
              <a:rPr lang="en-US" sz="2400" dirty="0"/>
              <a:t>  3.3 Decision-making techniques</a:t>
            </a:r>
            <a:endParaRPr lang="en-US" sz="2300" i="1" dirty="0"/>
          </a:p>
        </p:txBody>
      </p:sp>
      <p:sp>
        <p:nvSpPr>
          <p:cNvPr id="7" name="TextBox 6"/>
          <p:cNvSpPr txBox="1"/>
          <p:nvPr/>
        </p:nvSpPr>
        <p:spPr>
          <a:xfrm>
            <a:off x="-2271713" y="1385888"/>
            <a:ext cx="184731" cy="369332"/>
          </a:xfrm>
          <a:prstGeom prst="rect">
            <a:avLst/>
          </a:prstGeom>
          <a:noFill/>
        </p:spPr>
        <p:txBody>
          <a:bodyPr wrap="none" rtlCol="0">
            <a:spAutoFit/>
          </a:bodyPr>
          <a:lstStyle/>
          <a:p>
            <a:endParaRPr lang="en-US" i="1" dirty="0">
              <a:latin typeface="+mn-lt"/>
            </a:endParaRPr>
          </a:p>
        </p:txBody>
      </p:sp>
      <p:pic>
        <p:nvPicPr>
          <p:cNvPr id="8" name="Picture 7"/>
          <p:cNvPicPr>
            <a:picLocks noChangeAspect="1"/>
          </p:cNvPicPr>
          <p:nvPr/>
        </p:nvPicPr>
        <p:blipFill>
          <a:blip r:embed="rId4"/>
          <a:stretch>
            <a:fillRect/>
          </a:stretch>
        </p:blipFill>
        <p:spPr>
          <a:xfrm>
            <a:off x="251520" y="2924944"/>
            <a:ext cx="2736304" cy="1728192"/>
          </a:xfrm>
          <a:prstGeom prst="rect">
            <a:avLst/>
          </a:prstGeom>
        </p:spPr>
      </p:pic>
      <p:pic>
        <p:nvPicPr>
          <p:cNvPr id="9" name="Picture 8"/>
          <p:cNvPicPr>
            <a:picLocks noChangeAspect="1"/>
          </p:cNvPicPr>
          <p:nvPr/>
        </p:nvPicPr>
        <p:blipFill>
          <a:blip r:embed="rId5"/>
          <a:stretch>
            <a:fillRect/>
          </a:stretch>
        </p:blipFill>
        <p:spPr>
          <a:xfrm>
            <a:off x="3275856" y="3014960"/>
            <a:ext cx="2592288" cy="1638176"/>
          </a:xfrm>
          <a:prstGeom prst="rect">
            <a:avLst/>
          </a:prstGeom>
        </p:spPr>
      </p:pic>
      <p:pic>
        <p:nvPicPr>
          <p:cNvPr id="10" name="Picture 9"/>
          <p:cNvPicPr>
            <a:picLocks noChangeAspect="1"/>
          </p:cNvPicPr>
          <p:nvPr/>
        </p:nvPicPr>
        <p:blipFill>
          <a:blip r:embed="rId6"/>
          <a:stretch>
            <a:fillRect/>
          </a:stretch>
        </p:blipFill>
        <p:spPr>
          <a:xfrm>
            <a:off x="6206802" y="2924944"/>
            <a:ext cx="2685678" cy="1728192"/>
          </a:xfrm>
          <a:prstGeom prst="rect">
            <a:avLst/>
          </a:prstGeom>
        </p:spPr>
      </p:pic>
    </p:spTree>
    <p:custDataLst>
      <p:tags r:id="rId1"/>
    </p:custDataLst>
    <p:extLst>
      <p:ext uri="{BB962C8B-B14F-4D97-AF65-F5344CB8AC3E}">
        <p14:creationId xmlns:p14="http://schemas.microsoft.com/office/powerpoint/2010/main" val="26458544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Decision Tree Worked Example</a:t>
            </a:r>
          </a:p>
        </p:txBody>
      </p:sp>
      <p:graphicFrame>
        <p:nvGraphicFramePr>
          <p:cNvPr id="3" name="Table 2"/>
          <p:cNvGraphicFramePr>
            <a:graphicFrameLocks noGrp="1"/>
          </p:cNvGraphicFramePr>
          <p:nvPr>
            <p:extLst/>
          </p:nvPr>
        </p:nvGraphicFramePr>
        <p:xfrm>
          <a:off x="323527" y="1628798"/>
          <a:ext cx="8640962" cy="4464498"/>
        </p:xfrm>
        <a:graphic>
          <a:graphicData uri="http://schemas.openxmlformats.org/drawingml/2006/table">
            <a:tbl>
              <a:tblPr firstRow="1" bandRow="1">
                <a:tableStyleId>{93296810-A885-4BE3-A3E7-6D5BEEA58F35}</a:tableStyleId>
              </a:tblPr>
              <a:tblGrid>
                <a:gridCol w="3594028">
                  <a:extLst>
                    <a:ext uri="{9D8B030D-6E8A-4147-A177-3AD203B41FA5}">
                      <a16:colId xmlns:a16="http://schemas.microsoft.com/office/drawing/2014/main" val="20000"/>
                    </a:ext>
                  </a:extLst>
                </a:gridCol>
                <a:gridCol w="2523467">
                  <a:extLst>
                    <a:ext uri="{9D8B030D-6E8A-4147-A177-3AD203B41FA5}">
                      <a16:colId xmlns:a16="http://schemas.microsoft.com/office/drawing/2014/main" val="20001"/>
                    </a:ext>
                  </a:extLst>
                </a:gridCol>
                <a:gridCol w="2523467">
                  <a:extLst>
                    <a:ext uri="{9D8B030D-6E8A-4147-A177-3AD203B41FA5}">
                      <a16:colId xmlns:a16="http://schemas.microsoft.com/office/drawing/2014/main" val="20002"/>
                    </a:ext>
                  </a:extLst>
                </a:gridCol>
              </a:tblGrid>
              <a:tr h="433123">
                <a:tc gridSpan="3">
                  <a:txBody>
                    <a:bodyPr/>
                    <a:lstStyle/>
                    <a:p>
                      <a:r>
                        <a:rPr lang="en-US" sz="2000" dirty="0"/>
                        <a:t>Decision Tree Example</a:t>
                      </a:r>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432637">
                <a:tc gridSpan="3">
                  <a:txBody>
                    <a:bodyPr/>
                    <a:lstStyle/>
                    <a:p>
                      <a:r>
                        <a:rPr lang="en-US" sz="2000" dirty="0"/>
                        <a:t>Clark</a:t>
                      </a:r>
                      <a:r>
                        <a:rPr lang="en-US" sz="2000" baseline="0" dirty="0"/>
                        <a:t> Coffee operates a chain of five luxury coffee shops in Cheshire. It is looking at two options to increase revenues across the chain. The estimated impact of the two options on sales (and their probabilities) are shown below as are the associated costs of each option.</a:t>
                      </a:r>
                      <a:endParaRPr lang="en-US" sz="2000" dirty="0"/>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433123">
                <a:tc>
                  <a:txBody>
                    <a:bodyPr/>
                    <a:lstStyle/>
                    <a:p>
                      <a:endParaRPr lang="en-US" sz="2000" dirty="0"/>
                    </a:p>
                  </a:txBody>
                  <a:tcPr/>
                </a:tc>
                <a:tc>
                  <a:txBody>
                    <a:bodyPr/>
                    <a:lstStyle/>
                    <a:p>
                      <a:pPr algn="ctr"/>
                      <a:r>
                        <a:rPr lang="en-US" sz="2000" b="1" dirty="0"/>
                        <a:t>Launch</a:t>
                      </a:r>
                      <a:r>
                        <a:rPr lang="en-US" sz="2000" b="1" baseline="0" dirty="0"/>
                        <a:t> Loyalty Card</a:t>
                      </a:r>
                      <a:endParaRPr lang="en-US" sz="2000" b="1" dirty="0"/>
                    </a:p>
                  </a:txBody>
                  <a:tcPr/>
                </a:tc>
                <a:tc>
                  <a:txBody>
                    <a:bodyPr/>
                    <a:lstStyle/>
                    <a:p>
                      <a:pPr algn="ctr"/>
                      <a:r>
                        <a:rPr lang="en-US" sz="2000" b="1" dirty="0"/>
                        <a:t>Cut Prices</a:t>
                      </a:r>
                    </a:p>
                  </a:txBody>
                  <a:tcPr/>
                </a:tc>
                <a:extLst>
                  <a:ext uri="{0D108BD9-81ED-4DB2-BD59-A6C34878D82A}">
                    <a16:rowId xmlns:a16="http://schemas.microsoft.com/office/drawing/2014/main" val="10002"/>
                  </a:ext>
                </a:extLst>
              </a:tr>
              <a:tr h="433123">
                <a:tc>
                  <a:txBody>
                    <a:bodyPr/>
                    <a:lstStyle/>
                    <a:p>
                      <a:r>
                        <a:rPr lang="en-US" sz="2000" dirty="0"/>
                        <a:t>Cost of Option</a:t>
                      </a:r>
                    </a:p>
                  </a:txBody>
                  <a:tcPr/>
                </a:tc>
                <a:tc>
                  <a:txBody>
                    <a:bodyPr/>
                    <a:lstStyle/>
                    <a:p>
                      <a:pPr algn="ctr"/>
                      <a:r>
                        <a:rPr lang="en-US" sz="2000" dirty="0"/>
                        <a:t>£500,000</a:t>
                      </a:r>
                    </a:p>
                  </a:txBody>
                  <a:tcPr/>
                </a:tc>
                <a:tc>
                  <a:txBody>
                    <a:bodyPr/>
                    <a:lstStyle/>
                    <a:p>
                      <a:pPr algn="ctr"/>
                      <a:r>
                        <a:rPr lang="en-US" sz="2000" dirty="0"/>
                        <a:t>£300,000</a:t>
                      </a:r>
                    </a:p>
                  </a:txBody>
                  <a:tcPr/>
                </a:tc>
                <a:extLst>
                  <a:ext uri="{0D108BD9-81ED-4DB2-BD59-A6C34878D82A}">
                    <a16:rowId xmlns:a16="http://schemas.microsoft.com/office/drawing/2014/main" val="10003"/>
                  </a:ext>
                </a:extLst>
              </a:tr>
              <a:tr h="433123">
                <a:tc>
                  <a:txBody>
                    <a:bodyPr/>
                    <a:lstStyle/>
                    <a:p>
                      <a:r>
                        <a:rPr lang="en-US" sz="2000" dirty="0"/>
                        <a:t>Probability</a:t>
                      </a:r>
                      <a:r>
                        <a:rPr lang="en-US" sz="2000" baseline="0" dirty="0"/>
                        <a:t> of High Sales</a:t>
                      </a:r>
                      <a:endParaRPr lang="en-US" sz="2000" dirty="0"/>
                    </a:p>
                  </a:txBody>
                  <a:tcPr/>
                </a:tc>
                <a:tc>
                  <a:txBody>
                    <a:bodyPr/>
                    <a:lstStyle/>
                    <a:p>
                      <a:pPr algn="ctr"/>
                      <a:r>
                        <a:rPr lang="en-US" sz="2000" dirty="0"/>
                        <a:t>0.6</a:t>
                      </a:r>
                    </a:p>
                  </a:txBody>
                  <a:tcPr/>
                </a:tc>
                <a:tc>
                  <a:txBody>
                    <a:bodyPr/>
                    <a:lstStyle/>
                    <a:p>
                      <a:pPr algn="ctr"/>
                      <a:r>
                        <a:rPr lang="en-US" sz="2000" dirty="0"/>
                        <a:t>0.8</a:t>
                      </a:r>
                    </a:p>
                  </a:txBody>
                  <a:tcPr/>
                </a:tc>
                <a:extLst>
                  <a:ext uri="{0D108BD9-81ED-4DB2-BD59-A6C34878D82A}">
                    <a16:rowId xmlns:a16="http://schemas.microsoft.com/office/drawing/2014/main" val="10004"/>
                  </a:ext>
                </a:extLst>
              </a:tr>
              <a:tr h="433123">
                <a:tc>
                  <a:txBody>
                    <a:bodyPr/>
                    <a:lstStyle/>
                    <a:p>
                      <a:r>
                        <a:rPr lang="en-US" sz="2000" dirty="0"/>
                        <a:t>Probability of Low Sales</a:t>
                      </a:r>
                    </a:p>
                  </a:txBody>
                  <a:tcPr/>
                </a:tc>
                <a:tc>
                  <a:txBody>
                    <a:bodyPr/>
                    <a:lstStyle/>
                    <a:p>
                      <a:pPr algn="ctr"/>
                      <a:r>
                        <a:rPr lang="en-US" sz="2000" dirty="0"/>
                        <a:t>0.4</a:t>
                      </a:r>
                    </a:p>
                  </a:txBody>
                  <a:tcPr/>
                </a:tc>
                <a:tc>
                  <a:txBody>
                    <a:bodyPr/>
                    <a:lstStyle/>
                    <a:p>
                      <a:pPr algn="ctr"/>
                      <a:r>
                        <a:rPr lang="en-US" sz="2000" dirty="0"/>
                        <a:t>0.2</a:t>
                      </a:r>
                    </a:p>
                  </a:txBody>
                  <a:tcPr/>
                </a:tc>
                <a:extLst>
                  <a:ext uri="{0D108BD9-81ED-4DB2-BD59-A6C34878D82A}">
                    <a16:rowId xmlns:a16="http://schemas.microsoft.com/office/drawing/2014/main" val="10005"/>
                  </a:ext>
                </a:extLst>
              </a:tr>
              <a:tr h="433123">
                <a:tc>
                  <a:txBody>
                    <a:bodyPr/>
                    <a:lstStyle/>
                    <a:p>
                      <a:r>
                        <a:rPr lang="en-US" sz="2000" dirty="0"/>
                        <a:t>Result of High Sales</a:t>
                      </a:r>
                    </a:p>
                  </a:txBody>
                  <a:tcPr/>
                </a:tc>
                <a:tc>
                  <a:txBody>
                    <a:bodyPr/>
                    <a:lstStyle/>
                    <a:p>
                      <a:pPr algn="ctr"/>
                      <a:r>
                        <a:rPr lang="en-US" sz="2000" dirty="0"/>
                        <a:t>£1,000,000</a:t>
                      </a:r>
                    </a:p>
                  </a:txBody>
                  <a:tcPr/>
                </a:tc>
                <a:tc>
                  <a:txBody>
                    <a:bodyPr/>
                    <a:lstStyle/>
                    <a:p>
                      <a:pPr algn="ctr"/>
                      <a:r>
                        <a:rPr lang="en-US" sz="2000" dirty="0"/>
                        <a:t>£800,000</a:t>
                      </a:r>
                    </a:p>
                  </a:txBody>
                  <a:tcPr/>
                </a:tc>
                <a:extLst>
                  <a:ext uri="{0D108BD9-81ED-4DB2-BD59-A6C34878D82A}">
                    <a16:rowId xmlns:a16="http://schemas.microsoft.com/office/drawing/2014/main" val="10006"/>
                  </a:ext>
                </a:extLst>
              </a:tr>
              <a:tr h="433123">
                <a:tc>
                  <a:txBody>
                    <a:bodyPr/>
                    <a:lstStyle/>
                    <a:p>
                      <a:r>
                        <a:rPr lang="en-US" sz="2000" dirty="0"/>
                        <a:t>Result of Low Sales</a:t>
                      </a:r>
                    </a:p>
                  </a:txBody>
                  <a:tcPr/>
                </a:tc>
                <a:tc>
                  <a:txBody>
                    <a:bodyPr/>
                    <a:lstStyle/>
                    <a:p>
                      <a:pPr algn="ctr"/>
                      <a:r>
                        <a:rPr lang="en-US" sz="2000" dirty="0"/>
                        <a:t>£750,000</a:t>
                      </a:r>
                    </a:p>
                  </a:txBody>
                  <a:tcPr/>
                </a:tc>
                <a:tc>
                  <a:txBody>
                    <a:bodyPr/>
                    <a:lstStyle/>
                    <a:p>
                      <a:pPr algn="ctr"/>
                      <a:r>
                        <a:rPr lang="en-US" sz="2000" dirty="0"/>
                        <a:t>£500,000</a:t>
                      </a:r>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2120086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Putting the Data into the Decision Tree</a:t>
            </a:r>
          </a:p>
        </p:txBody>
      </p:sp>
      <p:grpSp>
        <p:nvGrpSpPr>
          <p:cNvPr id="3" name="Group 2"/>
          <p:cNvGrpSpPr/>
          <p:nvPr/>
        </p:nvGrpSpPr>
        <p:grpSpPr>
          <a:xfrm>
            <a:off x="179512" y="1700808"/>
            <a:ext cx="7344816" cy="4104456"/>
            <a:chOff x="323528" y="1876762"/>
            <a:chExt cx="8352928" cy="3640470"/>
          </a:xfrm>
        </p:grpSpPr>
        <p:grpSp>
          <p:nvGrpSpPr>
            <p:cNvPr id="4" name="Group 3"/>
            <p:cNvGrpSpPr/>
            <p:nvPr/>
          </p:nvGrpSpPr>
          <p:grpSpPr>
            <a:xfrm>
              <a:off x="323528" y="2276872"/>
              <a:ext cx="4392488" cy="3240360"/>
              <a:chOff x="755576" y="1701969"/>
              <a:chExt cx="6552728" cy="3887271"/>
            </a:xfrm>
          </p:grpSpPr>
          <p:sp>
            <p:nvSpPr>
              <p:cNvPr id="15" name="Rectangle 14"/>
              <p:cNvSpPr/>
              <p:nvPr/>
            </p:nvSpPr>
            <p:spPr>
              <a:xfrm>
                <a:off x="755576" y="3214064"/>
                <a:ext cx="2232248" cy="1302516"/>
              </a:xfrm>
              <a:prstGeom prst="rect">
                <a:avLst/>
              </a:prstGeom>
              <a:solidFill>
                <a:schemeClr val="bg1"/>
              </a:soli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Raise Sales</a:t>
                </a:r>
              </a:p>
            </p:txBody>
          </p:sp>
          <p:cxnSp>
            <p:nvCxnSpPr>
              <p:cNvPr id="16" name="Elbow Connector 15"/>
              <p:cNvCxnSpPr>
                <a:stCxn id="15" idx="0"/>
              </p:cNvCxnSpPr>
              <p:nvPr/>
            </p:nvCxnSpPr>
            <p:spPr>
              <a:xfrm rot="5400000" flipH="1" flipV="1">
                <a:off x="4085404" y="-8835"/>
                <a:ext cx="1009196" cy="5436601"/>
              </a:xfrm>
              <a:prstGeom prst="bentConnector2">
                <a:avLst/>
              </a:prstGeom>
              <a:ln w="57150" cmpd="sng">
                <a:headEnd type="none"/>
                <a:tailEnd type="triangle"/>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2987824" y="4379867"/>
                <a:ext cx="4320480" cy="0"/>
              </a:xfrm>
              <a:prstGeom prst="straightConnector1">
                <a:avLst/>
              </a:prstGeom>
              <a:ln w="57150" cmpd="sng">
                <a:headEnd type="none"/>
                <a:tailEnd type="arrow"/>
              </a:ln>
            </p:spPr>
            <p:style>
              <a:lnRef idx="2">
                <a:schemeClr val="accent1"/>
              </a:lnRef>
              <a:fillRef idx="0">
                <a:schemeClr val="accent1"/>
              </a:fillRef>
              <a:effectRef idx="1">
                <a:schemeClr val="accent1"/>
              </a:effectRef>
              <a:fontRef idx="minor">
                <a:schemeClr val="tx1"/>
              </a:fontRef>
            </p:style>
          </p:cxnSp>
          <p:cxnSp>
            <p:nvCxnSpPr>
              <p:cNvPr id="18" name="Elbow Connector 17"/>
              <p:cNvCxnSpPr>
                <a:stCxn id="15" idx="2"/>
              </p:cNvCxnSpPr>
              <p:nvPr/>
            </p:nvCxnSpPr>
            <p:spPr>
              <a:xfrm rot="16200000" flipH="1">
                <a:off x="4053671" y="2334609"/>
                <a:ext cx="1072660" cy="5436601"/>
              </a:xfrm>
              <a:prstGeom prst="bentConnector2">
                <a:avLst/>
              </a:prstGeom>
              <a:ln w="57150" cmpd="sng">
                <a:headEnd type="none"/>
                <a:tailEnd type="arrow"/>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3347865" y="1701969"/>
                <a:ext cx="3888432" cy="425729"/>
              </a:xfrm>
              <a:prstGeom prst="rect">
                <a:avLst/>
              </a:prstGeom>
              <a:noFill/>
            </p:spPr>
            <p:txBody>
              <a:bodyPr wrap="square" rtlCol="0">
                <a:spAutoFit/>
              </a:bodyPr>
              <a:lstStyle/>
              <a:p>
                <a:r>
                  <a:rPr lang="en-US" sz="2000" b="1" i="1" dirty="0">
                    <a:latin typeface="+mn-lt"/>
                  </a:rPr>
                  <a:t>Launch loyalty card</a:t>
                </a:r>
              </a:p>
            </p:txBody>
          </p:sp>
          <p:sp>
            <p:nvSpPr>
              <p:cNvPr id="20" name="TextBox 19"/>
              <p:cNvSpPr txBox="1"/>
              <p:nvPr/>
            </p:nvSpPr>
            <p:spPr>
              <a:xfrm>
                <a:off x="3347865" y="3813494"/>
                <a:ext cx="3888432" cy="425729"/>
              </a:xfrm>
              <a:prstGeom prst="rect">
                <a:avLst/>
              </a:prstGeom>
              <a:noFill/>
            </p:spPr>
            <p:txBody>
              <a:bodyPr wrap="square" rtlCol="0">
                <a:spAutoFit/>
              </a:bodyPr>
              <a:lstStyle/>
              <a:p>
                <a:r>
                  <a:rPr lang="en-US" sz="2000" b="1" i="1" dirty="0">
                    <a:latin typeface="+mn-lt"/>
                  </a:rPr>
                  <a:t>Cut prices</a:t>
                </a:r>
              </a:p>
            </p:txBody>
          </p:sp>
          <p:sp>
            <p:nvSpPr>
              <p:cNvPr id="21" name="TextBox 20"/>
              <p:cNvSpPr txBox="1"/>
              <p:nvPr/>
            </p:nvSpPr>
            <p:spPr>
              <a:xfrm>
                <a:off x="3347864" y="5086345"/>
                <a:ext cx="3888433" cy="479989"/>
              </a:xfrm>
              <a:prstGeom prst="rect">
                <a:avLst/>
              </a:prstGeom>
              <a:noFill/>
            </p:spPr>
            <p:txBody>
              <a:bodyPr wrap="square" rtlCol="0">
                <a:spAutoFit/>
              </a:bodyPr>
              <a:lstStyle/>
              <a:p>
                <a:r>
                  <a:rPr lang="en-US" sz="2000" b="1" i="1" dirty="0">
                    <a:latin typeface="+mn-lt"/>
                  </a:rPr>
                  <a:t>Do nothing</a:t>
                </a:r>
              </a:p>
            </p:txBody>
          </p:sp>
        </p:grpSp>
        <p:sp>
          <p:nvSpPr>
            <p:cNvPr id="5" name="Oval 4"/>
            <p:cNvSpPr/>
            <p:nvPr/>
          </p:nvSpPr>
          <p:spPr>
            <a:xfrm>
              <a:off x="4716016" y="2348880"/>
              <a:ext cx="792088" cy="792088"/>
            </a:xfrm>
            <a:prstGeom prst="ellipse">
              <a:avLst/>
            </a:prstGeom>
            <a:solidFill>
              <a:schemeClr val="bg1"/>
            </a:soli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en-US" sz="4000" b="1" dirty="0">
                  <a:solidFill>
                    <a:schemeClr val="tx1"/>
                  </a:solidFill>
                </a:rPr>
                <a:t>1</a:t>
              </a:r>
            </a:p>
          </p:txBody>
        </p:sp>
        <p:sp>
          <p:nvSpPr>
            <p:cNvPr id="6" name="Oval 5"/>
            <p:cNvSpPr/>
            <p:nvPr/>
          </p:nvSpPr>
          <p:spPr>
            <a:xfrm>
              <a:off x="4716016" y="4077072"/>
              <a:ext cx="792088" cy="792088"/>
            </a:xfrm>
            <a:prstGeom prst="ellipse">
              <a:avLst/>
            </a:prstGeom>
            <a:solidFill>
              <a:schemeClr val="bg1"/>
            </a:soli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en-US" sz="4000" b="1" dirty="0">
                  <a:solidFill>
                    <a:schemeClr val="tx1"/>
                  </a:solidFill>
                </a:rPr>
                <a:t>2</a:t>
              </a:r>
            </a:p>
          </p:txBody>
        </p:sp>
        <p:cxnSp>
          <p:nvCxnSpPr>
            <p:cNvPr id="7" name="Elbow Connector 6"/>
            <p:cNvCxnSpPr>
              <a:stCxn id="5" idx="6"/>
            </p:cNvCxnSpPr>
            <p:nvPr/>
          </p:nvCxnSpPr>
          <p:spPr>
            <a:xfrm flipV="1">
              <a:off x="5508104" y="2348880"/>
              <a:ext cx="3168352" cy="396044"/>
            </a:xfrm>
            <a:prstGeom prst="bentConnector3">
              <a:avLst>
                <a:gd name="adj1" fmla="val 8580"/>
              </a:avLst>
            </a:prstGeom>
            <a:ln w="57150" cmpd="sng">
              <a:headEnd type="none"/>
              <a:tailEnd type="arrow"/>
            </a:ln>
          </p:spPr>
          <p:style>
            <a:lnRef idx="2">
              <a:schemeClr val="accent1"/>
            </a:lnRef>
            <a:fillRef idx="0">
              <a:schemeClr val="accent1"/>
            </a:fillRef>
            <a:effectRef idx="1">
              <a:schemeClr val="accent1"/>
            </a:effectRef>
            <a:fontRef idx="minor">
              <a:schemeClr val="tx1"/>
            </a:fontRef>
          </p:style>
        </p:cxnSp>
        <p:cxnSp>
          <p:nvCxnSpPr>
            <p:cNvPr id="8" name="Elbow Connector 7"/>
            <p:cNvCxnSpPr>
              <a:stCxn id="5" idx="6"/>
            </p:cNvCxnSpPr>
            <p:nvPr/>
          </p:nvCxnSpPr>
          <p:spPr>
            <a:xfrm>
              <a:off x="5508104" y="2744924"/>
              <a:ext cx="3168352" cy="396044"/>
            </a:xfrm>
            <a:prstGeom prst="bentConnector3">
              <a:avLst>
                <a:gd name="adj1" fmla="val 9026"/>
              </a:avLst>
            </a:prstGeom>
            <a:ln w="57150" cmpd="sng">
              <a:headEnd type="none"/>
              <a:tailEnd type="arrow"/>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5796136" y="1876762"/>
              <a:ext cx="2606533" cy="354880"/>
            </a:xfrm>
            <a:prstGeom prst="rect">
              <a:avLst/>
            </a:prstGeom>
            <a:noFill/>
          </p:spPr>
          <p:txBody>
            <a:bodyPr wrap="square" rtlCol="0">
              <a:spAutoFit/>
            </a:bodyPr>
            <a:lstStyle/>
            <a:p>
              <a:r>
                <a:rPr lang="en-US" sz="2000" b="1" i="1" dirty="0">
                  <a:latin typeface="+mn-lt"/>
                </a:rPr>
                <a:t>High sales</a:t>
              </a:r>
            </a:p>
          </p:txBody>
        </p:sp>
        <p:sp>
          <p:nvSpPr>
            <p:cNvPr id="10" name="TextBox 9"/>
            <p:cNvSpPr txBox="1"/>
            <p:nvPr/>
          </p:nvSpPr>
          <p:spPr>
            <a:xfrm>
              <a:off x="5796136" y="2740858"/>
              <a:ext cx="2606533" cy="354880"/>
            </a:xfrm>
            <a:prstGeom prst="rect">
              <a:avLst/>
            </a:prstGeom>
            <a:noFill/>
          </p:spPr>
          <p:txBody>
            <a:bodyPr wrap="square" rtlCol="0">
              <a:spAutoFit/>
            </a:bodyPr>
            <a:lstStyle/>
            <a:p>
              <a:r>
                <a:rPr lang="en-US" sz="2000" b="1" i="1" dirty="0">
                  <a:latin typeface="+mn-lt"/>
                </a:rPr>
                <a:t>Low sales</a:t>
              </a:r>
            </a:p>
          </p:txBody>
        </p:sp>
        <p:cxnSp>
          <p:nvCxnSpPr>
            <p:cNvPr id="11" name="Elbow Connector 10"/>
            <p:cNvCxnSpPr/>
            <p:nvPr/>
          </p:nvCxnSpPr>
          <p:spPr>
            <a:xfrm flipV="1">
              <a:off x="5508104" y="4045134"/>
              <a:ext cx="3168352" cy="396044"/>
            </a:xfrm>
            <a:prstGeom prst="bentConnector3">
              <a:avLst>
                <a:gd name="adj1" fmla="val 8580"/>
              </a:avLst>
            </a:prstGeom>
            <a:ln w="57150" cmpd="sng">
              <a:headEnd type="none"/>
              <a:tailEnd type="arrow"/>
            </a:ln>
          </p:spPr>
          <p:style>
            <a:lnRef idx="2">
              <a:schemeClr val="accent1"/>
            </a:lnRef>
            <a:fillRef idx="0">
              <a:schemeClr val="accent1"/>
            </a:fillRef>
            <a:effectRef idx="1">
              <a:schemeClr val="accent1"/>
            </a:effectRef>
            <a:fontRef idx="minor">
              <a:schemeClr val="tx1"/>
            </a:fontRef>
          </p:style>
        </p:cxnSp>
        <p:cxnSp>
          <p:nvCxnSpPr>
            <p:cNvPr id="12" name="Elbow Connector 11"/>
            <p:cNvCxnSpPr/>
            <p:nvPr/>
          </p:nvCxnSpPr>
          <p:spPr>
            <a:xfrm>
              <a:off x="5508104" y="4441178"/>
              <a:ext cx="3168352" cy="396044"/>
            </a:xfrm>
            <a:prstGeom prst="bentConnector3">
              <a:avLst>
                <a:gd name="adj1" fmla="val 9026"/>
              </a:avLst>
            </a:prstGeom>
            <a:ln w="57150" cmpd="sng">
              <a:headEnd type="none"/>
              <a:tailEnd type="arrow"/>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5868144" y="3573016"/>
              <a:ext cx="2606533" cy="354880"/>
            </a:xfrm>
            <a:prstGeom prst="rect">
              <a:avLst/>
            </a:prstGeom>
            <a:noFill/>
          </p:spPr>
          <p:txBody>
            <a:bodyPr wrap="square" rtlCol="0">
              <a:spAutoFit/>
            </a:bodyPr>
            <a:lstStyle/>
            <a:p>
              <a:r>
                <a:rPr lang="en-US" sz="2000" b="1" i="1" dirty="0">
                  <a:latin typeface="+mn-lt"/>
                </a:rPr>
                <a:t>High sales</a:t>
              </a:r>
            </a:p>
          </p:txBody>
        </p:sp>
        <p:sp>
          <p:nvSpPr>
            <p:cNvPr id="14" name="TextBox 13"/>
            <p:cNvSpPr txBox="1"/>
            <p:nvPr/>
          </p:nvSpPr>
          <p:spPr>
            <a:xfrm>
              <a:off x="5853900" y="4437112"/>
              <a:ext cx="2606533" cy="354880"/>
            </a:xfrm>
            <a:prstGeom prst="rect">
              <a:avLst/>
            </a:prstGeom>
            <a:noFill/>
          </p:spPr>
          <p:txBody>
            <a:bodyPr wrap="square" rtlCol="0">
              <a:spAutoFit/>
            </a:bodyPr>
            <a:lstStyle/>
            <a:p>
              <a:r>
                <a:rPr lang="en-US" sz="2000" b="1" i="1" dirty="0">
                  <a:latin typeface="+mn-lt"/>
                </a:rPr>
                <a:t>Low sales</a:t>
              </a:r>
            </a:p>
          </p:txBody>
        </p:sp>
      </p:grpSp>
      <p:sp>
        <p:nvSpPr>
          <p:cNvPr id="22" name="TextBox 21"/>
          <p:cNvSpPr txBox="1"/>
          <p:nvPr/>
        </p:nvSpPr>
        <p:spPr>
          <a:xfrm>
            <a:off x="7596336" y="2020778"/>
            <a:ext cx="1403648" cy="400110"/>
          </a:xfrm>
          <a:prstGeom prst="rect">
            <a:avLst/>
          </a:prstGeom>
          <a:noFill/>
        </p:spPr>
        <p:txBody>
          <a:bodyPr wrap="square" rtlCol="0">
            <a:spAutoFit/>
          </a:bodyPr>
          <a:lstStyle/>
          <a:p>
            <a:r>
              <a:rPr lang="en-US" sz="2000" b="1" i="1" dirty="0">
                <a:latin typeface="+mn-lt"/>
              </a:rPr>
              <a:t>£1,000,000</a:t>
            </a:r>
          </a:p>
        </p:txBody>
      </p:sp>
      <p:sp>
        <p:nvSpPr>
          <p:cNvPr id="23" name="TextBox 22"/>
          <p:cNvSpPr txBox="1"/>
          <p:nvPr/>
        </p:nvSpPr>
        <p:spPr>
          <a:xfrm>
            <a:off x="7596336" y="2852936"/>
            <a:ext cx="1403648" cy="400110"/>
          </a:xfrm>
          <a:prstGeom prst="rect">
            <a:avLst/>
          </a:prstGeom>
          <a:noFill/>
        </p:spPr>
        <p:txBody>
          <a:bodyPr wrap="square" rtlCol="0">
            <a:spAutoFit/>
          </a:bodyPr>
          <a:lstStyle/>
          <a:p>
            <a:r>
              <a:rPr lang="en-US" sz="2000" b="1" i="1" dirty="0">
                <a:latin typeface="+mn-lt"/>
              </a:rPr>
              <a:t>£750,000</a:t>
            </a:r>
          </a:p>
        </p:txBody>
      </p:sp>
      <p:sp>
        <p:nvSpPr>
          <p:cNvPr id="24" name="TextBox 23"/>
          <p:cNvSpPr txBox="1"/>
          <p:nvPr/>
        </p:nvSpPr>
        <p:spPr>
          <a:xfrm>
            <a:off x="7596336" y="3933056"/>
            <a:ext cx="1403648" cy="400110"/>
          </a:xfrm>
          <a:prstGeom prst="rect">
            <a:avLst/>
          </a:prstGeom>
          <a:noFill/>
        </p:spPr>
        <p:txBody>
          <a:bodyPr wrap="square" rtlCol="0">
            <a:spAutoFit/>
          </a:bodyPr>
          <a:lstStyle/>
          <a:p>
            <a:r>
              <a:rPr lang="en-US" sz="2000" b="1" i="1" dirty="0">
                <a:latin typeface="+mn-lt"/>
              </a:rPr>
              <a:t>£800,000</a:t>
            </a:r>
          </a:p>
        </p:txBody>
      </p:sp>
      <p:sp>
        <p:nvSpPr>
          <p:cNvPr id="25" name="TextBox 24"/>
          <p:cNvSpPr txBox="1"/>
          <p:nvPr/>
        </p:nvSpPr>
        <p:spPr>
          <a:xfrm>
            <a:off x="7596336" y="4797152"/>
            <a:ext cx="1403648" cy="400110"/>
          </a:xfrm>
          <a:prstGeom prst="rect">
            <a:avLst/>
          </a:prstGeom>
          <a:noFill/>
        </p:spPr>
        <p:txBody>
          <a:bodyPr wrap="square" rtlCol="0">
            <a:spAutoFit/>
          </a:bodyPr>
          <a:lstStyle/>
          <a:p>
            <a:r>
              <a:rPr lang="en-US" sz="2000" b="1" i="1" dirty="0">
                <a:latin typeface="+mn-lt"/>
              </a:rPr>
              <a:t>£500,000</a:t>
            </a:r>
          </a:p>
        </p:txBody>
      </p:sp>
      <p:sp>
        <p:nvSpPr>
          <p:cNvPr id="26" name="TextBox 25"/>
          <p:cNvSpPr txBox="1"/>
          <p:nvPr/>
        </p:nvSpPr>
        <p:spPr>
          <a:xfrm>
            <a:off x="5076056" y="2276872"/>
            <a:ext cx="2088232" cy="430887"/>
          </a:xfrm>
          <a:prstGeom prst="rect">
            <a:avLst/>
          </a:prstGeom>
          <a:noFill/>
        </p:spPr>
        <p:txBody>
          <a:bodyPr wrap="square" rtlCol="0">
            <a:spAutoFit/>
          </a:bodyPr>
          <a:lstStyle/>
          <a:p>
            <a:r>
              <a:rPr lang="en-US" sz="2200" i="1" dirty="0">
                <a:latin typeface="+mn-lt"/>
              </a:rPr>
              <a:t>p = 0.6</a:t>
            </a:r>
          </a:p>
        </p:txBody>
      </p:sp>
      <p:sp>
        <p:nvSpPr>
          <p:cNvPr id="27" name="TextBox 26"/>
          <p:cNvSpPr txBox="1"/>
          <p:nvPr/>
        </p:nvSpPr>
        <p:spPr>
          <a:xfrm>
            <a:off x="5076056" y="3203684"/>
            <a:ext cx="2088232" cy="430887"/>
          </a:xfrm>
          <a:prstGeom prst="rect">
            <a:avLst/>
          </a:prstGeom>
          <a:noFill/>
        </p:spPr>
        <p:txBody>
          <a:bodyPr wrap="square" rtlCol="0">
            <a:spAutoFit/>
          </a:bodyPr>
          <a:lstStyle/>
          <a:p>
            <a:r>
              <a:rPr lang="en-US" sz="2200" i="1" dirty="0">
                <a:latin typeface="+mn-lt"/>
              </a:rPr>
              <a:t>p = 0.4</a:t>
            </a:r>
          </a:p>
        </p:txBody>
      </p:sp>
      <p:sp>
        <p:nvSpPr>
          <p:cNvPr id="28" name="TextBox 27"/>
          <p:cNvSpPr txBox="1"/>
          <p:nvPr/>
        </p:nvSpPr>
        <p:spPr>
          <a:xfrm>
            <a:off x="5076056" y="4149080"/>
            <a:ext cx="2088232" cy="430887"/>
          </a:xfrm>
          <a:prstGeom prst="rect">
            <a:avLst/>
          </a:prstGeom>
          <a:noFill/>
        </p:spPr>
        <p:txBody>
          <a:bodyPr wrap="square" rtlCol="0">
            <a:spAutoFit/>
          </a:bodyPr>
          <a:lstStyle/>
          <a:p>
            <a:r>
              <a:rPr lang="en-US" sz="2200" i="1" dirty="0">
                <a:latin typeface="+mn-lt"/>
              </a:rPr>
              <a:t>p = 0.8</a:t>
            </a:r>
          </a:p>
        </p:txBody>
      </p:sp>
      <p:sp>
        <p:nvSpPr>
          <p:cNvPr id="29" name="TextBox 28"/>
          <p:cNvSpPr txBox="1"/>
          <p:nvPr/>
        </p:nvSpPr>
        <p:spPr>
          <a:xfrm>
            <a:off x="5076056" y="5147900"/>
            <a:ext cx="2088232" cy="430887"/>
          </a:xfrm>
          <a:prstGeom prst="rect">
            <a:avLst/>
          </a:prstGeom>
          <a:noFill/>
        </p:spPr>
        <p:txBody>
          <a:bodyPr wrap="square" rtlCol="0">
            <a:spAutoFit/>
          </a:bodyPr>
          <a:lstStyle/>
          <a:p>
            <a:r>
              <a:rPr lang="en-US" sz="2200" i="1" dirty="0">
                <a:latin typeface="+mn-lt"/>
              </a:rPr>
              <a:t>p = 0.2</a:t>
            </a:r>
          </a:p>
        </p:txBody>
      </p:sp>
      <p:sp>
        <p:nvSpPr>
          <p:cNvPr id="30" name="TextBox 29"/>
          <p:cNvSpPr txBox="1"/>
          <p:nvPr/>
        </p:nvSpPr>
        <p:spPr>
          <a:xfrm>
            <a:off x="1763688" y="2708920"/>
            <a:ext cx="2088232" cy="400110"/>
          </a:xfrm>
          <a:prstGeom prst="rect">
            <a:avLst/>
          </a:prstGeom>
          <a:noFill/>
        </p:spPr>
        <p:txBody>
          <a:bodyPr wrap="square" rtlCol="0">
            <a:spAutoFit/>
          </a:bodyPr>
          <a:lstStyle/>
          <a:p>
            <a:r>
              <a:rPr lang="en-US" sz="2000" i="1" dirty="0">
                <a:latin typeface="+mn-lt"/>
              </a:rPr>
              <a:t>Cost: £500,000</a:t>
            </a:r>
          </a:p>
        </p:txBody>
      </p:sp>
      <p:sp>
        <p:nvSpPr>
          <p:cNvPr id="31" name="TextBox 30"/>
          <p:cNvSpPr txBox="1"/>
          <p:nvPr/>
        </p:nvSpPr>
        <p:spPr>
          <a:xfrm>
            <a:off x="1763688" y="4787860"/>
            <a:ext cx="2088232" cy="400110"/>
          </a:xfrm>
          <a:prstGeom prst="rect">
            <a:avLst/>
          </a:prstGeom>
          <a:noFill/>
        </p:spPr>
        <p:txBody>
          <a:bodyPr wrap="square" rtlCol="0">
            <a:spAutoFit/>
          </a:bodyPr>
          <a:lstStyle/>
          <a:p>
            <a:r>
              <a:rPr lang="en-US" sz="2000" i="1" dirty="0">
                <a:latin typeface="+mn-lt"/>
              </a:rPr>
              <a:t>Cost: £300,000</a:t>
            </a:r>
          </a:p>
        </p:txBody>
      </p:sp>
    </p:spTree>
    <p:extLst>
      <p:ext uri="{BB962C8B-B14F-4D97-AF65-F5344CB8AC3E}">
        <p14:creationId xmlns:p14="http://schemas.microsoft.com/office/powerpoint/2010/main" val="13462996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2852"/>
            <a:ext cx="8784976" cy="939784"/>
          </a:xfrm>
        </p:spPr>
        <p:txBody>
          <a:bodyPr/>
          <a:lstStyle/>
          <a:p>
            <a:r>
              <a:rPr lang="en-US" dirty="0"/>
              <a:t>Calculate the Expected Values and Net Gains</a:t>
            </a:r>
          </a:p>
        </p:txBody>
      </p:sp>
      <p:sp>
        <p:nvSpPr>
          <p:cNvPr id="3" name="Content Placeholder 2"/>
          <p:cNvSpPr>
            <a:spLocks noGrp="1"/>
          </p:cNvSpPr>
          <p:nvPr>
            <p:ph idx="1"/>
          </p:nvPr>
        </p:nvSpPr>
        <p:spPr>
          <a:xfrm>
            <a:off x="323528" y="1500174"/>
            <a:ext cx="8640960" cy="4625989"/>
          </a:xfrm>
        </p:spPr>
        <p:txBody>
          <a:bodyPr>
            <a:normAutofit fontScale="70000" lnSpcReduction="20000"/>
          </a:bodyPr>
          <a:lstStyle/>
          <a:p>
            <a:r>
              <a:rPr lang="en-US" b="1" dirty="0"/>
              <a:t>Launch loyalty card:</a:t>
            </a:r>
          </a:p>
          <a:p>
            <a:pPr lvl="1"/>
            <a:r>
              <a:rPr lang="en-US" dirty="0"/>
              <a:t>High sales: (0.6 x £1,000,000) = £600,000 </a:t>
            </a:r>
          </a:p>
          <a:p>
            <a:pPr lvl="1"/>
            <a:r>
              <a:rPr lang="en-US" dirty="0"/>
              <a:t>Low sales: (0.4 x £750,000) = £300,000</a:t>
            </a:r>
          </a:p>
          <a:p>
            <a:pPr lvl="1"/>
            <a:r>
              <a:rPr lang="en-US" b="1" dirty="0">
                <a:solidFill>
                  <a:srgbClr val="FF0000"/>
                </a:solidFill>
              </a:rPr>
              <a:t>Total expected value </a:t>
            </a:r>
            <a:r>
              <a:rPr lang="en-US" dirty="0"/>
              <a:t>= £900,000</a:t>
            </a:r>
          </a:p>
          <a:p>
            <a:pPr lvl="1"/>
            <a:r>
              <a:rPr lang="en-US" b="1" dirty="0">
                <a:solidFill>
                  <a:srgbClr val="FF0000"/>
                </a:solidFill>
              </a:rPr>
              <a:t>Net gain: </a:t>
            </a:r>
            <a:r>
              <a:rPr lang="en-US" dirty="0"/>
              <a:t>£900,000 - £500,000 = </a:t>
            </a:r>
            <a:r>
              <a:rPr lang="en-US" b="1" dirty="0"/>
              <a:t>£400,000</a:t>
            </a:r>
          </a:p>
          <a:p>
            <a:r>
              <a:rPr lang="en-US" b="1" dirty="0"/>
              <a:t>Cut prices:</a:t>
            </a:r>
          </a:p>
          <a:p>
            <a:pPr lvl="1"/>
            <a:r>
              <a:rPr lang="en-US" dirty="0"/>
              <a:t>High sales: (0.8 x £800,000) = £640,000 </a:t>
            </a:r>
          </a:p>
          <a:p>
            <a:pPr lvl="1"/>
            <a:r>
              <a:rPr lang="en-US" dirty="0"/>
              <a:t>Low sales: (0.2 x £500,000) = £100,000</a:t>
            </a:r>
          </a:p>
          <a:p>
            <a:pPr lvl="1"/>
            <a:r>
              <a:rPr lang="en-US" b="1" dirty="0">
                <a:solidFill>
                  <a:srgbClr val="FF0000"/>
                </a:solidFill>
              </a:rPr>
              <a:t>Total expected value </a:t>
            </a:r>
            <a:r>
              <a:rPr lang="en-US" dirty="0"/>
              <a:t>= £740,000</a:t>
            </a:r>
          </a:p>
          <a:p>
            <a:pPr lvl="1"/>
            <a:r>
              <a:rPr lang="en-US" b="1" dirty="0">
                <a:solidFill>
                  <a:srgbClr val="FF0000"/>
                </a:solidFill>
              </a:rPr>
              <a:t>Net gain: </a:t>
            </a:r>
            <a:r>
              <a:rPr lang="en-US" dirty="0"/>
              <a:t>£740,000 - £300,000 = </a:t>
            </a:r>
            <a:r>
              <a:rPr lang="en-US" b="1" dirty="0"/>
              <a:t>£440,000</a:t>
            </a:r>
          </a:p>
          <a:p>
            <a:r>
              <a:rPr lang="en-US" b="1" dirty="0"/>
              <a:t>Cutting Prices has a higher net gain &amp; looks the best option of the two considered</a:t>
            </a:r>
          </a:p>
        </p:txBody>
      </p:sp>
    </p:spTree>
    <p:extLst>
      <p:ext uri="{BB962C8B-B14F-4D97-AF65-F5344CB8AC3E}">
        <p14:creationId xmlns:p14="http://schemas.microsoft.com/office/powerpoint/2010/main" val="1370815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Advantages of Using Decision Trees</a:t>
            </a:r>
          </a:p>
        </p:txBody>
      </p:sp>
      <p:sp>
        <p:nvSpPr>
          <p:cNvPr id="3" name="Content Placeholder 2"/>
          <p:cNvSpPr>
            <a:spLocks noGrp="1"/>
          </p:cNvSpPr>
          <p:nvPr>
            <p:ph idx="1"/>
          </p:nvPr>
        </p:nvSpPr>
        <p:spPr/>
        <p:txBody>
          <a:bodyPr>
            <a:normAutofit fontScale="92500" lnSpcReduction="10000"/>
          </a:bodyPr>
          <a:lstStyle/>
          <a:p>
            <a:r>
              <a:rPr lang="en-US" dirty="0"/>
              <a:t>Choices are set out in a logical way</a:t>
            </a:r>
          </a:p>
          <a:p>
            <a:r>
              <a:rPr lang="en-US" dirty="0"/>
              <a:t>Potential options &amp; choices are considered at the same time</a:t>
            </a:r>
          </a:p>
          <a:p>
            <a:r>
              <a:rPr lang="en-US" dirty="0"/>
              <a:t>Use of probabilities enables the “risk” of the options to be addressed</a:t>
            </a:r>
          </a:p>
          <a:p>
            <a:r>
              <a:rPr lang="en-US" dirty="0"/>
              <a:t>Likely costs are considered as well as potential benefits</a:t>
            </a:r>
          </a:p>
          <a:p>
            <a:r>
              <a:rPr lang="en-US" dirty="0"/>
              <a:t>Easy to understand &amp; tangible results</a:t>
            </a:r>
          </a:p>
        </p:txBody>
      </p:sp>
    </p:spTree>
    <p:extLst>
      <p:ext uri="{BB962C8B-B14F-4D97-AF65-F5344CB8AC3E}">
        <p14:creationId xmlns:p14="http://schemas.microsoft.com/office/powerpoint/2010/main" val="10879131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Disadvantages of Using Decision Trees</a:t>
            </a:r>
          </a:p>
        </p:txBody>
      </p:sp>
      <p:sp>
        <p:nvSpPr>
          <p:cNvPr id="3" name="Content Placeholder 2"/>
          <p:cNvSpPr>
            <a:spLocks noGrp="1"/>
          </p:cNvSpPr>
          <p:nvPr>
            <p:ph idx="1"/>
          </p:nvPr>
        </p:nvSpPr>
        <p:spPr/>
        <p:txBody>
          <a:bodyPr>
            <a:normAutofit fontScale="92500" lnSpcReduction="10000"/>
          </a:bodyPr>
          <a:lstStyle/>
          <a:p>
            <a:r>
              <a:rPr lang="en-US" dirty="0"/>
              <a:t>Probabilities are just estimates – always prone to error</a:t>
            </a:r>
          </a:p>
          <a:p>
            <a:r>
              <a:rPr lang="en-US" dirty="0"/>
              <a:t>Uses quantitative data only – ignores qualitative aspects of decisions</a:t>
            </a:r>
          </a:p>
          <a:p>
            <a:r>
              <a:rPr lang="en-US" dirty="0"/>
              <a:t>Assignment of probabilities and expected values prone to bias</a:t>
            </a:r>
          </a:p>
          <a:p>
            <a:r>
              <a:rPr lang="en-US" dirty="0"/>
              <a:t>Decision-making technique doesn’t necessarily reduce the amount of risk</a:t>
            </a:r>
          </a:p>
        </p:txBody>
      </p:sp>
    </p:spTree>
    <p:extLst>
      <p:ext uri="{BB962C8B-B14F-4D97-AF65-F5344CB8AC3E}">
        <p14:creationId xmlns:p14="http://schemas.microsoft.com/office/powerpoint/2010/main" val="8809112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Final Thoughts on Decision Trees</a:t>
            </a:r>
          </a:p>
        </p:txBody>
      </p:sp>
      <p:sp>
        <p:nvSpPr>
          <p:cNvPr id="3" name="Content Placeholder 2"/>
          <p:cNvSpPr>
            <a:spLocks noGrp="1"/>
          </p:cNvSpPr>
          <p:nvPr>
            <p:ph idx="1"/>
          </p:nvPr>
        </p:nvSpPr>
        <p:spPr>
          <a:xfrm>
            <a:off x="251520" y="1500174"/>
            <a:ext cx="8640960" cy="4737138"/>
          </a:xfrm>
        </p:spPr>
        <p:txBody>
          <a:bodyPr>
            <a:normAutofit/>
          </a:bodyPr>
          <a:lstStyle/>
          <a:p>
            <a:r>
              <a:rPr lang="en-US" dirty="0"/>
              <a:t>Like investment appraisal, decision trees are a popular tool for management decision making</a:t>
            </a:r>
          </a:p>
          <a:p>
            <a:r>
              <a:rPr lang="en-US" dirty="0"/>
              <a:t>Output from decision trees very sensitive to the probabilities assigned</a:t>
            </a:r>
          </a:p>
          <a:p>
            <a:r>
              <a:rPr lang="en-US" dirty="0"/>
              <a:t>Important not to use them to justify a decision, but to aid decision making</a:t>
            </a:r>
          </a:p>
        </p:txBody>
      </p:sp>
    </p:spTree>
    <p:extLst>
      <p:ext uri="{BB962C8B-B14F-4D97-AF65-F5344CB8AC3E}">
        <p14:creationId xmlns:p14="http://schemas.microsoft.com/office/powerpoint/2010/main" val="7230491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utor2u Logo.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835696" y="2647293"/>
            <a:ext cx="5400600" cy="1645803"/>
          </a:xfrm>
          <a:prstGeom prst="rect">
            <a:avLst/>
          </a:prstGeom>
        </p:spPr>
      </p:pic>
    </p:spTree>
    <p:extLst>
      <p:ext uri="{BB962C8B-B14F-4D97-AF65-F5344CB8AC3E}">
        <p14:creationId xmlns:p14="http://schemas.microsoft.com/office/powerpoint/2010/main" val="1061735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dirty="0">
                <a:latin typeface="Arial" charset="0"/>
              </a:rPr>
              <a:t>What you need to know</a:t>
            </a:r>
          </a:p>
        </p:txBody>
      </p:sp>
      <p:sp>
        <p:nvSpPr>
          <p:cNvPr id="13315" name="Content Placeholder 2"/>
          <p:cNvSpPr>
            <a:spLocks noGrp="1"/>
          </p:cNvSpPr>
          <p:nvPr>
            <p:ph idx="1"/>
          </p:nvPr>
        </p:nvSpPr>
        <p:spPr>
          <a:xfrm>
            <a:off x="251520" y="1556792"/>
            <a:ext cx="8640960" cy="4536504"/>
          </a:xfrm>
        </p:spPr>
        <p:txBody>
          <a:bodyPr>
            <a:normAutofit/>
          </a:bodyPr>
          <a:lstStyle/>
          <a:p>
            <a:r>
              <a:rPr lang="en-US" dirty="0"/>
              <a:t>a) Construct and interpret simple decision tree diagrams</a:t>
            </a:r>
          </a:p>
          <a:p>
            <a:r>
              <a:rPr lang="en-US" dirty="0"/>
              <a:t>b) Calculations and interpretations of figures generated by</a:t>
            </a:r>
          </a:p>
          <a:p>
            <a:r>
              <a:rPr lang="en-US" dirty="0"/>
              <a:t>these techniques</a:t>
            </a:r>
          </a:p>
          <a:p>
            <a:r>
              <a:rPr lang="en-US" dirty="0"/>
              <a:t>c) Limitations of using decision trees</a:t>
            </a:r>
            <a:endParaRPr lang="en-GB" dirty="0">
              <a:solidFill>
                <a:srgbClr val="FF0000"/>
              </a:solidFill>
              <a:latin typeface="+mj-lt"/>
            </a:endParaRPr>
          </a:p>
        </p:txBody>
      </p:sp>
    </p:spTree>
    <p:custDataLst>
      <p:tags r:id="rId1"/>
    </p:custDataLst>
    <p:extLst>
      <p:ext uri="{BB962C8B-B14F-4D97-AF65-F5344CB8AC3E}">
        <p14:creationId xmlns:p14="http://schemas.microsoft.com/office/powerpoint/2010/main" val="1851266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71422"/>
            <a:ext cx="8784976" cy="1071562"/>
          </a:xfrm>
        </p:spPr>
        <p:txBody>
          <a:bodyPr/>
          <a:lstStyle/>
          <a:p>
            <a:r>
              <a:rPr lang="en-US" dirty="0"/>
              <a:t>Topic Links</a:t>
            </a:r>
          </a:p>
        </p:txBody>
      </p:sp>
      <p:graphicFrame>
        <p:nvGraphicFramePr>
          <p:cNvPr id="4" name="Diagram 3"/>
          <p:cNvGraphicFramePr/>
          <p:nvPr>
            <p:extLst/>
          </p:nvPr>
        </p:nvGraphicFramePr>
        <p:xfrm>
          <a:off x="251520" y="1556792"/>
          <a:ext cx="8640960" cy="4392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40805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Decision Tree?</a:t>
            </a:r>
          </a:p>
        </p:txBody>
      </p:sp>
      <p:sp>
        <p:nvSpPr>
          <p:cNvPr id="4" name="Content Placeholder 3"/>
          <p:cNvSpPr>
            <a:spLocks noGrp="1"/>
          </p:cNvSpPr>
          <p:nvPr>
            <p:ph idx="1"/>
          </p:nvPr>
        </p:nvSpPr>
        <p:spPr/>
        <p:txBody>
          <a:bodyPr>
            <a:normAutofit lnSpcReduction="10000"/>
          </a:bodyPr>
          <a:lstStyle/>
          <a:p>
            <a:r>
              <a:rPr lang="en-US" dirty="0"/>
              <a:t>A mathematical model</a:t>
            </a:r>
          </a:p>
          <a:p>
            <a:r>
              <a:rPr lang="en-US" dirty="0"/>
              <a:t>Used to help managers make decisions</a:t>
            </a:r>
          </a:p>
          <a:p>
            <a:r>
              <a:rPr lang="en-US" dirty="0"/>
              <a:t>Uses estimates and probabilities to calculate likely outcomes</a:t>
            </a:r>
          </a:p>
          <a:p>
            <a:r>
              <a:rPr lang="en-US" dirty="0"/>
              <a:t>Helps to decide whether the </a:t>
            </a:r>
            <a:r>
              <a:rPr lang="en-US" b="1" dirty="0">
                <a:solidFill>
                  <a:srgbClr val="FF0000"/>
                </a:solidFill>
              </a:rPr>
              <a:t>net gain </a:t>
            </a:r>
            <a:r>
              <a:rPr lang="en-US" dirty="0"/>
              <a:t>from a decision is worthwhile</a:t>
            </a:r>
          </a:p>
        </p:txBody>
      </p:sp>
    </p:spTree>
    <p:extLst>
      <p:ext uri="{BB962C8B-B14F-4D97-AF65-F5344CB8AC3E}">
        <p14:creationId xmlns:p14="http://schemas.microsoft.com/office/powerpoint/2010/main" val="1572882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How a Decision Tree is Constructed (1)</a:t>
            </a:r>
          </a:p>
        </p:txBody>
      </p:sp>
      <p:sp>
        <p:nvSpPr>
          <p:cNvPr id="5" name="Rectangle 4"/>
          <p:cNvSpPr/>
          <p:nvPr/>
        </p:nvSpPr>
        <p:spPr>
          <a:xfrm>
            <a:off x="755576" y="2924944"/>
            <a:ext cx="2232248" cy="1872208"/>
          </a:xfrm>
          <a:prstGeom prst="rect">
            <a:avLst/>
          </a:prstGeom>
          <a:solidFill>
            <a:schemeClr val="bg1"/>
          </a:soli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dirty="0">
                <a:solidFill>
                  <a:schemeClr val="tx1"/>
                </a:solidFill>
              </a:rPr>
              <a:t>Square</a:t>
            </a:r>
          </a:p>
          <a:p>
            <a:pPr algn="ctr"/>
            <a:r>
              <a:rPr lang="en-US" sz="3000" b="1" dirty="0">
                <a:solidFill>
                  <a:schemeClr val="tx1"/>
                </a:solidFill>
              </a:rPr>
              <a:t>[decision to be made]</a:t>
            </a:r>
          </a:p>
        </p:txBody>
      </p:sp>
      <p:cxnSp>
        <p:nvCxnSpPr>
          <p:cNvPr id="11" name="Elbow Connector 10"/>
          <p:cNvCxnSpPr>
            <a:stCxn id="5" idx="0"/>
          </p:cNvCxnSpPr>
          <p:nvPr/>
        </p:nvCxnSpPr>
        <p:spPr>
          <a:xfrm rot="5400000" flipH="1" flipV="1">
            <a:off x="4229962" y="-153398"/>
            <a:ext cx="720080" cy="5436604"/>
          </a:xfrm>
          <a:prstGeom prst="bentConnector2">
            <a:avLst/>
          </a:prstGeom>
          <a:ln w="57150" cmpd="sng">
            <a:headEnd type="none"/>
            <a:tailEnd type="triangle"/>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a:stCxn id="5" idx="3"/>
          </p:cNvCxnSpPr>
          <p:nvPr/>
        </p:nvCxnSpPr>
        <p:spPr>
          <a:xfrm>
            <a:off x="2987824" y="3861048"/>
            <a:ext cx="4320480" cy="0"/>
          </a:xfrm>
          <a:prstGeom prst="straightConnector1">
            <a:avLst/>
          </a:prstGeom>
          <a:ln w="57150" cmpd="sng">
            <a:headEnd type="none"/>
            <a:tailEnd type="arrow"/>
          </a:ln>
        </p:spPr>
        <p:style>
          <a:lnRef idx="2">
            <a:schemeClr val="accent1"/>
          </a:lnRef>
          <a:fillRef idx="0">
            <a:schemeClr val="accent1"/>
          </a:fillRef>
          <a:effectRef idx="1">
            <a:schemeClr val="accent1"/>
          </a:effectRef>
          <a:fontRef idx="minor">
            <a:schemeClr val="tx1"/>
          </a:fontRef>
        </p:style>
      </p:cxnSp>
      <p:cxnSp>
        <p:nvCxnSpPr>
          <p:cNvPr id="18" name="Elbow Connector 17"/>
          <p:cNvCxnSpPr>
            <a:stCxn id="5" idx="2"/>
          </p:cNvCxnSpPr>
          <p:nvPr/>
        </p:nvCxnSpPr>
        <p:spPr>
          <a:xfrm rot="16200000" flipH="1">
            <a:off x="4193958" y="2474894"/>
            <a:ext cx="792088" cy="5436604"/>
          </a:xfrm>
          <a:prstGeom prst="bentConnector2">
            <a:avLst/>
          </a:prstGeom>
          <a:ln w="57150" cmpd="sng">
            <a:headEnd type="none"/>
            <a:tailEnd type="arrow"/>
          </a:ln>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3347864" y="1701969"/>
            <a:ext cx="3888432" cy="430887"/>
          </a:xfrm>
          <a:prstGeom prst="rect">
            <a:avLst/>
          </a:prstGeom>
          <a:noFill/>
        </p:spPr>
        <p:txBody>
          <a:bodyPr wrap="square" rtlCol="0">
            <a:spAutoFit/>
          </a:bodyPr>
          <a:lstStyle/>
          <a:p>
            <a:r>
              <a:rPr lang="en-US" sz="2200" b="1" i="1" dirty="0">
                <a:latin typeface="+mn-lt"/>
              </a:rPr>
              <a:t>Choice / Option 1</a:t>
            </a:r>
          </a:p>
        </p:txBody>
      </p:sp>
      <p:sp>
        <p:nvSpPr>
          <p:cNvPr id="21" name="TextBox 20"/>
          <p:cNvSpPr txBox="1"/>
          <p:nvPr/>
        </p:nvSpPr>
        <p:spPr>
          <a:xfrm>
            <a:off x="3347864" y="3358153"/>
            <a:ext cx="3888432" cy="430887"/>
          </a:xfrm>
          <a:prstGeom prst="rect">
            <a:avLst/>
          </a:prstGeom>
          <a:noFill/>
        </p:spPr>
        <p:txBody>
          <a:bodyPr wrap="square" rtlCol="0">
            <a:spAutoFit/>
          </a:bodyPr>
          <a:lstStyle/>
          <a:p>
            <a:r>
              <a:rPr lang="en-US" sz="2200" b="1" i="1" dirty="0">
                <a:latin typeface="+mn-lt"/>
              </a:rPr>
              <a:t>Choice / Option 2</a:t>
            </a:r>
          </a:p>
        </p:txBody>
      </p:sp>
      <p:sp>
        <p:nvSpPr>
          <p:cNvPr id="22" name="TextBox 21"/>
          <p:cNvSpPr txBox="1"/>
          <p:nvPr/>
        </p:nvSpPr>
        <p:spPr>
          <a:xfrm>
            <a:off x="3347864" y="5086345"/>
            <a:ext cx="3888432" cy="430887"/>
          </a:xfrm>
          <a:prstGeom prst="rect">
            <a:avLst/>
          </a:prstGeom>
          <a:noFill/>
        </p:spPr>
        <p:txBody>
          <a:bodyPr wrap="square" rtlCol="0">
            <a:spAutoFit/>
          </a:bodyPr>
          <a:lstStyle/>
          <a:p>
            <a:r>
              <a:rPr lang="en-US" sz="2200" b="1" i="1" dirty="0">
                <a:latin typeface="+mn-lt"/>
              </a:rPr>
              <a:t>Do nothing</a:t>
            </a:r>
          </a:p>
        </p:txBody>
      </p:sp>
    </p:spTree>
    <p:extLst>
      <p:ext uri="{BB962C8B-B14F-4D97-AF65-F5344CB8AC3E}">
        <p14:creationId xmlns:p14="http://schemas.microsoft.com/office/powerpoint/2010/main" val="2053916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71422"/>
            <a:ext cx="8784976" cy="1071562"/>
          </a:xfrm>
        </p:spPr>
        <p:txBody>
          <a:bodyPr/>
          <a:lstStyle/>
          <a:p>
            <a:r>
              <a:rPr lang="en-US" dirty="0"/>
              <a:t>Adding possible outcomes to the tree </a:t>
            </a:r>
            <a:br>
              <a:rPr lang="en-US" dirty="0"/>
            </a:br>
            <a:r>
              <a:rPr lang="en-US" dirty="0"/>
              <a:t>(note: circles represent uncertain outcomes)</a:t>
            </a:r>
          </a:p>
        </p:txBody>
      </p:sp>
      <p:grpSp>
        <p:nvGrpSpPr>
          <p:cNvPr id="10" name="Group 9"/>
          <p:cNvGrpSpPr/>
          <p:nvPr/>
        </p:nvGrpSpPr>
        <p:grpSpPr>
          <a:xfrm>
            <a:off x="395536" y="2276872"/>
            <a:ext cx="4392488" cy="3240360"/>
            <a:chOff x="755576" y="1701969"/>
            <a:chExt cx="6552728" cy="3887271"/>
          </a:xfrm>
        </p:grpSpPr>
        <p:sp>
          <p:nvSpPr>
            <p:cNvPr id="3" name="Rectangle 2"/>
            <p:cNvSpPr/>
            <p:nvPr/>
          </p:nvSpPr>
          <p:spPr>
            <a:xfrm>
              <a:off x="755576" y="2924944"/>
              <a:ext cx="2232248" cy="1872208"/>
            </a:xfrm>
            <a:prstGeom prst="rect">
              <a:avLst/>
            </a:prstGeom>
            <a:solidFill>
              <a:schemeClr val="bg1"/>
            </a:soli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Square</a:t>
              </a:r>
            </a:p>
            <a:p>
              <a:pPr algn="ctr"/>
              <a:r>
                <a:rPr lang="en-US" sz="2000" b="1" dirty="0">
                  <a:solidFill>
                    <a:schemeClr val="tx1"/>
                  </a:solidFill>
                </a:rPr>
                <a:t>[decision to be made]</a:t>
              </a:r>
            </a:p>
          </p:txBody>
        </p:sp>
        <p:cxnSp>
          <p:nvCxnSpPr>
            <p:cNvPr id="4" name="Elbow Connector 3"/>
            <p:cNvCxnSpPr>
              <a:stCxn id="3" idx="0"/>
            </p:cNvCxnSpPr>
            <p:nvPr/>
          </p:nvCxnSpPr>
          <p:spPr>
            <a:xfrm rot="5400000" flipH="1" flipV="1">
              <a:off x="4229962" y="-153398"/>
              <a:ext cx="720080" cy="5436604"/>
            </a:xfrm>
            <a:prstGeom prst="bentConnector2">
              <a:avLst/>
            </a:prstGeom>
            <a:ln w="57150" cmpd="sng">
              <a:headEnd type="none"/>
              <a:tailEnd type="triangle"/>
            </a:ln>
          </p:spPr>
          <p:style>
            <a:lnRef idx="2">
              <a:schemeClr val="accent1"/>
            </a:lnRef>
            <a:fillRef idx="0">
              <a:schemeClr val="accent1"/>
            </a:fillRef>
            <a:effectRef idx="1">
              <a:schemeClr val="accent1"/>
            </a:effectRef>
            <a:fontRef idx="minor">
              <a:schemeClr val="tx1"/>
            </a:fontRef>
          </p:style>
        </p:cxnSp>
        <p:cxnSp>
          <p:nvCxnSpPr>
            <p:cNvPr id="5" name="Straight Arrow Connector 4"/>
            <p:cNvCxnSpPr/>
            <p:nvPr/>
          </p:nvCxnSpPr>
          <p:spPr>
            <a:xfrm>
              <a:off x="2987824" y="4379867"/>
              <a:ext cx="4320480" cy="0"/>
            </a:xfrm>
            <a:prstGeom prst="straightConnector1">
              <a:avLst/>
            </a:prstGeom>
            <a:ln w="57150" cmpd="sng">
              <a:headEnd type="none"/>
              <a:tailEnd type="arrow"/>
            </a:ln>
          </p:spPr>
          <p:style>
            <a:lnRef idx="2">
              <a:schemeClr val="accent1"/>
            </a:lnRef>
            <a:fillRef idx="0">
              <a:schemeClr val="accent1"/>
            </a:fillRef>
            <a:effectRef idx="1">
              <a:schemeClr val="accent1"/>
            </a:effectRef>
            <a:fontRef idx="minor">
              <a:schemeClr val="tx1"/>
            </a:fontRef>
          </p:style>
        </p:cxnSp>
        <p:cxnSp>
          <p:nvCxnSpPr>
            <p:cNvPr id="6" name="Elbow Connector 5"/>
            <p:cNvCxnSpPr>
              <a:stCxn id="3" idx="2"/>
            </p:cNvCxnSpPr>
            <p:nvPr/>
          </p:nvCxnSpPr>
          <p:spPr>
            <a:xfrm rot="16200000" flipH="1">
              <a:off x="4193958" y="2474894"/>
              <a:ext cx="792088" cy="5436604"/>
            </a:xfrm>
            <a:prstGeom prst="bentConnector2">
              <a:avLst/>
            </a:prstGeom>
            <a:ln w="57150" cmpd="sng">
              <a:headEnd type="none"/>
              <a:tailEnd type="arrow"/>
            </a:ln>
          </p:spPr>
          <p:style>
            <a:lnRef idx="2">
              <a:schemeClr val="accent1"/>
            </a:lnRef>
            <a:fillRef idx="0">
              <a:schemeClr val="accent1"/>
            </a:fillRef>
            <a:effectRef idx="1">
              <a:schemeClr val="accent1"/>
            </a:effectRef>
            <a:fontRef idx="minor">
              <a:schemeClr val="tx1"/>
            </a:fontRef>
          </p:style>
        </p:cxnSp>
        <p:sp>
          <p:nvSpPr>
            <p:cNvPr id="7" name="TextBox 6"/>
            <p:cNvSpPr txBox="1"/>
            <p:nvPr/>
          </p:nvSpPr>
          <p:spPr>
            <a:xfrm>
              <a:off x="3347864" y="1701969"/>
              <a:ext cx="3888433" cy="479989"/>
            </a:xfrm>
            <a:prstGeom prst="rect">
              <a:avLst/>
            </a:prstGeom>
            <a:noFill/>
          </p:spPr>
          <p:txBody>
            <a:bodyPr wrap="square" rtlCol="0">
              <a:spAutoFit/>
            </a:bodyPr>
            <a:lstStyle/>
            <a:p>
              <a:r>
                <a:rPr lang="en-US" sz="2000" b="1" i="1" dirty="0">
                  <a:latin typeface="+mn-lt"/>
                </a:rPr>
                <a:t>Choice / Option 1</a:t>
              </a:r>
            </a:p>
          </p:txBody>
        </p:sp>
        <p:sp>
          <p:nvSpPr>
            <p:cNvPr id="8" name="TextBox 7"/>
            <p:cNvSpPr txBox="1"/>
            <p:nvPr/>
          </p:nvSpPr>
          <p:spPr>
            <a:xfrm>
              <a:off x="3347865" y="3813494"/>
              <a:ext cx="3888433" cy="479989"/>
            </a:xfrm>
            <a:prstGeom prst="rect">
              <a:avLst/>
            </a:prstGeom>
            <a:noFill/>
          </p:spPr>
          <p:txBody>
            <a:bodyPr wrap="square" rtlCol="0">
              <a:spAutoFit/>
            </a:bodyPr>
            <a:lstStyle/>
            <a:p>
              <a:r>
                <a:rPr lang="en-US" sz="2000" b="1" i="1" dirty="0">
                  <a:latin typeface="+mn-lt"/>
                </a:rPr>
                <a:t>Choice / Option 2</a:t>
              </a:r>
            </a:p>
          </p:txBody>
        </p:sp>
        <p:sp>
          <p:nvSpPr>
            <p:cNvPr id="9" name="TextBox 8"/>
            <p:cNvSpPr txBox="1"/>
            <p:nvPr/>
          </p:nvSpPr>
          <p:spPr>
            <a:xfrm>
              <a:off x="3347864" y="5086345"/>
              <a:ext cx="3888433" cy="479989"/>
            </a:xfrm>
            <a:prstGeom prst="rect">
              <a:avLst/>
            </a:prstGeom>
            <a:noFill/>
          </p:spPr>
          <p:txBody>
            <a:bodyPr wrap="square" rtlCol="0">
              <a:spAutoFit/>
            </a:bodyPr>
            <a:lstStyle/>
            <a:p>
              <a:r>
                <a:rPr lang="en-US" sz="2000" b="1" i="1" dirty="0">
                  <a:latin typeface="+mn-lt"/>
                </a:rPr>
                <a:t>Do nothing</a:t>
              </a:r>
            </a:p>
          </p:txBody>
        </p:sp>
      </p:grpSp>
      <p:sp>
        <p:nvSpPr>
          <p:cNvPr id="11" name="Oval 10"/>
          <p:cNvSpPr/>
          <p:nvPr/>
        </p:nvSpPr>
        <p:spPr>
          <a:xfrm>
            <a:off x="4788024" y="2348880"/>
            <a:ext cx="792088" cy="792088"/>
          </a:xfrm>
          <a:prstGeom prst="ellipse">
            <a:avLst/>
          </a:prstGeom>
          <a:solidFill>
            <a:schemeClr val="bg1"/>
          </a:soli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en-US" sz="4000" b="1" dirty="0">
                <a:solidFill>
                  <a:schemeClr val="tx1"/>
                </a:solidFill>
              </a:rPr>
              <a:t>1</a:t>
            </a:r>
          </a:p>
        </p:txBody>
      </p:sp>
      <p:sp>
        <p:nvSpPr>
          <p:cNvPr id="12" name="Oval 11"/>
          <p:cNvSpPr/>
          <p:nvPr/>
        </p:nvSpPr>
        <p:spPr>
          <a:xfrm>
            <a:off x="4788024" y="4077072"/>
            <a:ext cx="792088" cy="792088"/>
          </a:xfrm>
          <a:prstGeom prst="ellipse">
            <a:avLst/>
          </a:prstGeom>
          <a:solidFill>
            <a:schemeClr val="bg1"/>
          </a:soli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en-US" sz="4000" b="1" dirty="0">
                <a:solidFill>
                  <a:schemeClr val="tx1"/>
                </a:solidFill>
              </a:rPr>
              <a:t>2</a:t>
            </a:r>
          </a:p>
        </p:txBody>
      </p:sp>
      <p:cxnSp>
        <p:nvCxnSpPr>
          <p:cNvPr id="14" name="Elbow Connector 13"/>
          <p:cNvCxnSpPr>
            <a:stCxn id="11" idx="6"/>
          </p:cNvCxnSpPr>
          <p:nvPr/>
        </p:nvCxnSpPr>
        <p:spPr>
          <a:xfrm flipV="1">
            <a:off x="5580112" y="2348880"/>
            <a:ext cx="3168352" cy="396044"/>
          </a:xfrm>
          <a:prstGeom prst="bentConnector3">
            <a:avLst>
              <a:gd name="adj1" fmla="val 8580"/>
            </a:avLst>
          </a:prstGeom>
          <a:ln w="57150" cmpd="sng">
            <a:headEnd type="none"/>
            <a:tailEnd type="arrow"/>
          </a:ln>
        </p:spPr>
        <p:style>
          <a:lnRef idx="2">
            <a:schemeClr val="accent1"/>
          </a:lnRef>
          <a:fillRef idx="0">
            <a:schemeClr val="accent1"/>
          </a:fillRef>
          <a:effectRef idx="1">
            <a:schemeClr val="accent1"/>
          </a:effectRef>
          <a:fontRef idx="minor">
            <a:schemeClr val="tx1"/>
          </a:fontRef>
        </p:style>
      </p:cxnSp>
      <p:cxnSp>
        <p:nvCxnSpPr>
          <p:cNvPr id="18" name="Elbow Connector 17"/>
          <p:cNvCxnSpPr>
            <a:stCxn id="11" idx="6"/>
          </p:cNvCxnSpPr>
          <p:nvPr/>
        </p:nvCxnSpPr>
        <p:spPr>
          <a:xfrm>
            <a:off x="5580112" y="2744924"/>
            <a:ext cx="3168352" cy="396044"/>
          </a:xfrm>
          <a:prstGeom prst="bentConnector3">
            <a:avLst>
              <a:gd name="adj1" fmla="val 9026"/>
            </a:avLst>
          </a:prstGeom>
          <a:ln w="57150" cmpd="sng">
            <a:headEnd type="none"/>
            <a:tailEnd type="arrow"/>
          </a:ln>
        </p:spPr>
        <p:style>
          <a:lnRef idx="2">
            <a:schemeClr val="accent1"/>
          </a:lnRef>
          <a:fillRef idx="0">
            <a:schemeClr val="accent1"/>
          </a:fillRef>
          <a:effectRef idx="1">
            <a:schemeClr val="accent1"/>
          </a:effectRef>
          <a:fontRef idx="minor">
            <a:schemeClr val="tx1"/>
          </a:fontRef>
        </p:style>
      </p:cxnSp>
      <p:sp>
        <p:nvSpPr>
          <p:cNvPr id="22" name="TextBox 21"/>
          <p:cNvSpPr txBox="1"/>
          <p:nvPr/>
        </p:nvSpPr>
        <p:spPr>
          <a:xfrm>
            <a:off x="5868144" y="1876762"/>
            <a:ext cx="2606532" cy="400110"/>
          </a:xfrm>
          <a:prstGeom prst="rect">
            <a:avLst/>
          </a:prstGeom>
          <a:noFill/>
        </p:spPr>
        <p:txBody>
          <a:bodyPr wrap="square" rtlCol="0">
            <a:spAutoFit/>
          </a:bodyPr>
          <a:lstStyle/>
          <a:p>
            <a:r>
              <a:rPr lang="en-US" sz="2000" b="1" i="1" dirty="0">
                <a:latin typeface="+mn-lt"/>
              </a:rPr>
              <a:t>Outcome A</a:t>
            </a:r>
          </a:p>
        </p:txBody>
      </p:sp>
      <p:sp>
        <p:nvSpPr>
          <p:cNvPr id="23" name="TextBox 22"/>
          <p:cNvSpPr txBox="1"/>
          <p:nvPr/>
        </p:nvSpPr>
        <p:spPr>
          <a:xfrm>
            <a:off x="5868144" y="2740858"/>
            <a:ext cx="2606532" cy="400110"/>
          </a:xfrm>
          <a:prstGeom prst="rect">
            <a:avLst/>
          </a:prstGeom>
          <a:noFill/>
        </p:spPr>
        <p:txBody>
          <a:bodyPr wrap="square" rtlCol="0">
            <a:spAutoFit/>
          </a:bodyPr>
          <a:lstStyle/>
          <a:p>
            <a:r>
              <a:rPr lang="en-US" sz="2000" b="1" i="1" dirty="0">
                <a:latin typeface="+mn-lt"/>
              </a:rPr>
              <a:t>Outcome B</a:t>
            </a:r>
          </a:p>
        </p:txBody>
      </p:sp>
      <p:cxnSp>
        <p:nvCxnSpPr>
          <p:cNvPr id="24" name="Elbow Connector 23"/>
          <p:cNvCxnSpPr/>
          <p:nvPr/>
        </p:nvCxnSpPr>
        <p:spPr>
          <a:xfrm flipV="1">
            <a:off x="5580112" y="4045134"/>
            <a:ext cx="3168352" cy="396044"/>
          </a:xfrm>
          <a:prstGeom prst="bentConnector3">
            <a:avLst>
              <a:gd name="adj1" fmla="val 8580"/>
            </a:avLst>
          </a:prstGeom>
          <a:ln w="57150" cmpd="sng">
            <a:headEnd type="none"/>
            <a:tailEnd type="arrow"/>
          </a:ln>
        </p:spPr>
        <p:style>
          <a:lnRef idx="2">
            <a:schemeClr val="accent1"/>
          </a:lnRef>
          <a:fillRef idx="0">
            <a:schemeClr val="accent1"/>
          </a:fillRef>
          <a:effectRef idx="1">
            <a:schemeClr val="accent1"/>
          </a:effectRef>
          <a:fontRef idx="minor">
            <a:schemeClr val="tx1"/>
          </a:fontRef>
        </p:style>
      </p:cxnSp>
      <p:cxnSp>
        <p:nvCxnSpPr>
          <p:cNvPr id="25" name="Elbow Connector 24"/>
          <p:cNvCxnSpPr/>
          <p:nvPr/>
        </p:nvCxnSpPr>
        <p:spPr>
          <a:xfrm>
            <a:off x="5580112" y="4441178"/>
            <a:ext cx="3168352" cy="396044"/>
          </a:xfrm>
          <a:prstGeom prst="bentConnector3">
            <a:avLst>
              <a:gd name="adj1" fmla="val 9026"/>
            </a:avLst>
          </a:prstGeom>
          <a:ln w="57150" cmpd="sng">
            <a:headEnd type="none"/>
            <a:tailEnd type="arrow"/>
          </a:ln>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5940152" y="3573016"/>
            <a:ext cx="2606532" cy="400110"/>
          </a:xfrm>
          <a:prstGeom prst="rect">
            <a:avLst/>
          </a:prstGeom>
          <a:noFill/>
        </p:spPr>
        <p:txBody>
          <a:bodyPr wrap="square" rtlCol="0">
            <a:spAutoFit/>
          </a:bodyPr>
          <a:lstStyle/>
          <a:p>
            <a:r>
              <a:rPr lang="en-US" sz="2000" b="1" i="1" dirty="0">
                <a:latin typeface="+mn-lt"/>
              </a:rPr>
              <a:t>Outcome A</a:t>
            </a:r>
          </a:p>
        </p:txBody>
      </p:sp>
      <p:sp>
        <p:nvSpPr>
          <p:cNvPr id="27" name="TextBox 26"/>
          <p:cNvSpPr txBox="1"/>
          <p:nvPr/>
        </p:nvSpPr>
        <p:spPr>
          <a:xfrm>
            <a:off x="5925908" y="4437112"/>
            <a:ext cx="2606532" cy="400110"/>
          </a:xfrm>
          <a:prstGeom prst="rect">
            <a:avLst/>
          </a:prstGeom>
          <a:noFill/>
        </p:spPr>
        <p:txBody>
          <a:bodyPr wrap="square" rtlCol="0">
            <a:spAutoFit/>
          </a:bodyPr>
          <a:lstStyle/>
          <a:p>
            <a:r>
              <a:rPr lang="en-US" sz="2000" b="1" i="1" dirty="0">
                <a:latin typeface="+mn-lt"/>
              </a:rPr>
              <a:t>Outcome B</a:t>
            </a:r>
          </a:p>
        </p:txBody>
      </p:sp>
    </p:spTree>
    <p:extLst>
      <p:ext uri="{BB962C8B-B14F-4D97-AF65-F5344CB8AC3E}">
        <p14:creationId xmlns:p14="http://schemas.microsoft.com/office/powerpoint/2010/main" val="1515028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71422"/>
            <a:ext cx="8712968" cy="1071562"/>
          </a:xfrm>
        </p:spPr>
        <p:txBody>
          <a:bodyPr/>
          <a:lstStyle/>
          <a:p>
            <a:r>
              <a:rPr lang="en-US" sz="3200" dirty="0"/>
              <a:t>Now add in associated costs, outcome probabilities and financial results for each outcome</a:t>
            </a:r>
          </a:p>
        </p:txBody>
      </p:sp>
      <p:grpSp>
        <p:nvGrpSpPr>
          <p:cNvPr id="13" name="Group 12"/>
          <p:cNvGrpSpPr/>
          <p:nvPr/>
        </p:nvGrpSpPr>
        <p:grpSpPr>
          <a:xfrm>
            <a:off x="179512" y="1772816"/>
            <a:ext cx="7344816" cy="4104456"/>
            <a:chOff x="323528" y="1876762"/>
            <a:chExt cx="8352928" cy="3640470"/>
          </a:xfrm>
        </p:grpSpPr>
        <p:grpSp>
          <p:nvGrpSpPr>
            <p:cNvPr id="10" name="Group 9"/>
            <p:cNvGrpSpPr/>
            <p:nvPr/>
          </p:nvGrpSpPr>
          <p:grpSpPr>
            <a:xfrm>
              <a:off x="323528" y="2276872"/>
              <a:ext cx="4392488" cy="3240360"/>
              <a:chOff x="755576" y="1701969"/>
              <a:chExt cx="6552728" cy="3887271"/>
            </a:xfrm>
          </p:grpSpPr>
          <p:sp>
            <p:nvSpPr>
              <p:cNvPr id="3" name="Rectangle 2"/>
              <p:cNvSpPr/>
              <p:nvPr/>
            </p:nvSpPr>
            <p:spPr>
              <a:xfrm>
                <a:off x="755576" y="3214064"/>
                <a:ext cx="2232248" cy="1302516"/>
              </a:xfrm>
              <a:prstGeom prst="rect">
                <a:avLst/>
              </a:prstGeom>
              <a:solidFill>
                <a:schemeClr val="bg1"/>
              </a:soli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Square</a:t>
                </a:r>
              </a:p>
              <a:p>
                <a:pPr algn="ctr"/>
                <a:r>
                  <a:rPr lang="en-US" b="1" dirty="0">
                    <a:solidFill>
                      <a:schemeClr val="tx1"/>
                    </a:solidFill>
                  </a:rPr>
                  <a:t>[decision to be made]</a:t>
                </a:r>
              </a:p>
            </p:txBody>
          </p:sp>
          <p:cxnSp>
            <p:nvCxnSpPr>
              <p:cNvPr id="4" name="Elbow Connector 3"/>
              <p:cNvCxnSpPr>
                <a:stCxn id="3" idx="0"/>
              </p:cNvCxnSpPr>
              <p:nvPr/>
            </p:nvCxnSpPr>
            <p:spPr>
              <a:xfrm rot="5400000" flipH="1" flipV="1">
                <a:off x="4085404" y="-8835"/>
                <a:ext cx="1009196" cy="5436601"/>
              </a:xfrm>
              <a:prstGeom prst="bentConnector2">
                <a:avLst/>
              </a:prstGeom>
              <a:ln w="57150" cmpd="sng">
                <a:headEnd type="none"/>
                <a:tailEnd type="triangle"/>
              </a:ln>
            </p:spPr>
            <p:style>
              <a:lnRef idx="2">
                <a:schemeClr val="accent1"/>
              </a:lnRef>
              <a:fillRef idx="0">
                <a:schemeClr val="accent1"/>
              </a:fillRef>
              <a:effectRef idx="1">
                <a:schemeClr val="accent1"/>
              </a:effectRef>
              <a:fontRef idx="minor">
                <a:schemeClr val="tx1"/>
              </a:fontRef>
            </p:style>
          </p:cxnSp>
          <p:cxnSp>
            <p:nvCxnSpPr>
              <p:cNvPr id="5" name="Straight Arrow Connector 4"/>
              <p:cNvCxnSpPr/>
              <p:nvPr/>
            </p:nvCxnSpPr>
            <p:spPr>
              <a:xfrm>
                <a:off x="2987824" y="4379867"/>
                <a:ext cx="4320480" cy="0"/>
              </a:xfrm>
              <a:prstGeom prst="straightConnector1">
                <a:avLst/>
              </a:prstGeom>
              <a:ln w="57150" cmpd="sng">
                <a:headEnd type="none"/>
                <a:tailEnd type="arrow"/>
              </a:ln>
            </p:spPr>
            <p:style>
              <a:lnRef idx="2">
                <a:schemeClr val="accent1"/>
              </a:lnRef>
              <a:fillRef idx="0">
                <a:schemeClr val="accent1"/>
              </a:fillRef>
              <a:effectRef idx="1">
                <a:schemeClr val="accent1"/>
              </a:effectRef>
              <a:fontRef idx="minor">
                <a:schemeClr val="tx1"/>
              </a:fontRef>
            </p:style>
          </p:cxnSp>
          <p:cxnSp>
            <p:nvCxnSpPr>
              <p:cNvPr id="6" name="Elbow Connector 5"/>
              <p:cNvCxnSpPr>
                <a:stCxn id="3" idx="2"/>
              </p:cNvCxnSpPr>
              <p:nvPr/>
            </p:nvCxnSpPr>
            <p:spPr>
              <a:xfrm rot="16200000" flipH="1">
                <a:off x="4053671" y="2334609"/>
                <a:ext cx="1072660" cy="5436601"/>
              </a:xfrm>
              <a:prstGeom prst="bentConnector2">
                <a:avLst/>
              </a:prstGeom>
              <a:ln w="57150" cmpd="sng">
                <a:headEnd type="none"/>
                <a:tailEnd type="arrow"/>
              </a:ln>
            </p:spPr>
            <p:style>
              <a:lnRef idx="2">
                <a:schemeClr val="accent1"/>
              </a:lnRef>
              <a:fillRef idx="0">
                <a:schemeClr val="accent1"/>
              </a:fillRef>
              <a:effectRef idx="1">
                <a:schemeClr val="accent1"/>
              </a:effectRef>
              <a:fontRef idx="minor">
                <a:schemeClr val="tx1"/>
              </a:fontRef>
            </p:style>
          </p:cxnSp>
          <p:sp>
            <p:nvSpPr>
              <p:cNvPr id="7" name="TextBox 6"/>
              <p:cNvSpPr txBox="1"/>
              <p:nvPr/>
            </p:nvSpPr>
            <p:spPr>
              <a:xfrm>
                <a:off x="3347864" y="1701969"/>
                <a:ext cx="3888433" cy="479989"/>
              </a:xfrm>
              <a:prstGeom prst="rect">
                <a:avLst/>
              </a:prstGeom>
              <a:noFill/>
            </p:spPr>
            <p:txBody>
              <a:bodyPr wrap="square" rtlCol="0">
                <a:spAutoFit/>
              </a:bodyPr>
              <a:lstStyle/>
              <a:p>
                <a:r>
                  <a:rPr lang="en-US" sz="2000" b="1" i="1" dirty="0">
                    <a:latin typeface="+mn-lt"/>
                  </a:rPr>
                  <a:t>Choice / Option 1</a:t>
                </a:r>
              </a:p>
            </p:txBody>
          </p:sp>
          <p:sp>
            <p:nvSpPr>
              <p:cNvPr id="8" name="TextBox 7"/>
              <p:cNvSpPr txBox="1"/>
              <p:nvPr/>
            </p:nvSpPr>
            <p:spPr>
              <a:xfrm>
                <a:off x="3347865" y="3813494"/>
                <a:ext cx="3888433" cy="479989"/>
              </a:xfrm>
              <a:prstGeom prst="rect">
                <a:avLst/>
              </a:prstGeom>
              <a:noFill/>
            </p:spPr>
            <p:txBody>
              <a:bodyPr wrap="square" rtlCol="0">
                <a:spAutoFit/>
              </a:bodyPr>
              <a:lstStyle/>
              <a:p>
                <a:r>
                  <a:rPr lang="en-US" sz="2000" b="1" i="1" dirty="0">
                    <a:latin typeface="+mn-lt"/>
                  </a:rPr>
                  <a:t>Choice / Option 2</a:t>
                </a:r>
              </a:p>
            </p:txBody>
          </p:sp>
          <p:sp>
            <p:nvSpPr>
              <p:cNvPr id="9" name="TextBox 8"/>
              <p:cNvSpPr txBox="1"/>
              <p:nvPr/>
            </p:nvSpPr>
            <p:spPr>
              <a:xfrm>
                <a:off x="3347864" y="5086345"/>
                <a:ext cx="3888433" cy="479989"/>
              </a:xfrm>
              <a:prstGeom prst="rect">
                <a:avLst/>
              </a:prstGeom>
              <a:noFill/>
            </p:spPr>
            <p:txBody>
              <a:bodyPr wrap="square" rtlCol="0">
                <a:spAutoFit/>
              </a:bodyPr>
              <a:lstStyle/>
              <a:p>
                <a:r>
                  <a:rPr lang="en-US" sz="2000" b="1" i="1" dirty="0">
                    <a:latin typeface="+mn-lt"/>
                  </a:rPr>
                  <a:t>Do nothing</a:t>
                </a:r>
              </a:p>
            </p:txBody>
          </p:sp>
        </p:grpSp>
        <p:sp>
          <p:nvSpPr>
            <p:cNvPr id="11" name="Oval 10"/>
            <p:cNvSpPr/>
            <p:nvPr/>
          </p:nvSpPr>
          <p:spPr>
            <a:xfrm>
              <a:off x="4716016" y="2348880"/>
              <a:ext cx="792088" cy="792088"/>
            </a:xfrm>
            <a:prstGeom prst="ellipse">
              <a:avLst/>
            </a:prstGeom>
            <a:solidFill>
              <a:schemeClr val="bg1"/>
            </a:soli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en-US" sz="4000" b="1" dirty="0">
                  <a:solidFill>
                    <a:schemeClr val="tx1"/>
                  </a:solidFill>
                </a:rPr>
                <a:t>1</a:t>
              </a:r>
            </a:p>
          </p:txBody>
        </p:sp>
        <p:sp>
          <p:nvSpPr>
            <p:cNvPr id="12" name="Oval 11"/>
            <p:cNvSpPr/>
            <p:nvPr/>
          </p:nvSpPr>
          <p:spPr>
            <a:xfrm>
              <a:off x="4716016" y="4077072"/>
              <a:ext cx="792088" cy="792088"/>
            </a:xfrm>
            <a:prstGeom prst="ellipse">
              <a:avLst/>
            </a:prstGeom>
            <a:solidFill>
              <a:schemeClr val="bg1"/>
            </a:soli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en-US" sz="4000" b="1" dirty="0">
                  <a:solidFill>
                    <a:schemeClr val="tx1"/>
                  </a:solidFill>
                </a:rPr>
                <a:t>2</a:t>
              </a:r>
            </a:p>
          </p:txBody>
        </p:sp>
        <p:cxnSp>
          <p:nvCxnSpPr>
            <p:cNvPr id="14" name="Elbow Connector 13"/>
            <p:cNvCxnSpPr>
              <a:stCxn id="11" idx="6"/>
            </p:cNvCxnSpPr>
            <p:nvPr/>
          </p:nvCxnSpPr>
          <p:spPr>
            <a:xfrm flipV="1">
              <a:off x="5508104" y="2348880"/>
              <a:ext cx="3168352" cy="396044"/>
            </a:xfrm>
            <a:prstGeom prst="bentConnector3">
              <a:avLst>
                <a:gd name="adj1" fmla="val 8580"/>
              </a:avLst>
            </a:prstGeom>
            <a:ln w="57150" cmpd="sng">
              <a:headEnd type="none"/>
              <a:tailEnd type="arrow"/>
            </a:ln>
          </p:spPr>
          <p:style>
            <a:lnRef idx="2">
              <a:schemeClr val="accent1"/>
            </a:lnRef>
            <a:fillRef idx="0">
              <a:schemeClr val="accent1"/>
            </a:fillRef>
            <a:effectRef idx="1">
              <a:schemeClr val="accent1"/>
            </a:effectRef>
            <a:fontRef idx="minor">
              <a:schemeClr val="tx1"/>
            </a:fontRef>
          </p:style>
        </p:cxnSp>
        <p:cxnSp>
          <p:nvCxnSpPr>
            <p:cNvPr id="18" name="Elbow Connector 17"/>
            <p:cNvCxnSpPr>
              <a:stCxn id="11" idx="6"/>
            </p:cNvCxnSpPr>
            <p:nvPr/>
          </p:nvCxnSpPr>
          <p:spPr>
            <a:xfrm>
              <a:off x="5508104" y="2744924"/>
              <a:ext cx="3168352" cy="396044"/>
            </a:xfrm>
            <a:prstGeom prst="bentConnector3">
              <a:avLst>
                <a:gd name="adj1" fmla="val 9026"/>
              </a:avLst>
            </a:prstGeom>
            <a:ln w="57150" cmpd="sng">
              <a:headEnd type="none"/>
              <a:tailEnd type="arrow"/>
            </a:ln>
          </p:spPr>
          <p:style>
            <a:lnRef idx="2">
              <a:schemeClr val="accent1"/>
            </a:lnRef>
            <a:fillRef idx="0">
              <a:schemeClr val="accent1"/>
            </a:fillRef>
            <a:effectRef idx="1">
              <a:schemeClr val="accent1"/>
            </a:effectRef>
            <a:fontRef idx="minor">
              <a:schemeClr val="tx1"/>
            </a:fontRef>
          </p:style>
        </p:cxnSp>
        <p:sp>
          <p:nvSpPr>
            <p:cNvPr id="22" name="TextBox 21"/>
            <p:cNvSpPr txBox="1"/>
            <p:nvPr/>
          </p:nvSpPr>
          <p:spPr>
            <a:xfrm>
              <a:off x="5796136" y="1876762"/>
              <a:ext cx="2606532" cy="400110"/>
            </a:xfrm>
            <a:prstGeom prst="rect">
              <a:avLst/>
            </a:prstGeom>
            <a:noFill/>
          </p:spPr>
          <p:txBody>
            <a:bodyPr wrap="square" rtlCol="0">
              <a:spAutoFit/>
            </a:bodyPr>
            <a:lstStyle/>
            <a:p>
              <a:r>
                <a:rPr lang="en-US" sz="2000" b="1" i="1" dirty="0">
                  <a:latin typeface="+mn-lt"/>
                </a:rPr>
                <a:t>Outcome A</a:t>
              </a:r>
            </a:p>
          </p:txBody>
        </p:sp>
        <p:sp>
          <p:nvSpPr>
            <p:cNvPr id="23" name="TextBox 22"/>
            <p:cNvSpPr txBox="1"/>
            <p:nvPr/>
          </p:nvSpPr>
          <p:spPr>
            <a:xfrm>
              <a:off x="5796136" y="2740858"/>
              <a:ext cx="2606532" cy="400110"/>
            </a:xfrm>
            <a:prstGeom prst="rect">
              <a:avLst/>
            </a:prstGeom>
            <a:noFill/>
          </p:spPr>
          <p:txBody>
            <a:bodyPr wrap="square" rtlCol="0">
              <a:spAutoFit/>
            </a:bodyPr>
            <a:lstStyle/>
            <a:p>
              <a:r>
                <a:rPr lang="en-US" sz="2000" b="1" i="1" dirty="0">
                  <a:latin typeface="+mn-lt"/>
                </a:rPr>
                <a:t>Outcome B</a:t>
              </a:r>
            </a:p>
          </p:txBody>
        </p:sp>
        <p:cxnSp>
          <p:nvCxnSpPr>
            <p:cNvPr id="24" name="Elbow Connector 23"/>
            <p:cNvCxnSpPr/>
            <p:nvPr/>
          </p:nvCxnSpPr>
          <p:spPr>
            <a:xfrm flipV="1">
              <a:off x="5508104" y="4045134"/>
              <a:ext cx="3168352" cy="396044"/>
            </a:xfrm>
            <a:prstGeom prst="bentConnector3">
              <a:avLst>
                <a:gd name="adj1" fmla="val 8580"/>
              </a:avLst>
            </a:prstGeom>
            <a:ln w="57150" cmpd="sng">
              <a:headEnd type="none"/>
              <a:tailEnd type="arrow"/>
            </a:ln>
          </p:spPr>
          <p:style>
            <a:lnRef idx="2">
              <a:schemeClr val="accent1"/>
            </a:lnRef>
            <a:fillRef idx="0">
              <a:schemeClr val="accent1"/>
            </a:fillRef>
            <a:effectRef idx="1">
              <a:schemeClr val="accent1"/>
            </a:effectRef>
            <a:fontRef idx="minor">
              <a:schemeClr val="tx1"/>
            </a:fontRef>
          </p:style>
        </p:cxnSp>
        <p:cxnSp>
          <p:nvCxnSpPr>
            <p:cNvPr id="25" name="Elbow Connector 24"/>
            <p:cNvCxnSpPr/>
            <p:nvPr/>
          </p:nvCxnSpPr>
          <p:spPr>
            <a:xfrm>
              <a:off x="5508104" y="4441178"/>
              <a:ext cx="3168352" cy="396044"/>
            </a:xfrm>
            <a:prstGeom prst="bentConnector3">
              <a:avLst>
                <a:gd name="adj1" fmla="val 9026"/>
              </a:avLst>
            </a:prstGeom>
            <a:ln w="57150" cmpd="sng">
              <a:headEnd type="none"/>
              <a:tailEnd type="arrow"/>
            </a:ln>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5868144" y="3573016"/>
              <a:ext cx="2606532" cy="400110"/>
            </a:xfrm>
            <a:prstGeom prst="rect">
              <a:avLst/>
            </a:prstGeom>
            <a:noFill/>
          </p:spPr>
          <p:txBody>
            <a:bodyPr wrap="square" rtlCol="0">
              <a:spAutoFit/>
            </a:bodyPr>
            <a:lstStyle/>
            <a:p>
              <a:r>
                <a:rPr lang="en-US" sz="2000" b="1" i="1" dirty="0">
                  <a:latin typeface="+mn-lt"/>
                </a:rPr>
                <a:t>Outcome A</a:t>
              </a:r>
            </a:p>
          </p:txBody>
        </p:sp>
        <p:sp>
          <p:nvSpPr>
            <p:cNvPr id="27" name="TextBox 26"/>
            <p:cNvSpPr txBox="1"/>
            <p:nvPr/>
          </p:nvSpPr>
          <p:spPr>
            <a:xfrm>
              <a:off x="5853900" y="4437112"/>
              <a:ext cx="2606532" cy="400110"/>
            </a:xfrm>
            <a:prstGeom prst="rect">
              <a:avLst/>
            </a:prstGeom>
            <a:noFill/>
          </p:spPr>
          <p:txBody>
            <a:bodyPr wrap="square" rtlCol="0">
              <a:spAutoFit/>
            </a:bodyPr>
            <a:lstStyle/>
            <a:p>
              <a:r>
                <a:rPr lang="en-US" sz="2000" b="1" i="1" dirty="0">
                  <a:latin typeface="+mn-lt"/>
                </a:rPr>
                <a:t>Outcome B</a:t>
              </a:r>
            </a:p>
          </p:txBody>
        </p:sp>
      </p:grpSp>
      <p:sp>
        <p:nvSpPr>
          <p:cNvPr id="30" name="TextBox 29"/>
          <p:cNvSpPr txBox="1"/>
          <p:nvPr/>
        </p:nvSpPr>
        <p:spPr>
          <a:xfrm>
            <a:off x="7596336" y="2092786"/>
            <a:ext cx="1403648" cy="400110"/>
          </a:xfrm>
          <a:prstGeom prst="rect">
            <a:avLst/>
          </a:prstGeom>
          <a:noFill/>
        </p:spPr>
        <p:txBody>
          <a:bodyPr wrap="square" rtlCol="0">
            <a:spAutoFit/>
          </a:bodyPr>
          <a:lstStyle/>
          <a:p>
            <a:r>
              <a:rPr lang="en-US" sz="2000" b="1" i="1" dirty="0">
                <a:latin typeface="+mn-lt"/>
              </a:rPr>
              <a:t>Result (£)</a:t>
            </a:r>
          </a:p>
        </p:txBody>
      </p:sp>
      <p:sp>
        <p:nvSpPr>
          <p:cNvPr id="31" name="TextBox 30"/>
          <p:cNvSpPr txBox="1"/>
          <p:nvPr/>
        </p:nvSpPr>
        <p:spPr>
          <a:xfrm>
            <a:off x="7596336" y="2924944"/>
            <a:ext cx="1403648" cy="400110"/>
          </a:xfrm>
          <a:prstGeom prst="rect">
            <a:avLst/>
          </a:prstGeom>
          <a:noFill/>
        </p:spPr>
        <p:txBody>
          <a:bodyPr wrap="square" rtlCol="0">
            <a:spAutoFit/>
          </a:bodyPr>
          <a:lstStyle/>
          <a:p>
            <a:r>
              <a:rPr lang="en-US" sz="2000" b="1" i="1" dirty="0">
                <a:latin typeface="+mn-lt"/>
              </a:rPr>
              <a:t>Result (£)</a:t>
            </a:r>
          </a:p>
        </p:txBody>
      </p:sp>
      <p:sp>
        <p:nvSpPr>
          <p:cNvPr id="32" name="TextBox 31"/>
          <p:cNvSpPr txBox="1"/>
          <p:nvPr/>
        </p:nvSpPr>
        <p:spPr>
          <a:xfrm>
            <a:off x="7596336" y="4005064"/>
            <a:ext cx="1403648" cy="400110"/>
          </a:xfrm>
          <a:prstGeom prst="rect">
            <a:avLst/>
          </a:prstGeom>
          <a:noFill/>
        </p:spPr>
        <p:txBody>
          <a:bodyPr wrap="square" rtlCol="0">
            <a:spAutoFit/>
          </a:bodyPr>
          <a:lstStyle/>
          <a:p>
            <a:r>
              <a:rPr lang="en-US" sz="2000" b="1" i="1" dirty="0">
                <a:latin typeface="+mn-lt"/>
              </a:rPr>
              <a:t>Result (£)</a:t>
            </a:r>
          </a:p>
        </p:txBody>
      </p:sp>
      <p:sp>
        <p:nvSpPr>
          <p:cNvPr id="33" name="TextBox 32"/>
          <p:cNvSpPr txBox="1"/>
          <p:nvPr/>
        </p:nvSpPr>
        <p:spPr>
          <a:xfrm>
            <a:off x="7596336" y="4869160"/>
            <a:ext cx="1403648" cy="400110"/>
          </a:xfrm>
          <a:prstGeom prst="rect">
            <a:avLst/>
          </a:prstGeom>
          <a:noFill/>
        </p:spPr>
        <p:txBody>
          <a:bodyPr wrap="square" rtlCol="0">
            <a:spAutoFit/>
          </a:bodyPr>
          <a:lstStyle/>
          <a:p>
            <a:r>
              <a:rPr lang="en-US" sz="2000" b="1" i="1" dirty="0">
                <a:latin typeface="+mn-lt"/>
              </a:rPr>
              <a:t>Result (£)</a:t>
            </a:r>
          </a:p>
        </p:txBody>
      </p:sp>
      <p:sp>
        <p:nvSpPr>
          <p:cNvPr id="34" name="TextBox 33"/>
          <p:cNvSpPr txBox="1"/>
          <p:nvPr/>
        </p:nvSpPr>
        <p:spPr>
          <a:xfrm>
            <a:off x="5076056" y="2348880"/>
            <a:ext cx="2088232" cy="369332"/>
          </a:xfrm>
          <a:prstGeom prst="rect">
            <a:avLst/>
          </a:prstGeom>
          <a:noFill/>
        </p:spPr>
        <p:txBody>
          <a:bodyPr wrap="square" rtlCol="0">
            <a:spAutoFit/>
          </a:bodyPr>
          <a:lstStyle/>
          <a:p>
            <a:r>
              <a:rPr lang="en-US" i="1" dirty="0">
                <a:latin typeface="+mn-lt"/>
              </a:rPr>
              <a:t>p (probability)</a:t>
            </a:r>
          </a:p>
        </p:txBody>
      </p:sp>
      <p:sp>
        <p:nvSpPr>
          <p:cNvPr id="35" name="TextBox 34"/>
          <p:cNvSpPr txBox="1"/>
          <p:nvPr/>
        </p:nvSpPr>
        <p:spPr>
          <a:xfrm>
            <a:off x="5076056" y="3275692"/>
            <a:ext cx="2088232" cy="369332"/>
          </a:xfrm>
          <a:prstGeom prst="rect">
            <a:avLst/>
          </a:prstGeom>
          <a:noFill/>
        </p:spPr>
        <p:txBody>
          <a:bodyPr wrap="square" rtlCol="0">
            <a:spAutoFit/>
          </a:bodyPr>
          <a:lstStyle/>
          <a:p>
            <a:r>
              <a:rPr lang="en-US" i="1" dirty="0">
                <a:latin typeface="+mn-lt"/>
              </a:rPr>
              <a:t>p (probability)</a:t>
            </a:r>
          </a:p>
        </p:txBody>
      </p:sp>
      <p:sp>
        <p:nvSpPr>
          <p:cNvPr id="36" name="TextBox 35"/>
          <p:cNvSpPr txBox="1"/>
          <p:nvPr/>
        </p:nvSpPr>
        <p:spPr>
          <a:xfrm>
            <a:off x="5076056" y="4221088"/>
            <a:ext cx="2088232" cy="369332"/>
          </a:xfrm>
          <a:prstGeom prst="rect">
            <a:avLst/>
          </a:prstGeom>
          <a:noFill/>
        </p:spPr>
        <p:txBody>
          <a:bodyPr wrap="square" rtlCol="0">
            <a:spAutoFit/>
          </a:bodyPr>
          <a:lstStyle/>
          <a:p>
            <a:r>
              <a:rPr lang="en-US" i="1" dirty="0">
                <a:latin typeface="+mn-lt"/>
              </a:rPr>
              <a:t>p (probability)</a:t>
            </a:r>
          </a:p>
        </p:txBody>
      </p:sp>
      <p:sp>
        <p:nvSpPr>
          <p:cNvPr id="37" name="TextBox 36"/>
          <p:cNvSpPr txBox="1"/>
          <p:nvPr/>
        </p:nvSpPr>
        <p:spPr>
          <a:xfrm>
            <a:off x="5076056" y="5219908"/>
            <a:ext cx="2088232" cy="369332"/>
          </a:xfrm>
          <a:prstGeom prst="rect">
            <a:avLst/>
          </a:prstGeom>
          <a:noFill/>
        </p:spPr>
        <p:txBody>
          <a:bodyPr wrap="square" rtlCol="0">
            <a:spAutoFit/>
          </a:bodyPr>
          <a:lstStyle/>
          <a:p>
            <a:r>
              <a:rPr lang="en-US" i="1" dirty="0">
                <a:latin typeface="+mn-lt"/>
              </a:rPr>
              <a:t>p (probability)</a:t>
            </a:r>
          </a:p>
        </p:txBody>
      </p:sp>
      <p:sp>
        <p:nvSpPr>
          <p:cNvPr id="38" name="TextBox 37"/>
          <p:cNvSpPr txBox="1"/>
          <p:nvPr/>
        </p:nvSpPr>
        <p:spPr>
          <a:xfrm>
            <a:off x="1763688" y="2780928"/>
            <a:ext cx="2088232" cy="369332"/>
          </a:xfrm>
          <a:prstGeom prst="rect">
            <a:avLst/>
          </a:prstGeom>
          <a:noFill/>
        </p:spPr>
        <p:txBody>
          <a:bodyPr wrap="square" rtlCol="0">
            <a:spAutoFit/>
          </a:bodyPr>
          <a:lstStyle/>
          <a:p>
            <a:r>
              <a:rPr lang="en-US" i="1" dirty="0">
                <a:latin typeface="+mn-lt"/>
              </a:rPr>
              <a:t>Associated cost (£)</a:t>
            </a:r>
          </a:p>
        </p:txBody>
      </p:sp>
      <p:sp>
        <p:nvSpPr>
          <p:cNvPr id="39" name="TextBox 38"/>
          <p:cNvSpPr txBox="1"/>
          <p:nvPr/>
        </p:nvSpPr>
        <p:spPr>
          <a:xfrm>
            <a:off x="1763688" y="4859868"/>
            <a:ext cx="2088232" cy="369332"/>
          </a:xfrm>
          <a:prstGeom prst="rect">
            <a:avLst/>
          </a:prstGeom>
          <a:noFill/>
        </p:spPr>
        <p:txBody>
          <a:bodyPr wrap="square" rtlCol="0">
            <a:spAutoFit/>
          </a:bodyPr>
          <a:lstStyle/>
          <a:p>
            <a:r>
              <a:rPr lang="en-US" i="1" dirty="0">
                <a:latin typeface="+mn-lt"/>
              </a:rPr>
              <a:t>Associated cost (£)</a:t>
            </a:r>
          </a:p>
        </p:txBody>
      </p:sp>
    </p:spTree>
    <p:extLst>
      <p:ext uri="{BB962C8B-B14F-4D97-AF65-F5344CB8AC3E}">
        <p14:creationId xmlns:p14="http://schemas.microsoft.com/office/powerpoint/2010/main" val="364027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Probability?</a:t>
            </a:r>
          </a:p>
        </p:txBody>
      </p:sp>
      <p:sp>
        <p:nvSpPr>
          <p:cNvPr id="3" name="Content Placeholder 2"/>
          <p:cNvSpPr>
            <a:spLocks noGrp="1"/>
          </p:cNvSpPr>
          <p:nvPr>
            <p:ph idx="1"/>
          </p:nvPr>
        </p:nvSpPr>
        <p:spPr/>
        <p:txBody>
          <a:bodyPr/>
          <a:lstStyle/>
          <a:p>
            <a:r>
              <a:rPr lang="en-US" dirty="0"/>
              <a:t>The percentage chance or possibility that an event will occur</a:t>
            </a:r>
          </a:p>
          <a:p>
            <a:r>
              <a:rPr lang="en-US" dirty="0"/>
              <a:t>Ranges between 1 (100%) and 0</a:t>
            </a:r>
          </a:p>
          <a:p>
            <a:r>
              <a:rPr lang="en-US" dirty="0"/>
              <a:t>If all the outcomes of an event are considered, the </a:t>
            </a:r>
            <a:r>
              <a:rPr lang="en-US" b="1" dirty="0">
                <a:solidFill>
                  <a:srgbClr val="FF0000"/>
                </a:solidFill>
              </a:rPr>
              <a:t>total probability must add up to 1</a:t>
            </a:r>
          </a:p>
        </p:txBody>
      </p:sp>
    </p:spTree>
    <p:extLst>
      <p:ext uri="{BB962C8B-B14F-4D97-AF65-F5344CB8AC3E}">
        <p14:creationId xmlns:p14="http://schemas.microsoft.com/office/powerpoint/2010/main" val="23702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Terms for a Decision Tree</a:t>
            </a:r>
          </a:p>
        </p:txBody>
      </p:sp>
      <p:graphicFrame>
        <p:nvGraphicFramePr>
          <p:cNvPr id="4" name="Table 3"/>
          <p:cNvGraphicFramePr>
            <a:graphicFrameLocks noGrp="1"/>
          </p:cNvGraphicFramePr>
          <p:nvPr>
            <p:extLst/>
          </p:nvPr>
        </p:nvGraphicFramePr>
        <p:xfrm>
          <a:off x="323528" y="1700807"/>
          <a:ext cx="8280920" cy="4272528"/>
        </p:xfrm>
        <a:graphic>
          <a:graphicData uri="http://schemas.openxmlformats.org/drawingml/2006/table">
            <a:tbl>
              <a:tblPr firstRow="1" bandRow="1">
                <a:tableStyleId>{ED083AE6-46FA-4A59-8FB0-9F97EB10719F}</a:tableStyleId>
              </a:tblPr>
              <a:tblGrid>
                <a:gridCol w="2390369">
                  <a:extLst>
                    <a:ext uri="{9D8B030D-6E8A-4147-A177-3AD203B41FA5}">
                      <a16:colId xmlns:a16="http://schemas.microsoft.com/office/drawing/2014/main" val="20000"/>
                    </a:ext>
                  </a:extLst>
                </a:gridCol>
                <a:gridCol w="5890551">
                  <a:extLst>
                    <a:ext uri="{9D8B030D-6E8A-4147-A177-3AD203B41FA5}">
                      <a16:colId xmlns:a16="http://schemas.microsoft.com/office/drawing/2014/main" val="20001"/>
                    </a:ext>
                  </a:extLst>
                </a:gridCol>
              </a:tblGrid>
              <a:tr h="542543">
                <a:tc>
                  <a:txBody>
                    <a:bodyPr/>
                    <a:lstStyle/>
                    <a:p>
                      <a:r>
                        <a:rPr lang="en-US" sz="2600" b="1" dirty="0"/>
                        <a:t>Probability</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solidFill>
                  </a:tcPr>
                </a:tc>
                <a:tc>
                  <a:txBody>
                    <a:bodyPr/>
                    <a:lstStyle/>
                    <a:p>
                      <a:r>
                        <a:rPr lang="en-US" sz="2600" b="1" dirty="0"/>
                        <a:t>The chance</a:t>
                      </a:r>
                      <a:r>
                        <a:rPr lang="en-US" sz="2600" b="1" baseline="0" dirty="0"/>
                        <a:t> of an outcome happening</a:t>
                      </a:r>
                      <a:endParaRPr lang="en-US" sz="2600" b="1"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424176">
                <a:tc>
                  <a:txBody>
                    <a:bodyPr/>
                    <a:lstStyle/>
                    <a:p>
                      <a:r>
                        <a:rPr lang="en-US" sz="2600" b="1" dirty="0"/>
                        <a:t>Expected value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solidFill>
                  </a:tcPr>
                </a:tc>
                <a:tc>
                  <a:txBody>
                    <a:bodyPr/>
                    <a:lstStyle/>
                    <a:p>
                      <a:r>
                        <a:rPr lang="en-US" sz="2600" b="1" dirty="0"/>
                        <a:t>The financial value of an outcome calculated by multiplying the estimated</a:t>
                      </a:r>
                      <a:r>
                        <a:rPr lang="en-US" sz="2600" b="1" baseline="0" dirty="0"/>
                        <a:t> financial effect by its probability</a:t>
                      </a:r>
                      <a:endParaRPr lang="en-US" sz="2600" b="1"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305809">
                <a:tc>
                  <a:txBody>
                    <a:bodyPr/>
                    <a:lstStyle/>
                    <a:p>
                      <a:r>
                        <a:rPr lang="en-US" sz="2600" b="1" dirty="0"/>
                        <a:t>Ne</a:t>
                      </a:r>
                      <a:r>
                        <a:rPr lang="en-US" sz="2600" b="1" baseline="0" dirty="0"/>
                        <a:t>t gain</a:t>
                      </a:r>
                      <a:endParaRPr lang="en-US" sz="2600" b="1"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solidFill>
                  </a:tcPr>
                </a:tc>
                <a:tc>
                  <a:txBody>
                    <a:bodyPr/>
                    <a:lstStyle/>
                    <a:p>
                      <a:r>
                        <a:rPr lang="en-US" sz="2600" b="1" dirty="0"/>
                        <a:t>The value to be gained from taking</a:t>
                      </a:r>
                      <a:r>
                        <a:rPr lang="en-US" sz="2600" b="1" baseline="0" dirty="0"/>
                        <a:t> a decision. Calculated by adding together the expected value of each outcome and deducting the costs associated with the decision</a:t>
                      </a:r>
                      <a:endParaRPr lang="en-US" sz="2600" b="1"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07962761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MS_COMPLETION_TITLE" val="Change Process - Culture"/>
  <p:tag name="LMS_COMPLETION_ID" val="Change_Process_Culture"/>
  <p:tag name="LMS_COMPLETION_VERSION" val="1.0"/>
  <p:tag name="LMS_COMPLETION_DURATION" val="01:00:00"/>
  <p:tag name="LMS_COMPLETION_SCO_TITLE" val="Change Process - Culture"/>
  <p:tag name="LMS_COMPLETION_SCO_ID" val="Change_Process_Culture"/>
  <p:tag name="LMS_COMPLETION_EDITION" val="0"/>
  <p:tag name="LMS_COMPLETION_THRESHOLD" val="9"/>
  <p:tag name="LMS_COMPLETION_METHOD" val="VIEW"/>
  <p:tag name="LMS_REPORTING" val="2"/>
  <p:tag name="LMS_DATA_SCORM" val="Yes"/>
  <p:tag name="PRESENTATION_PLAYLIST_COUNT" val="0"/>
  <p:tag name="PRESENTATION_PRESENTER_SLIDE_LEVEL" val="0"/>
  <p:tag name="ARTICULATE_PRESENTER_VERSION" val="6"/>
  <p:tag name="PUBLISH_TITLE" val="Business Culture"/>
  <p:tag name="ARTICULATE_PUBLISH_PATH" val="C:\Users\tutor2u\Documents\Business Studies\AQA Business Unit 4\Teacher Presentations\Interactive Versions"/>
  <p:tag name="ARTICULATE_LOGO" val="(None selected)"/>
  <p:tag name="ARTICULATE_PRESENTER" val="(None selected)"/>
  <p:tag name="ARTICULATE_PRESENTER_GUID" val="9869030842"/>
  <p:tag name="ARTICULATE_LMS" val="0"/>
  <p:tag name="ARTICULATE_TEMPLATE" val="tutor2u Simple"/>
  <p:tag name="LMS_PUBLISH" val="Yes"/>
  <p:tag name="PRESENTER_PREVIEW_MODE" val="0"/>
  <p:tag name="PRESENTER_PREVIEW_START" val="1"/>
  <p:tag name="LMS_PROTOCOL_METHOD" val="SCORM"/>
  <p:tag name="LMS_PROTOCOL_VERSION" val="1.2"/>
  <p:tag name="LAUNCHINNEWWINDOW" val="0"/>
  <p:tag name="LASTPUBLISHED" val="C:\Users\tutor2u\Documents\Business Studies\AQA Business Unit 4\Teacher Presentations\Interactive Versions\Business Culture\player.html"/>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PUBLISH_MODE" val="2"/>
  <p:tag name="ARTICULATE_SOURCE_IMAGE" val="C:\Users\tutor2u\AppData\Local\Temp\articulate\presenter\imgtemp\ymoZ9TJT_files\slide0001_image001.jpg"/>
</p:tagLst>
</file>

<file path=ppt/tags/tag3.xml><?xml version="1.0" encoding="utf-8"?>
<p:tagLst xmlns:a="http://schemas.openxmlformats.org/drawingml/2006/main" xmlns:r="http://schemas.openxmlformats.org/officeDocument/2006/relationships" xmlns:p="http://schemas.openxmlformats.org/presentationml/2006/main">
  <p:tag name="ARTICULATE_SLIDE_GUID" val="f67d0ae1-a725-4ace-9bcf-05064f5e904d"/>
  <p:tag name="ARTICULATE_SLIDE_PAUSE" val="1"/>
  <p:tag name="ARTICULATE_NAV_LEVEL" val="1"/>
  <p:tag name="ARTICULATE_PLAYLIST_ID" val="-1"/>
  <p:tag name="ARTICULATE_LOCK_SLIDE" val="0"/>
  <p:tag name="ARTICULATE_SLIDE_NAV" val="1"/>
</p:tagLst>
</file>

<file path=ppt/tags/tag4.xml><?xml version="1.0" encoding="utf-8"?>
<p:tagLst xmlns:a="http://schemas.openxmlformats.org/drawingml/2006/main" xmlns:r="http://schemas.openxmlformats.org/officeDocument/2006/relationships" xmlns:p="http://schemas.openxmlformats.org/presentationml/2006/main">
  <p:tag name="ARTICULATE_SLIDE_GUID" val="524bd87d-17a8-489f-b4a8-2cd2ef1fdc13"/>
  <p:tag name="ARTICULATE_SLIDE_PAUSE" val="1"/>
  <p:tag name="ARTICULATE_NAV_LEVEL" val="1"/>
  <p:tag name="ARTICULATE_PLAYLIST_ID" val="-1"/>
  <p:tag name="ARTICULATE_LOCK_SLIDE" val="0"/>
  <p:tag name="ARTICULATE_SLIDE_NAV" val="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effectLst>
          <a:outerShdw blurRad="50800" dist="38100" dir="5400000" algn="t" rotWithShape="0">
            <a:prstClr val="black">
              <a:alpha val="40000"/>
            </a:prstClr>
          </a:outerShdw>
        </a:effectLst>
      </a:spPr>
      <a:bodyPr rtlCol="0" anchor="ctr"/>
      <a:lstStyle>
        <a:defPPr algn="ctr">
          <a:defRPr sz="5000" b="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57150" cmpd="sng">
          <a:headEnd type="none"/>
          <a:tailEnd type="triangle"/>
        </a:ln>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i="1" dirty="0"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71072</TotalTime>
  <Words>724</Words>
  <Application>Microsoft Office PowerPoint</Application>
  <PresentationFormat>On-screen Show (4:3)</PresentationFormat>
  <Paragraphs>140</Paragraphs>
  <Slides>16</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Decision-Trees</vt:lpstr>
      <vt:lpstr>What you need to know</vt:lpstr>
      <vt:lpstr>Topic Links</vt:lpstr>
      <vt:lpstr>What is a Decision Tree?</vt:lpstr>
      <vt:lpstr>How a Decision Tree is Constructed (1)</vt:lpstr>
      <vt:lpstr>Adding possible outcomes to the tree  (note: circles represent uncertain outcomes)</vt:lpstr>
      <vt:lpstr>Now add in associated costs, outcome probabilities and financial results for each outcome</vt:lpstr>
      <vt:lpstr>What is Probability?</vt:lpstr>
      <vt:lpstr>Key Terms for a Decision Tree</vt:lpstr>
      <vt:lpstr>Decision Tree Worked Example</vt:lpstr>
      <vt:lpstr>Putting the Data into the Decision Tree</vt:lpstr>
      <vt:lpstr>Calculate the Expected Values and Net Gains</vt:lpstr>
      <vt:lpstr>Advantages of Using Decision Trees</vt:lpstr>
      <vt:lpstr>Disadvantages of Using Decision Trees</vt:lpstr>
      <vt:lpstr>Final Thoughts on Decision Trees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A Briefing Presentation Final</dc:title>
  <dc:creator>tutor2u</dc:creator>
  <cp:lastModifiedBy>Adam Murray</cp:lastModifiedBy>
  <cp:revision>646</cp:revision>
  <cp:lastPrinted>2021-10-14T09:16:03Z</cp:lastPrinted>
  <dcterms:created xsi:type="dcterms:W3CDTF">2009-04-09T12:56:25Z</dcterms:created>
  <dcterms:modified xsi:type="dcterms:W3CDTF">2021-10-14T09:21:27Z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UseProject">
    <vt:lpwstr>1</vt:lpwstr>
  </property>
  <property fmtid="{D5CDD505-2E9C-101B-9397-08002B2CF9AE}" pid="3" name="ArticulatePath">
    <vt:lpwstr>Invention &amp; Innovation</vt:lpwstr>
  </property>
  <property fmtid="{D5CDD505-2E9C-101B-9397-08002B2CF9AE}" pid="4" name="ArticulateGUID">
    <vt:lpwstr>998E6639-5FC0-416C-9117-725EFDCCBD75</vt:lpwstr>
  </property>
  <property fmtid="{D5CDD505-2E9C-101B-9397-08002B2CF9AE}" pid="5" name="ArticulateProjectFull">
    <vt:lpwstr>C:\Users\jim-samsung\Dropbox\Business Studies\AQA GCE\AQA Business Unit 4\2013 Organisational Culture\Section A Briefing Presentation Final.ppta</vt:lpwstr>
  </property>
</Properties>
</file>