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78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821DF-053F-465B-8A3A-5CCB1C0BA598}" type="datetimeFigureOut">
              <a:rPr lang="en-US" smtClean="0"/>
              <a:pPr/>
              <a:t>8/7/2017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0150C-54B0-4ED9-BCD8-F1C664DC41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2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CEB2A-435C-40BD-A696-09D1F949D5C5}" type="datetimeFigureOut">
              <a:rPr lang="en-US" smtClean="0"/>
              <a:pPr/>
              <a:t>8/7/2017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C52F8-D14D-49FB-963A-D0594AB1E07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28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914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13</a:t>
            </a:fld>
            <a:endParaRPr lang="en-GB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1704E9-3059-49E7-B6DB-674C79803D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6</a:t>
            </a:fld>
            <a:endParaRPr lang="en-GB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7</a:t>
            </a:fld>
            <a:endParaRPr lang="en-GB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8</a:t>
            </a:fld>
            <a:endParaRPr lang="en-GB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9</a:t>
            </a:fld>
            <a:endParaRPr lang="en-GB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10</a:t>
            </a:fld>
            <a:endParaRPr lang="en-GB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831C48-294E-41F2-83EC-969FC669FE52}" type="slidenum">
              <a:rPr lang="en-GB" smtClean="0"/>
              <a:pPr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/>
            <a:fld id="{DC637ECB-FADF-4BAE-AEC5-A17197345856}" type="slidenum">
              <a:rPr lang="en-GB" sz="1200"/>
              <a:pPr algn="r"/>
              <a:t>12</a:t>
            </a:fld>
            <a:endParaRPr lang="en-GB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E36CFC58-D41E-4E24-AFF6-FC4432159365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1D897-2DBC-4702-862E-63BEA7C3BA98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0207-6D92-4A2E-8D1F-CF32E9980CCB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390D-D41A-4EC6-AEB6-D9B2B746EC70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CF2AD47-6B98-4D82-867D-CD86E57DF61A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8903-366D-460B-9AD5-00399F5CA010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883DA-6C5C-4438-A4EC-2C755D4835D8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FE39F-B4B7-4DE8-BBE1-D95255806007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8E02-F8BA-4752-B8B2-155C9CF3B77D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F6F8-8FBA-4F26-9800-0F833715770D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D364-AECF-4565-8F42-94AB3F4CAB51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16295EE-E9DF-4F74-8D7E-94BDE7766083}" type="datetime1">
              <a:rPr lang="en-US" smtClean="0"/>
              <a:pPr/>
              <a:t>8/7/2017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0290" y="4725144"/>
            <a:ext cx="7164288" cy="1368152"/>
          </a:xfrm>
        </p:spPr>
        <p:txBody>
          <a:bodyPr/>
          <a:lstStyle/>
          <a:p>
            <a:pPr algn="ctr"/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3.3.4 Critical path analysis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355600"/>
            <a:ext cx="1691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cap="small" spc="200" dirty="0">
                <a:solidFill>
                  <a:srgbClr val="000000"/>
                </a:solidFill>
                <a:latin typeface="Trebuchet MS"/>
              </a:rPr>
              <a:t>Theme 3: Business decisions and strategy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2123728" y="83671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How long does it take to make a cup of tea?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Fill kettle – 15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Boil kettle – 2 ½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Get mug out –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Get tea pot out –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Get milk out – 15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Get tea bag out – 10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Put milk in mug – 5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Put tea bag in tea pot – 5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Brew – 3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Pour – 10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188640"/>
            <a:ext cx="7772400" cy="935038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400" dirty="0" smtClean="0"/>
              <a:t>Completing a critical path diagram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0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70999"/>
            <a:ext cx="694241" cy="60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7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24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33122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7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7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76731"/>
            <a:ext cx="863600" cy="801687"/>
            <a:chOff x="385" y="2199"/>
            <a:chExt cx="635" cy="505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57" y="2199"/>
              <a:ext cx="35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11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11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19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>
            <a:off x="6215074" y="2857496"/>
            <a:ext cx="78581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801386" y="187402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4906984" y="1747032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55746" y="241421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5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4997455" y="2255013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10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42766" y="3739941"/>
            <a:ext cx="35881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16) Node </a:t>
            </a:r>
            <a:r>
              <a:rPr lang="en-GB" dirty="0" smtClean="0">
                <a:solidFill>
                  <a:srgbClr val="7030A0"/>
                </a:solidFill>
              </a:rPr>
              <a:t>1</a:t>
            </a:r>
            <a:r>
              <a:rPr lang="en-GB" dirty="0" smtClean="0"/>
              <a:t> will always have an EST of </a:t>
            </a:r>
            <a:r>
              <a:rPr lang="en-GB" dirty="0" smtClean="0">
                <a:solidFill>
                  <a:srgbClr val="00B050"/>
                </a:solidFill>
              </a:rPr>
              <a:t>0</a:t>
            </a:r>
            <a:r>
              <a:rPr lang="en-GB" dirty="0" smtClean="0"/>
              <a:t> and an LFT of 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  <a:r>
              <a:rPr lang="en-GB" dirty="0" smtClean="0"/>
              <a:t>.</a:t>
            </a:r>
          </a:p>
          <a:p>
            <a:r>
              <a:rPr lang="en-GB" dirty="0" smtClean="0"/>
              <a:t>17) Mark on the critical path – the path taken where EST = LFT.</a:t>
            </a:r>
          </a:p>
          <a:p>
            <a:r>
              <a:rPr lang="en-GB" dirty="0" smtClean="0"/>
              <a:t>18) The critical path is BFGH.</a:t>
            </a:r>
            <a:r>
              <a:rPr lang="en-GB" dirty="0"/>
              <a:t> </a:t>
            </a:r>
            <a:r>
              <a:rPr lang="en-GB" dirty="0" smtClean="0"/>
              <a:t>If any of the activities along this path are delayed the whole project will be delayed.</a:t>
            </a:r>
          </a:p>
        </p:txBody>
      </p:sp>
      <p:cxnSp>
        <p:nvCxnSpPr>
          <p:cNvPr id="19" name="Straight Connector 18"/>
          <p:cNvCxnSpPr>
            <a:stCxn id="33870" idx="6"/>
            <a:endCxn id="33898" idx="1"/>
          </p:cNvCxnSpPr>
          <p:nvPr/>
        </p:nvCxnSpPr>
        <p:spPr>
          <a:xfrm>
            <a:off x="4506906" y="2110570"/>
            <a:ext cx="2657422" cy="50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1714480" y="1714488"/>
            <a:ext cx="2792426" cy="1649419"/>
            <a:chOff x="1714480" y="1714488"/>
            <a:chExt cx="2792426" cy="1649419"/>
          </a:xfrm>
        </p:grpSpPr>
        <p:grpSp>
          <p:nvGrpSpPr>
            <p:cNvPr id="4" name="Group 58"/>
            <p:cNvGrpSpPr>
              <a:grpSpLocks/>
            </p:cNvGrpSpPr>
            <p:nvPr/>
          </p:nvGrpSpPr>
          <p:grpSpPr bwMode="auto">
            <a:xfrm>
              <a:off x="1714480" y="2571744"/>
              <a:ext cx="936625" cy="792163"/>
              <a:chOff x="385" y="2205"/>
              <a:chExt cx="635" cy="499"/>
            </a:xfrm>
          </p:grpSpPr>
          <p:grpSp>
            <p:nvGrpSpPr>
              <p:cNvPr id="5" name="Group 59"/>
              <p:cNvGrpSpPr>
                <a:grpSpLocks/>
              </p:cNvGrpSpPr>
              <p:nvPr/>
            </p:nvGrpSpPr>
            <p:grpSpPr bwMode="auto">
              <a:xfrm>
                <a:off x="385" y="2205"/>
                <a:ext cx="635" cy="499"/>
                <a:chOff x="385" y="2205"/>
                <a:chExt cx="635" cy="499"/>
              </a:xfrm>
            </p:grpSpPr>
            <p:sp>
              <p:nvSpPr>
                <p:cNvPr id="33852" name="AutoShape 60"/>
                <p:cNvSpPr>
                  <a:spLocks noChangeArrowheads="1"/>
                </p:cNvSpPr>
                <p:nvPr/>
              </p:nvSpPr>
              <p:spPr bwMode="auto">
                <a:xfrm>
                  <a:off x="385" y="2205"/>
                  <a:ext cx="635" cy="499"/>
                </a:xfrm>
                <a:prstGeom prst="flowChartConnec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53" name="Line 61"/>
                <p:cNvSpPr>
                  <a:spLocks noChangeShapeType="1"/>
                </p:cNvSpPr>
                <p:nvPr/>
              </p:nvSpPr>
              <p:spPr bwMode="auto">
                <a:xfrm>
                  <a:off x="703" y="2205"/>
                  <a:ext cx="0" cy="4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54" name="Line 62"/>
                <p:cNvSpPr>
                  <a:spLocks noChangeShapeType="1"/>
                </p:cNvSpPr>
                <p:nvPr/>
              </p:nvSpPr>
              <p:spPr bwMode="auto">
                <a:xfrm>
                  <a:off x="703" y="2432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5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476" y="2341"/>
                  <a:ext cx="18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dirty="0">
                      <a:solidFill>
                        <a:srgbClr val="7030A0"/>
                      </a:solidFill>
                    </a:rPr>
                    <a:t>2</a:t>
                  </a:r>
                </a:p>
              </p:txBody>
            </p:sp>
            <p:sp>
              <p:nvSpPr>
                <p:cNvPr id="3385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738" y="2286"/>
                  <a:ext cx="11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33857" name="Text Box 65"/>
              <p:cNvSpPr txBox="1">
                <a:spLocks noChangeArrowheads="1"/>
              </p:cNvSpPr>
              <p:nvPr/>
            </p:nvSpPr>
            <p:spPr bwMode="auto">
              <a:xfrm>
                <a:off x="703" y="2205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00B050"/>
                    </a:solidFill>
                  </a:rPr>
                  <a:t>4</a:t>
                </a:r>
                <a:endParaRPr lang="en-GB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3858" name="Text Box 66"/>
              <p:cNvSpPr txBox="1">
                <a:spLocks noChangeArrowheads="1"/>
              </p:cNvSpPr>
              <p:nvPr/>
            </p:nvSpPr>
            <p:spPr bwMode="auto">
              <a:xfrm>
                <a:off x="703" y="2432"/>
                <a:ext cx="22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FF0000"/>
                    </a:solidFill>
                  </a:rPr>
                  <a:t>9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" name="Group 76"/>
            <p:cNvGrpSpPr>
              <a:grpSpLocks/>
            </p:cNvGrpSpPr>
            <p:nvPr/>
          </p:nvGrpSpPr>
          <p:grpSpPr bwMode="auto">
            <a:xfrm>
              <a:off x="3571868" y="1714488"/>
              <a:ext cx="935038" cy="792163"/>
              <a:chOff x="385" y="2205"/>
              <a:chExt cx="635" cy="499"/>
            </a:xfrm>
          </p:grpSpPr>
          <p:grpSp>
            <p:nvGrpSpPr>
              <p:cNvPr id="7" name="Group 77"/>
              <p:cNvGrpSpPr>
                <a:grpSpLocks/>
              </p:cNvGrpSpPr>
              <p:nvPr/>
            </p:nvGrpSpPr>
            <p:grpSpPr bwMode="auto">
              <a:xfrm>
                <a:off x="385" y="2205"/>
                <a:ext cx="635" cy="499"/>
                <a:chOff x="385" y="2205"/>
                <a:chExt cx="635" cy="499"/>
              </a:xfrm>
            </p:grpSpPr>
            <p:sp>
              <p:nvSpPr>
                <p:cNvPr id="33870" name="AutoShape 78"/>
                <p:cNvSpPr>
                  <a:spLocks noChangeArrowheads="1"/>
                </p:cNvSpPr>
                <p:nvPr/>
              </p:nvSpPr>
              <p:spPr bwMode="auto">
                <a:xfrm>
                  <a:off x="385" y="2205"/>
                  <a:ext cx="635" cy="499"/>
                </a:xfrm>
                <a:prstGeom prst="flowChartConnec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71" name="Line 79"/>
                <p:cNvSpPr>
                  <a:spLocks noChangeShapeType="1"/>
                </p:cNvSpPr>
                <p:nvPr/>
              </p:nvSpPr>
              <p:spPr bwMode="auto">
                <a:xfrm>
                  <a:off x="703" y="2205"/>
                  <a:ext cx="0" cy="4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72" name="Line 80"/>
                <p:cNvSpPr>
                  <a:spLocks noChangeShapeType="1"/>
                </p:cNvSpPr>
                <p:nvPr/>
              </p:nvSpPr>
              <p:spPr bwMode="auto">
                <a:xfrm>
                  <a:off x="703" y="2432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7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476" y="2341"/>
                  <a:ext cx="18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dirty="0">
                      <a:solidFill>
                        <a:srgbClr val="7030A0"/>
                      </a:solidFill>
                    </a:rPr>
                    <a:t>3</a:t>
                  </a:r>
                </a:p>
              </p:txBody>
            </p:sp>
            <p:sp>
              <p:nvSpPr>
                <p:cNvPr id="33874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738" y="2286"/>
                  <a:ext cx="11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33875" name="Text Box 83"/>
              <p:cNvSpPr txBox="1">
                <a:spLocks noChangeArrowheads="1"/>
              </p:cNvSpPr>
              <p:nvPr/>
            </p:nvSpPr>
            <p:spPr bwMode="auto">
              <a:xfrm>
                <a:off x="703" y="2205"/>
                <a:ext cx="2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B050"/>
                    </a:solidFill>
                  </a:rPr>
                  <a:t>9</a:t>
                </a:r>
              </a:p>
            </p:txBody>
          </p:sp>
          <p:sp>
            <p:nvSpPr>
              <p:cNvPr id="33876" name="Text Box 84"/>
              <p:cNvSpPr txBox="1">
                <a:spLocks noChangeArrowheads="1"/>
              </p:cNvSpPr>
              <p:nvPr/>
            </p:nvSpPr>
            <p:spPr bwMode="auto">
              <a:xfrm>
                <a:off x="703" y="2432"/>
                <a:ext cx="31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FF0000"/>
                    </a:solidFill>
                  </a:rPr>
                  <a:t>21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21" name="Straight Connector 20"/>
            <p:cNvCxnSpPr>
              <a:endCxn id="33870" idx="2"/>
            </p:cNvCxnSpPr>
            <p:nvPr/>
          </p:nvCxnSpPr>
          <p:spPr>
            <a:xfrm flipV="1">
              <a:off x="2479962" y="2110570"/>
              <a:ext cx="1091906" cy="5421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>
            <a:endCxn id="33882" idx="2"/>
          </p:cNvCxnSpPr>
          <p:nvPr/>
        </p:nvCxnSpPr>
        <p:spPr>
          <a:xfrm flipH="1">
            <a:off x="1835150" y="4149725"/>
            <a:ext cx="347642" cy="366713"/>
          </a:xfrm>
          <a:prstGeom prst="line">
            <a:avLst/>
          </a:prstGeom>
          <a:ln w="158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6603221" y="2652706"/>
            <a:ext cx="347642" cy="366713"/>
          </a:xfrm>
          <a:prstGeom prst="line">
            <a:avLst/>
          </a:prstGeom>
          <a:ln w="158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3491691" y="4482317"/>
            <a:ext cx="347642" cy="366713"/>
          </a:xfrm>
          <a:prstGeom prst="line">
            <a:avLst/>
          </a:prstGeom>
          <a:ln w="158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>
            <a:off x="5214943" y="3592507"/>
            <a:ext cx="512795" cy="183357"/>
          </a:xfrm>
          <a:prstGeom prst="line">
            <a:avLst/>
          </a:prstGeom>
          <a:ln w="158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39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227915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Critical path</a:t>
            </a:r>
            <a:r>
              <a:rPr lang="en-GB" sz="2400" dirty="0" smtClean="0"/>
              <a:t> </a:t>
            </a:r>
            <a:r>
              <a:rPr lang="en-GB" sz="2400" dirty="0"/>
              <a:t>analysis – the rules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1979712" y="1772816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sz="1800" dirty="0" smtClean="0"/>
              <a:t>Each line represents an activity</a:t>
            </a:r>
          </a:p>
          <a:p>
            <a:pPr>
              <a:spcBef>
                <a:spcPts val="0"/>
              </a:spcBef>
            </a:pPr>
            <a:r>
              <a:rPr lang="en-GB" sz="1800" dirty="0" smtClean="0"/>
              <a:t>ESTs are calculated from left to right by adding the duration to the previous EST</a:t>
            </a:r>
          </a:p>
          <a:p>
            <a:pPr>
              <a:spcBef>
                <a:spcPts val="0"/>
              </a:spcBef>
            </a:pPr>
            <a:r>
              <a:rPr lang="en-GB" sz="1800" dirty="0"/>
              <a:t>If more than one activity precedes a node the highest figure becomes </a:t>
            </a:r>
            <a:r>
              <a:rPr lang="en-GB" sz="1800" dirty="0" smtClean="0"/>
              <a:t>the </a:t>
            </a:r>
            <a:r>
              <a:rPr lang="en-GB" sz="1800" dirty="0"/>
              <a:t>EST</a:t>
            </a:r>
          </a:p>
          <a:p>
            <a:pPr>
              <a:spcBef>
                <a:spcPts val="0"/>
              </a:spcBef>
            </a:pPr>
            <a:r>
              <a:rPr lang="en-GB" sz="1800" dirty="0" smtClean="0"/>
              <a:t>LFTs are calculated from right to left by subtracting the duration from the previous LFT</a:t>
            </a:r>
          </a:p>
          <a:p>
            <a:pPr>
              <a:spcBef>
                <a:spcPts val="0"/>
              </a:spcBef>
            </a:pPr>
            <a:r>
              <a:rPr lang="en-GB" sz="1800" dirty="0" smtClean="0"/>
              <a:t>If more than one activity precedes a node the lowest figure becomes the LFT</a:t>
            </a:r>
          </a:p>
          <a:p>
            <a:pPr>
              <a:spcBef>
                <a:spcPts val="0"/>
              </a:spcBef>
            </a:pPr>
            <a:r>
              <a:rPr lang="en-GB" sz="1800" dirty="0"/>
              <a:t>The first node will always have an EST and LFT of </a:t>
            </a:r>
            <a:r>
              <a:rPr lang="en-GB" sz="1800" dirty="0" smtClean="0"/>
              <a:t>zero</a:t>
            </a:r>
          </a:p>
          <a:p>
            <a:pPr>
              <a:spcBef>
                <a:spcPts val="0"/>
              </a:spcBef>
            </a:pPr>
            <a:r>
              <a:rPr lang="en-GB" sz="1800" dirty="0" smtClean="0"/>
              <a:t>The </a:t>
            </a:r>
            <a:r>
              <a:rPr lang="en-GB" sz="1800" dirty="0"/>
              <a:t>final node will always have an EST and LFT that is the same figure</a:t>
            </a:r>
          </a:p>
          <a:p>
            <a:pPr>
              <a:spcBef>
                <a:spcPts val="0"/>
              </a:spcBef>
            </a:pPr>
            <a:r>
              <a:rPr lang="en-GB" sz="1800" dirty="0"/>
              <a:t>A node preceding an activity that is on the critical path will always have an EST and LFT that is the same</a:t>
            </a:r>
          </a:p>
          <a:p>
            <a:pPr>
              <a:spcBef>
                <a:spcPts val="0"/>
              </a:spcBef>
            </a:pPr>
            <a:r>
              <a:rPr lang="en-GB" sz="1800" dirty="0"/>
              <a:t>The critical path are those activities that must be completed on time if the whole activity is not to be delayed.  These are identified by putting a line through the activity.</a:t>
            </a:r>
          </a:p>
          <a:p>
            <a:pPr>
              <a:spcBef>
                <a:spcPts val="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7496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260648"/>
            <a:ext cx="7772400" cy="93503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ACTIVITY – </a:t>
            </a:r>
            <a:r>
              <a:rPr lang="en-GB" sz="2400" dirty="0"/>
              <a:t>Critical </a:t>
            </a:r>
            <a:r>
              <a:rPr lang="en-GB" sz="2400" dirty="0" smtClean="0"/>
              <a:t>path analysis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714480" y="2571744"/>
            <a:ext cx="936625" cy="792163"/>
            <a:chOff x="385" y="2205"/>
            <a:chExt cx="635" cy="499"/>
          </a:xfrm>
        </p:grpSpPr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52" name="AutoShape 60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4" name="Line 62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5" name="Text Box 63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2</a:t>
                </a:r>
              </a:p>
            </p:txBody>
          </p:sp>
          <p:sp>
            <p:nvSpPr>
              <p:cNvPr id="33856" name="Text Box 64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57" name="Text Box 65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  <p:sp>
          <p:nvSpPr>
            <p:cNvPr id="33858" name="Text Box 66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7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17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24175"/>
            <a:ext cx="7207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6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9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25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14546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i="1" dirty="0"/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86256"/>
            <a:ext cx="928880" cy="792162"/>
            <a:chOff x="385" y="2205"/>
            <a:chExt cx="683" cy="499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700" y="2209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12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12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i="1" dirty="0"/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626969" y="2054176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5113497" y="1785926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836764" y="234888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3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4987003" y="2151039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8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69139" y="2938457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9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3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857224" y="5429264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Fill in the empty ESTs and LFTs on this diagram.  Show the critical path by putting a line through each activity.</a:t>
            </a:r>
            <a:endParaRPr lang="en-GB" dirty="0"/>
          </a:p>
        </p:txBody>
      </p:sp>
      <p:cxnSp>
        <p:nvCxnSpPr>
          <p:cNvPr id="17" name="Straight Connector 16"/>
          <p:cNvCxnSpPr>
            <a:stCxn id="33857" idx="0"/>
            <a:endCxn id="33870" idx="2"/>
          </p:cNvCxnSpPr>
          <p:nvPr/>
        </p:nvCxnSpPr>
        <p:spPr>
          <a:xfrm flipV="1">
            <a:off x="2384130" y="2110570"/>
            <a:ext cx="1187738" cy="461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36260" y="2074851"/>
            <a:ext cx="2783617" cy="43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313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00452" y="404664"/>
            <a:ext cx="6148360" cy="935038"/>
          </a:xfrm>
        </p:spPr>
        <p:txBody>
          <a:bodyPr>
            <a:normAutofit/>
          </a:bodyPr>
          <a:lstStyle/>
          <a:p>
            <a:pPr algn="ctr"/>
            <a:r>
              <a:rPr lang="en-GB" sz="2400" dirty="0" smtClean="0"/>
              <a:t>ACTIVITY – </a:t>
            </a:r>
            <a:r>
              <a:rPr lang="en-GB" sz="2400" dirty="0"/>
              <a:t>Critical </a:t>
            </a:r>
            <a:r>
              <a:rPr lang="en-GB" sz="2400" dirty="0" smtClean="0"/>
              <a:t>path analysis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0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691801" y="2581253"/>
            <a:ext cx="936625" cy="792163"/>
            <a:chOff x="385" y="2205"/>
            <a:chExt cx="635" cy="499"/>
          </a:xfrm>
        </p:grpSpPr>
        <p:sp>
          <p:nvSpPr>
            <p:cNvPr id="33852" name="AutoShape 60"/>
            <p:cNvSpPr>
              <a:spLocks noChangeArrowheads="1"/>
            </p:cNvSpPr>
            <p:nvPr/>
          </p:nvSpPr>
          <p:spPr bwMode="auto">
            <a:xfrm>
              <a:off x="385" y="2205"/>
              <a:ext cx="635" cy="499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853" name="Line 61"/>
            <p:cNvSpPr>
              <a:spLocks noChangeShapeType="1"/>
            </p:cNvSpPr>
            <p:nvPr/>
          </p:nvSpPr>
          <p:spPr bwMode="auto">
            <a:xfrm>
              <a:off x="703" y="220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3854" name="Line 62"/>
            <p:cNvSpPr>
              <a:spLocks noChangeShapeType="1"/>
            </p:cNvSpPr>
            <p:nvPr/>
          </p:nvSpPr>
          <p:spPr bwMode="auto">
            <a:xfrm>
              <a:off x="703" y="2432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3855" name="Text Box 63"/>
            <p:cNvSpPr txBox="1">
              <a:spLocks noChangeArrowheads="1"/>
            </p:cNvSpPr>
            <p:nvPr/>
          </p:nvSpPr>
          <p:spPr bwMode="auto">
            <a:xfrm>
              <a:off x="476" y="2341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7030A0"/>
                  </a:solidFill>
                </a:rPr>
                <a:t>2</a:t>
              </a:r>
            </a:p>
          </p:txBody>
        </p:sp>
        <p:sp>
          <p:nvSpPr>
            <p:cNvPr id="33856" name="Text Box 64"/>
            <p:cNvSpPr txBox="1">
              <a:spLocks noChangeArrowheads="1"/>
            </p:cNvSpPr>
            <p:nvPr/>
          </p:nvSpPr>
          <p:spPr bwMode="auto">
            <a:xfrm>
              <a:off x="724" y="2250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00B050"/>
                  </a:solidFill>
                </a:rPr>
                <a:t>6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33858" name="Text Box 66"/>
          <p:cNvSpPr txBox="1">
            <a:spLocks noChangeArrowheads="1"/>
          </p:cNvSpPr>
          <p:nvPr/>
        </p:nvSpPr>
        <p:spPr bwMode="auto">
          <a:xfrm>
            <a:off x="2160851" y="2941616"/>
            <a:ext cx="33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FF0000"/>
                </a:solidFill>
              </a:rPr>
              <a:t>7</a:t>
            </a:r>
            <a:endParaRPr lang="en-GB" dirty="0">
              <a:solidFill>
                <a:srgbClr val="FF0000"/>
              </a:solidFill>
            </a:endParaRPr>
          </a:p>
        </p:txBody>
      </p: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17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24175"/>
            <a:ext cx="7207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6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9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25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</p:grpSp>
      <p:sp>
        <p:nvSpPr>
          <p:cNvPr id="33905" name="Line 113"/>
          <p:cNvSpPr>
            <a:spLocks noChangeShapeType="1"/>
          </p:cNvSpPr>
          <p:nvPr/>
        </p:nvSpPr>
        <p:spPr bwMode="auto">
          <a:xfrm flipH="1">
            <a:off x="1571604" y="3786190"/>
            <a:ext cx="144462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14546" y="4286256"/>
            <a:ext cx="924800" cy="792162"/>
            <a:chOff x="385" y="2205"/>
            <a:chExt cx="680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00" y="2205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9</a:t>
                </a:r>
                <a:endParaRPr lang="en-US" dirty="0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16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0" y="2430"/>
              <a:ext cx="3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86256"/>
            <a:ext cx="863600" cy="792162"/>
            <a:chOff x="385" y="2205"/>
            <a:chExt cx="635" cy="499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46" y="2248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12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12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672" y="2250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21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700452" y="1985218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5394091" y="175178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71104" y="2444739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3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5375973" y="210897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8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9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3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7" name="Line 113"/>
          <p:cNvSpPr>
            <a:spLocks noChangeShapeType="1"/>
          </p:cNvSpPr>
          <p:nvPr/>
        </p:nvSpPr>
        <p:spPr bwMode="auto">
          <a:xfrm flipH="1">
            <a:off x="3571868" y="4500570"/>
            <a:ext cx="144462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8" name="Line 113"/>
          <p:cNvSpPr>
            <a:spLocks noChangeShapeType="1"/>
          </p:cNvSpPr>
          <p:nvPr/>
        </p:nvSpPr>
        <p:spPr bwMode="auto">
          <a:xfrm flipH="1">
            <a:off x="5000628" y="4000504"/>
            <a:ext cx="144462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9" name="Line 113"/>
          <p:cNvSpPr>
            <a:spLocks noChangeShapeType="1"/>
          </p:cNvSpPr>
          <p:nvPr/>
        </p:nvSpPr>
        <p:spPr bwMode="auto">
          <a:xfrm flipH="1">
            <a:off x="6643702" y="2714620"/>
            <a:ext cx="144462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28426" y="2896387"/>
            <a:ext cx="2729392" cy="809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Text Box 111"/>
          <p:cNvSpPr txBox="1">
            <a:spLocks noChangeArrowheads="1"/>
          </p:cNvSpPr>
          <p:nvPr/>
        </p:nvSpPr>
        <p:spPr bwMode="auto">
          <a:xfrm>
            <a:off x="7572396" y="2857496"/>
            <a:ext cx="4780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FF0000"/>
                </a:solidFill>
              </a:rPr>
              <a:t>25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5" name="Text Box 111"/>
          <p:cNvSpPr txBox="1">
            <a:spLocks noChangeArrowheads="1"/>
          </p:cNvSpPr>
          <p:nvPr/>
        </p:nvSpPr>
        <p:spPr bwMode="auto">
          <a:xfrm>
            <a:off x="5786446" y="2857496"/>
            <a:ext cx="4780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FF0000"/>
                </a:solidFill>
              </a:rPr>
              <a:t>21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7" name="Straight Connector 16"/>
          <p:cNvCxnSpPr>
            <a:stCxn id="33870" idx="7"/>
          </p:cNvCxnSpPr>
          <p:nvPr/>
        </p:nvCxnSpPr>
        <p:spPr>
          <a:xfrm>
            <a:off x="4369973" y="1830498"/>
            <a:ext cx="2949904" cy="6761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33870" idx="2"/>
          </p:cNvCxnSpPr>
          <p:nvPr/>
        </p:nvCxnSpPr>
        <p:spPr>
          <a:xfrm flipV="1">
            <a:off x="2528863" y="2110570"/>
            <a:ext cx="1043005" cy="686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202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Network analysis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844824"/>
            <a:ext cx="6552728" cy="38401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400" dirty="0"/>
              <a:t>Non-critical activities are those which are not on the critical </a:t>
            </a:r>
            <a:r>
              <a:rPr lang="en-GB" sz="2400" dirty="0" smtClean="0"/>
              <a:t>path</a:t>
            </a:r>
          </a:p>
          <a:p>
            <a:pPr>
              <a:spcBef>
                <a:spcPts val="0"/>
              </a:spcBef>
            </a:pPr>
            <a:r>
              <a:rPr lang="en-GB" sz="2400" dirty="0" smtClean="0"/>
              <a:t>There </a:t>
            </a:r>
            <a:r>
              <a:rPr lang="en-GB" sz="2400" dirty="0"/>
              <a:t>is some leeway (spare time) to complete the </a:t>
            </a:r>
            <a:r>
              <a:rPr lang="en-GB" sz="2400" dirty="0" smtClean="0"/>
              <a:t>activities</a:t>
            </a:r>
          </a:p>
          <a:p>
            <a:pPr>
              <a:spcBef>
                <a:spcPts val="0"/>
              </a:spcBef>
            </a:pPr>
            <a:r>
              <a:rPr lang="en-GB" sz="2400" dirty="0" smtClean="0"/>
              <a:t>These </a:t>
            </a:r>
            <a:r>
              <a:rPr lang="en-GB" sz="2400" dirty="0"/>
              <a:t>activities are said to have </a:t>
            </a:r>
            <a:r>
              <a:rPr lang="en-GB" sz="2400" b="1" dirty="0">
                <a:solidFill>
                  <a:srgbClr val="0070C0"/>
                </a:solidFill>
              </a:rPr>
              <a:t>float </a:t>
            </a:r>
            <a:r>
              <a:rPr lang="en-GB" sz="2400" b="1" dirty="0" smtClean="0">
                <a:solidFill>
                  <a:srgbClr val="0070C0"/>
                </a:solidFill>
              </a:rPr>
              <a:t>time</a:t>
            </a:r>
            <a:endParaRPr lang="en-GB" sz="240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 smtClean="0"/>
              <a:t>The </a:t>
            </a:r>
            <a:r>
              <a:rPr lang="en-GB" sz="2400" b="1" dirty="0">
                <a:solidFill>
                  <a:srgbClr val="0070C0"/>
                </a:solidFill>
              </a:rPr>
              <a:t>total float</a:t>
            </a:r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 smtClean="0"/>
              <a:t>for an activity can </a:t>
            </a:r>
            <a:r>
              <a:rPr lang="en-GB" sz="2400" dirty="0"/>
              <a:t>be found using the </a:t>
            </a:r>
            <a:r>
              <a:rPr lang="en-GB" sz="2400" dirty="0" smtClean="0"/>
              <a:t>formula</a:t>
            </a:r>
            <a:r>
              <a:rPr lang="en-GB" sz="2400" dirty="0"/>
              <a:t>:</a:t>
            </a:r>
          </a:p>
          <a:p>
            <a:pPr algn="ctr">
              <a:spcBef>
                <a:spcPts val="0"/>
              </a:spcBef>
              <a:buNone/>
            </a:pPr>
            <a:r>
              <a:rPr lang="en-GB" sz="2400" dirty="0"/>
              <a:t>LFT – </a:t>
            </a:r>
            <a:r>
              <a:rPr lang="en-GB" sz="2400" dirty="0" smtClean="0"/>
              <a:t>duration – </a:t>
            </a:r>
            <a:r>
              <a:rPr lang="en-GB" sz="2400" dirty="0"/>
              <a:t>EST</a:t>
            </a:r>
          </a:p>
          <a:p>
            <a:pPr>
              <a:spcBef>
                <a:spcPts val="0"/>
              </a:spcBef>
              <a:buNone/>
            </a:pPr>
            <a:r>
              <a:rPr lang="en-GB" sz="2400" dirty="0"/>
              <a:t>	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639547" y="4941168"/>
            <a:ext cx="2792426" cy="1649419"/>
            <a:chOff x="1714480" y="1714488"/>
            <a:chExt cx="2792426" cy="1649419"/>
          </a:xfrm>
        </p:grpSpPr>
        <p:grpSp>
          <p:nvGrpSpPr>
            <p:cNvPr id="5" name="Group 58"/>
            <p:cNvGrpSpPr>
              <a:grpSpLocks/>
            </p:cNvGrpSpPr>
            <p:nvPr/>
          </p:nvGrpSpPr>
          <p:grpSpPr bwMode="auto">
            <a:xfrm>
              <a:off x="1714480" y="2571744"/>
              <a:ext cx="936625" cy="792163"/>
              <a:chOff x="385" y="2205"/>
              <a:chExt cx="635" cy="499"/>
            </a:xfrm>
          </p:grpSpPr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385" y="2205"/>
                <a:ext cx="635" cy="499"/>
                <a:chOff x="385" y="2205"/>
                <a:chExt cx="635" cy="499"/>
              </a:xfrm>
            </p:grpSpPr>
            <p:sp>
              <p:nvSpPr>
                <p:cNvPr id="19" name="AutoShape 60"/>
                <p:cNvSpPr>
                  <a:spLocks noChangeArrowheads="1"/>
                </p:cNvSpPr>
                <p:nvPr/>
              </p:nvSpPr>
              <p:spPr bwMode="auto">
                <a:xfrm>
                  <a:off x="385" y="2205"/>
                  <a:ext cx="635" cy="499"/>
                </a:xfrm>
                <a:prstGeom prst="flowChartConnec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Line 61"/>
                <p:cNvSpPr>
                  <a:spLocks noChangeShapeType="1"/>
                </p:cNvSpPr>
                <p:nvPr/>
              </p:nvSpPr>
              <p:spPr bwMode="auto">
                <a:xfrm>
                  <a:off x="703" y="2205"/>
                  <a:ext cx="0" cy="4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Line 62"/>
                <p:cNvSpPr>
                  <a:spLocks noChangeShapeType="1"/>
                </p:cNvSpPr>
                <p:nvPr/>
              </p:nvSpPr>
              <p:spPr bwMode="auto">
                <a:xfrm>
                  <a:off x="703" y="2432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476" y="2341"/>
                  <a:ext cx="18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dirty="0">
                      <a:solidFill>
                        <a:srgbClr val="7030A0"/>
                      </a:solidFill>
                    </a:rPr>
                    <a:t>2</a:t>
                  </a:r>
                </a:p>
              </p:txBody>
            </p:sp>
            <p:sp>
              <p:nvSpPr>
                <p:cNvPr id="23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738" y="2286"/>
                  <a:ext cx="11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17" name="Text Box 65"/>
              <p:cNvSpPr txBox="1">
                <a:spLocks noChangeArrowheads="1"/>
              </p:cNvSpPr>
              <p:nvPr/>
            </p:nvSpPr>
            <p:spPr bwMode="auto">
              <a:xfrm>
                <a:off x="703" y="2205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00B050"/>
                    </a:solidFill>
                  </a:rPr>
                  <a:t>4</a:t>
                </a:r>
                <a:endParaRPr lang="en-GB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8" name="Text Box 66"/>
              <p:cNvSpPr txBox="1">
                <a:spLocks noChangeArrowheads="1"/>
              </p:cNvSpPr>
              <p:nvPr/>
            </p:nvSpPr>
            <p:spPr bwMode="auto">
              <a:xfrm>
                <a:off x="703" y="2432"/>
                <a:ext cx="22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FF0000"/>
                    </a:solidFill>
                  </a:rPr>
                  <a:t>9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" name="Group 76"/>
            <p:cNvGrpSpPr>
              <a:grpSpLocks/>
            </p:cNvGrpSpPr>
            <p:nvPr/>
          </p:nvGrpSpPr>
          <p:grpSpPr bwMode="auto">
            <a:xfrm>
              <a:off x="3571868" y="1714488"/>
              <a:ext cx="935038" cy="792163"/>
              <a:chOff x="385" y="2205"/>
              <a:chExt cx="635" cy="499"/>
            </a:xfrm>
          </p:grpSpPr>
          <p:grpSp>
            <p:nvGrpSpPr>
              <p:cNvPr id="8" name="Group 77"/>
              <p:cNvGrpSpPr>
                <a:grpSpLocks/>
              </p:cNvGrpSpPr>
              <p:nvPr/>
            </p:nvGrpSpPr>
            <p:grpSpPr bwMode="auto">
              <a:xfrm>
                <a:off x="385" y="2205"/>
                <a:ext cx="635" cy="499"/>
                <a:chOff x="385" y="2205"/>
                <a:chExt cx="635" cy="499"/>
              </a:xfrm>
            </p:grpSpPr>
            <p:sp>
              <p:nvSpPr>
                <p:cNvPr id="11" name="AutoShape 78"/>
                <p:cNvSpPr>
                  <a:spLocks noChangeArrowheads="1"/>
                </p:cNvSpPr>
                <p:nvPr/>
              </p:nvSpPr>
              <p:spPr bwMode="auto">
                <a:xfrm>
                  <a:off x="385" y="2205"/>
                  <a:ext cx="635" cy="499"/>
                </a:xfrm>
                <a:prstGeom prst="flowChartConnector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Line 79"/>
                <p:cNvSpPr>
                  <a:spLocks noChangeShapeType="1"/>
                </p:cNvSpPr>
                <p:nvPr/>
              </p:nvSpPr>
              <p:spPr bwMode="auto">
                <a:xfrm>
                  <a:off x="703" y="2205"/>
                  <a:ext cx="0" cy="4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" name="Line 80"/>
                <p:cNvSpPr>
                  <a:spLocks noChangeShapeType="1"/>
                </p:cNvSpPr>
                <p:nvPr/>
              </p:nvSpPr>
              <p:spPr bwMode="auto">
                <a:xfrm>
                  <a:off x="703" y="2432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476" y="2341"/>
                  <a:ext cx="18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dirty="0">
                      <a:solidFill>
                        <a:srgbClr val="7030A0"/>
                      </a:solidFill>
                    </a:rPr>
                    <a:t>3</a:t>
                  </a:r>
                </a:p>
              </p:txBody>
            </p:sp>
            <p:sp>
              <p:nvSpPr>
                <p:cNvPr id="15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738" y="2286"/>
                  <a:ext cx="11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9" name="Text Box 83"/>
              <p:cNvSpPr txBox="1">
                <a:spLocks noChangeArrowheads="1"/>
              </p:cNvSpPr>
              <p:nvPr/>
            </p:nvSpPr>
            <p:spPr bwMode="auto">
              <a:xfrm>
                <a:off x="703" y="2205"/>
                <a:ext cx="27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B050"/>
                    </a:solidFill>
                  </a:rPr>
                  <a:t>9</a:t>
                </a:r>
              </a:p>
            </p:txBody>
          </p:sp>
          <p:sp>
            <p:nvSpPr>
              <p:cNvPr id="10" name="Text Box 84"/>
              <p:cNvSpPr txBox="1">
                <a:spLocks noChangeArrowheads="1"/>
              </p:cNvSpPr>
              <p:nvPr/>
            </p:nvSpPr>
            <p:spPr bwMode="auto">
              <a:xfrm>
                <a:off x="703" y="2432"/>
                <a:ext cx="31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FF0000"/>
                    </a:solidFill>
                  </a:rPr>
                  <a:t>21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Straight Connector 6"/>
            <p:cNvCxnSpPr>
              <a:endCxn id="11" idx="2"/>
            </p:cNvCxnSpPr>
            <p:nvPr/>
          </p:nvCxnSpPr>
          <p:spPr>
            <a:xfrm flipV="1">
              <a:off x="2479962" y="2110570"/>
              <a:ext cx="1091906" cy="5421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546999" y="5238986"/>
            <a:ext cx="558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3843229" y="5597564"/>
            <a:ext cx="562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5</a:t>
            </a:r>
          </a:p>
        </p:txBody>
      </p:sp>
      <p:cxnSp>
        <p:nvCxnSpPr>
          <p:cNvPr id="27" name="Straight Arrow Connector 26"/>
          <p:cNvCxnSpPr>
            <a:stCxn id="10" idx="1"/>
          </p:cNvCxnSpPr>
          <p:nvPr/>
        </p:nvCxnSpPr>
        <p:spPr>
          <a:xfrm flipH="1">
            <a:off x="3443423" y="5486475"/>
            <a:ext cx="1521767" cy="495305"/>
          </a:xfrm>
          <a:prstGeom prst="straightConnector1">
            <a:avLst/>
          </a:prstGeom>
          <a:ln w="25400">
            <a:solidFill>
              <a:srgbClr val="FFC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56176" y="5126112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total float for activity D is </a:t>
            </a:r>
            <a:r>
              <a:rPr lang="en-GB" dirty="0" smtClean="0">
                <a:solidFill>
                  <a:srgbClr val="FF0000"/>
                </a:solidFill>
              </a:rPr>
              <a:t>21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5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50"/>
                </a:solidFill>
              </a:rPr>
              <a:t>4</a:t>
            </a:r>
            <a:r>
              <a:rPr lang="en-GB" dirty="0" smtClean="0"/>
              <a:t> = </a:t>
            </a:r>
            <a:r>
              <a:rPr lang="en-GB" b="1" u="sng" dirty="0" smtClean="0"/>
              <a:t>12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35496" y="1988840"/>
            <a:ext cx="1728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Total float is the amount of time an activity can be delayed without impacting on the whole project.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333757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Practice time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748464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19664" y="4298176"/>
            <a:ext cx="29168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1600" dirty="0" smtClean="0"/>
              <a:t>Complete the critical </a:t>
            </a:r>
            <a:r>
              <a:rPr lang="en-GB" sz="1600" dirty="0" smtClean="0"/>
              <a:t>path diagram </a:t>
            </a:r>
            <a:r>
              <a:rPr lang="en-GB" sz="1600" dirty="0" smtClean="0"/>
              <a:t>to show ESTs, LFTs and the critical path.</a:t>
            </a:r>
          </a:p>
          <a:p>
            <a:pPr marL="342900" indent="-342900">
              <a:buAutoNum type="arabicParenR"/>
            </a:pPr>
            <a:r>
              <a:rPr lang="en-GB" sz="1600" dirty="0" smtClean="0"/>
              <a:t>What is the total float for activity E?</a:t>
            </a:r>
          </a:p>
          <a:p>
            <a:pPr marL="342900" indent="-342900">
              <a:buAutoNum type="arabicParenR"/>
            </a:pPr>
            <a:r>
              <a:rPr lang="en-GB" sz="1600" dirty="0" smtClean="0"/>
              <a:t>What happens to the critical path if activity C is delayed by 2 weeks?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26895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Limitations of using critical path analysis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2060848"/>
            <a:ext cx="6248400" cy="384016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Is only a starting point for a successful </a:t>
            </a:r>
            <a:r>
              <a:rPr lang="en-GB" dirty="0" smtClean="0"/>
              <a:t>project</a:t>
            </a:r>
          </a:p>
          <a:p>
            <a:r>
              <a:rPr lang="en-GB" dirty="0" smtClean="0"/>
              <a:t>Can not stop unexpected delays from happening</a:t>
            </a:r>
            <a:endParaRPr lang="en-GB" dirty="0"/>
          </a:p>
          <a:p>
            <a:r>
              <a:rPr lang="en-GB" dirty="0"/>
              <a:t>Relies on </a:t>
            </a:r>
            <a:r>
              <a:rPr lang="en-GB" dirty="0" smtClean="0"/>
              <a:t>estimations of the duration of each activity</a:t>
            </a:r>
            <a:endParaRPr lang="en-GB" dirty="0"/>
          </a:p>
          <a:p>
            <a:r>
              <a:rPr lang="en-GB" dirty="0"/>
              <a:t>Does not take into account external </a:t>
            </a:r>
            <a:r>
              <a:rPr lang="en-GB" dirty="0" smtClean="0"/>
              <a:t>influences</a:t>
            </a:r>
          </a:p>
          <a:p>
            <a:r>
              <a:rPr lang="en-GB" dirty="0" smtClean="0"/>
              <a:t>May encourage inefficient behaviour on non </a:t>
            </a:r>
            <a:r>
              <a:rPr lang="en-GB" smtClean="0"/>
              <a:t>critical activities</a:t>
            </a:r>
            <a:endParaRPr lang="en-GB" dirty="0"/>
          </a:p>
          <a:p>
            <a:r>
              <a:rPr lang="en-GB" dirty="0"/>
              <a:t>Large projects can be too complex for CPA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066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32656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3.3.4 Critical path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this topic you have learnt about</a:t>
            </a:r>
          </a:p>
          <a:p>
            <a:pPr lvl="1"/>
            <a:r>
              <a:rPr lang="en-GB" dirty="0"/>
              <a:t>Nature and purpose of Critical Path Analysis</a:t>
            </a:r>
          </a:p>
          <a:p>
            <a:pPr lvl="1"/>
            <a:r>
              <a:rPr lang="en-GB" dirty="0"/>
              <a:t>Complete and interpret simple networks to identify the critical path</a:t>
            </a:r>
          </a:p>
          <a:p>
            <a:pPr lvl="1"/>
            <a:r>
              <a:rPr lang="en-GB" dirty="0"/>
              <a:t>Calculate:</a:t>
            </a:r>
          </a:p>
          <a:p>
            <a:pPr lvl="2"/>
            <a:r>
              <a:rPr lang="en-GB" dirty="0"/>
              <a:t>Earliest Start Time</a:t>
            </a:r>
          </a:p>
          <a:p>
            <a:pPr lvl="2"/>
            <a:r>
              <a:rPr lang="en-GB" dirty="0"/>
              <a:t>Latest Finish Time</a:t>
            </a:r>
          </a:p>
          <a:p>
            <a:pPr lvl="2"/>
            <a:r>
              <a:rPr lang="en-GB" dirty="0"/>
              <a:t>total float</a:t>
            </a:r>
          </a:p>
          <a:p>
            <a:pPr lvl="1"/>
            <a:r>
              <a:rPr lang="en-GB" dirty="0"/>
              <a:t>Limitations of using Critical Path Analysis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373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6672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3.3.4 Critical path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this topic you will learn about</a:t>
            </a:r>
          </a:p>
          <a:p>
            <a:pPr lvl="1"/>
            <a:r>
              <a:rPr lang="en-GB" dirty="0" smtClean="0"/>
              <a:t>Nature </a:t>
            </a:r>
            <a:r>
              <a:rPr lang="en-GB" dirty="0"/>
              <a:t>and purpose of Critical Path </a:t>
            </a:r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Complete </a:t>
            </a:r>
            <a:r>
              <a:rPr lang="en-GB" dirty="0"/>
              <a:t>and interpret simple networks to identify the critical </a:t>
            </a:r>
            <a:r>
              <a:rPr lang="en-GB" dirty="0" smtClean="0"/>
              <a:t>path</a:t>
            </a:r>
          </a:p>
          <a:p>
            <a:pPr lvl="1"/>
            <a:r>
              <a:rPr lang="en-GB" dirty="0" smtClean="0"/>
              <a:t>Calculate:</a:t>
            </a:r>
          </a:p>
          <a:p>
            <a:pPr lvl="2"/>
            <a:r>
              <a:rPr lang="en-GB" dirty="0" smtClean="0"/>
              <a:t>Earliest </a:t>
            </a:r>
            <a:r>
              <a:rPr lang="en-GB" dirty="0"/>
              <a:t>Start </a:t>
            </a:r>
            <a:r>
              <a:rPr lang="en-GB" dirty="0" smtClean="0"/>
              <a:t>Time</a:t>
            </a:r>
          </a:p>
          <a:p>
            <a:pPr lvl="2"/>
            <a:r>
              <a:rPr lang="en-GB" dirty="0" smtClean="0"/>
              <a:t>Latest </a:t>
            </a:r>
            <a:r>
              <a:rPr lang="en-GB" dirty="0"/>
              <a:t>Finish </a:t>
            </a:r>
            <a:r>
              <a:rPr lang="en-GB" dirty="0" smtClean="0"/>
              <a:t>Time</a:t>
            </a:r>
          </a:p>
          <a:p>
            <a:pPr lvl="2"/>
            <a:r>
              <a:rPr lang="en-GB" dirty="0"/>
              <a:t>T</a:t>
            </a:r>
            <a:r>
              <a:rPr lang="en-GB" dirty="0" smtClean="0"/>
              <a:t>otal float</a:t>
            </a:r>
          </a:p>
          <a:p>
            <a:pPr lvl="1"/>
            <a:r>
              <a:rPr lang="en-GB" dirty="0" smtClean="0"/>
              <a:t>Limitations </a:t>
            </a:r>
            <a:r>
              <a:rPr lang="en-GB" dirty="0"/>
              <a:t>of using Critical Path Analysis 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Critical path analysis</a:t>
            </a:r>
            <a:endParaRPr lang="en-GB" sz="2400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1979712" y="1844824"/>
            <a:ext cx="6984776" cy="487362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GB" dirty="0" smtClean="0"/>
              <a:t>	</a:t>
            </a:r>
            <a:r>
              <a:rPr lang="en-GB" sz="2200" b="1" dirty="0" smtClean="0">
                <a:solidFill>
                  <a:srgbClr val="0070C0"/>
                </a:solidFill>
              </a:rPr>
              <a:t>Critical path analysis </a:t>
            </a:r>
            <a:r>
              <a:rPr lang="en-GB" sz="2200" dirty="0" smtClean="0"/>
              <a:t>is a technique used to identify the order in which all activities need to be completed when planning a complex project.  </a:t>
            </a:r>
          </a:p>
          <a:p>
            <a:pPr>
              <a:buFont typeface="Wingdings" pitchFamily="2" charset="2"/>
              <a:buNone/>
            </a:pPr>
            <a:r>
              <a:rPr lang="en-GB" dirty="0"/>
              <a:t>	C</a:t>
            </a:r>
            <a:r>
              <a:rPr lang="en-GB" dirty="0" smtClean="0"/>
              <a:t>ritical path diagrams organise the activities in an order to show which activities can be done simultaneously and which are dependent upon earlier activities.</a:t>
            </a:r>
          </a:p>
          <a:p>
            <a:pPr>
              <a:buFont typeface="Wingdings" pitchFamily="2" charset="2"/>
              <a:buNone/>
            </a:pPr>
            <a:r>
              <a:rPr lang="en-GB" sz="2200" dirty="0"/>
              <a:t>	</a:t>
            </a:r>
            <a:r>
              <a:rPr lang="en-GB" sz="2200" dirty="0" smtClean="0"/>
              <a:t>This allows for the identification of the shortest time in which a project can be completed.</a:t>
            </a:r>
          </a:p>
          <a:p>
            <a:pPr>
              <a:buFont typeface="Wingdings" pitchFamily="2" charset="2"/>
              <a:buNone/>
            </a:pPr>
            <a:r>
              <a:rPr lang="en-GB" dirty="0"/>
              <a:t>	</a:t>
            </a:r>
            <a:r>
              <a:rPr lang="en-GB" sz="2200" dirty="0" smtClean="0"/>
              <a:t>The </a:t>
            </a:r>
            <a:r>
              <a:rPr lang="en-GB" sz="2200" b="1" dirty="0" smtClean="0">
                <a:solidFill>
                  <a:srgbClr val="0070C0"/>
                </a:solidFill>
              </a:rPr>
              <a:t>critical path </a:t>
            </a:r>
            <a:r>
              <a:rPr lang="en-GB" sz="2200" dirty="0" smtClean="0"/>
              <a:t>is the set of activities that will lengthen the duration of the project if delayed.</a:t>
            </a:r>
          </a:p>
          <a:p>
            <a:pPr>
              <a:buFont typeface="Wingdings" pitchFamily="2" charset="2"/>
              <a:buNone/>
            </a:pPr>
            <a:endParaRPr lang="en-GB" sz="2200" dirty="0" smtClean="0"/>
          </a:p>
          <a:p>
            <a:pPr>
              <a:buFont typeface="Wingdings" pitchFamily="2" charset="2"/>
              <a:buNone/>
            </a:pPr>
            <a:r>
              <a:rPr lang="en-GB" sz="2200" dirty="0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en-GB" sz="2200" dirty="0" smtClean="0"/>
              <a:t>	</a:t>
            </a:r>
            <a:endParaRPr lang="en-GB" dirty="0" smtClean="0"/>
          </a:p>
          <a:p>
            <a:pPr lvl="4">
              <a:buFontTx/>
              <a:buChar char="-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10732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Critical path diagrams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A network diagram is made up of nodes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Each node is split into 3 parts</a:t>
            </a:r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4572000" y="4005064"/>
            <a:ext cx="1800200" cy="1512168"/>
            <a:chOff x="2411760" y="3140968"/>
            <a:chExt cx="1800200" cy="1512168"/>
          </a:xfrm>
        </p:grpSpPr>
        <p:sp>
          <p:nvSpPr>
            <p:cNvPr id="4" name="Oval 3"/>
            <p:cNvSpPr/>
            <p:nvPr/>
          </p:nvSpPr>
          <p:spPr>
            <a:xfrm>
              <a:off x="2411760" y="3140968"/>
              <a:ext cx="1800200" cy="151216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>
              <a:stCxn id="4" idx="0"/>
              <a:endCxn id="4" idx="4"/>
            </p:cNvCxnSpPr>
            <p:nvPr/>
          </p:nvCxnSpPr>
          <p:spPr>
            <a:xfrm>
              <a:off x="3311860" y="3140968"/>
              <a:ext cx="0" cy="15121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4" idx="6"/>
            </p:cNvCxnSpPr>
            <p:nvPr/>
          </p:nvCxnSpPr>
          <p:spPr>
            <a:xfrm>
              <a:off x="3311860" y="3897052"/>
              <a:ext cx="9001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>
            <a:off x="3635896" y="4581128"/>
            <a:ext cx="1368152" cy="18002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07704" y="4077072"/>
            <a:ext cx="1656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The node number, based upon the order in which it is drawn.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922150" y="3645024"/>
            <a:ext cx="810090" cy="86409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804248" y="3284984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The earliest start time (EST) - the earliest the following activity can possibly start.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5886146" y="5013730"/>
            <a:ext cx="918102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04248" y="4854084"/>
            <a:ext cx="2088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The latest finish time (LFT) – the latest an activity can finish without delaying the whole project.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2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Critical path </a:t>
            </a:r>
            <a:r>
              <a:rPr lang="en-GB" sz="2400" dirty="0"/>
              <a:t>diagrams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988840"/>
            <a:ext cx="6248400" cy="3840163"/>
          </a:xfrm>
        </p:spPr>
        <p:txBody>
          <a:bodyPr/>
          <a:lstStyle/>
          <a:p>
            <a:r>
              <a:rPr lang="en-GB" dirty="0" smtClean="0"/>
              <a:t>Each activity is shown on a line that connects the nodes</a:t>
            </a:r>
          </a:p>
          <a:p>
            <a:r>
              <a:rPr lang="en-GB" dirty="0" smtClean="0"/>
              <a:t>The activity letter is shown above the line</a:t>
            </a:r>
          </a:p>
          <a:p>
            <a:r>
              <a:rPr lang="en-GB" dirty="0" smtClean="0"/>
              <a:t>The activity </a:t>
            </a:r>
            <a:r>
              <a:rPr lang="en-GB" dirty="0" smtClean="0">
                <a:solidFill>
                  <a:srgbClr val="00B0F0"/>
                </a:solidFill>
              </a:rPr>
              <a:t>duration</a:t>
            </a:r>
            <a:r>
              <a:rPr lang="en-GB" dirty="0" smtClean="0"/>
              <a:t> is shown below the line</a:t>
            </a:r>
          </a:p>
          <a:p>
            <a:r>
              <a:rPr lang="en-GB" dirty="0" smtClean="0"/>
              <a:t>Here activity A takes </a:t>
            </a:r>
            <a:r>
              <a:rPr lang="en-GB" dirty="0" smtClean="0">
                <a:solidFill>
                  <a:srgbClr val="00B0F0"/>
                </a:solidFill>
              </a:rPr>
              <a:t>4</a:t>
            </a:r>
            <a:r>
              <a:rPr lang="en-GB" dirty="0" smtClean="0"/>
              <a:t> weeks</a:t>
            </a:r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990292" y="5163537"/>
            <a:ext cx="4752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37534" y="46531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025566" y="53105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B0F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38217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188640"/>
            <a:ext cx="7772400" cy="93503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Completing a </a:t>
            </a:r>
            <a:r>
              <a:rPr lang="en-GB" sz="2400" dirty="0"/>
              <a:t>Critical path </a:t>
            </a:r>
            <a:r>
              <a:rPr lang="en-GB" sz="2400" dirty="0" smtClean="0"/>
              <a:t>diagram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714480" y="2571744"/>
            <a:ext cx="936625" cy="792163"/>
            <a:chOff x="385" y="2205"/>
            <a:chExt cx="635" cy="499"/>
          </a:xfrm>
        </p:grpSpPr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52" name="AutoShape 60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4" name="Line 62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5" name="Text Box 63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2</a:t>
                </a:r>
              </a:p>
            </p:txBody>
          </p:sp>
          <p:sp>
            <p:nvSpPr>
              <p:cNvPr id="33856" name="Text Box 64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57" name="Text Box 65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858" name="Text Box 66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200" dirty="0"/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70999"/>
            <a:ext cx="694241" cy="60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7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33122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7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86256"/>
            <a:ext cx="863600" cy="792162"/>
            <a:chOff x="385" y="2205"/>
            <a:chExt cx="635" cy="499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66" y="2295"/>
              <a:ext cx="27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i="1" dirty="0"/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i="1" dirty="0"/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cxnSp>
        <p:nvCxnSpPr>
          <p:cNvPr id="124" name="Shape 123"/>
          <p:cNvCxnSpPr>
            <a:stCxn id="33870" idx="6"/>
            <a:endCxn id="33898" idx="0"/>
          </p:cNvCxnSpPr>
          <p:nvPr/>
        </p:nvCxnSpPr>
        <p:spPr>
          <a:xfrm>
            <a:off x="4506906" y="2110570"/>
            <a:ext cx="3051992" cy="38973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801386" y="187402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5786446" y="1785926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55746" y="2255034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5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5786446" y="207167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10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71472" y="5357826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786218" y="3938930"/>
            <a:ext cx="31782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 smtClean="0"/>
              <a:t>Node </a:t>
            </a:r>
            <a:r>
              <a:rPr lang="en-GB" dirty="0" smtClean="0">
                <a:solidFill>
                  <a:srgbClr val="7030A0"/>
                </a:solidFill>
              </a:rPr>
              <a:t>1</a:t>
            </a:r>
            <a:r>
              <a:rPr lang="en-GB" dirty="0" smtClean="0"/>
              <a:t> always starts at </a:t>
            </a:r>
            <a:r>
              <a:rPr lang="en-GB" dirty="0" smtClean="0">
                <a:solidFill>
                  <a:srgbClr val="00B050"/>
                </a:solidFill>
              </a:rPr>
              <a:t>0</a:t>
            </a:r>
          </a:p>
          <a:p>
            <a:pPr marL="342900" indent="-342900">
              <a:buAutoNum type="arabicParenR"/>
            </a:pPr>
            <a:r>
              <a:rPr lang="en-GB" dirty="0" smtClean="0">
                <a:solidFill>
                  <a:srgbClr val="00B050"/>
                </a:solidFill>
              </a:rPr>
              <a:t>EST</a:t>
            </a:r>
            <a:r>
              <a:rPr lang="en-GB" dirty="0" smtClean="0"/>
              <a:t> is calculated from left to right by adding the duration of the activity to the </a:t>
            </a:r>
            <a:r>
              <a:rPr lang="en-GB" dirty="0" smtClean="0">
                <a:solidFill>
                  <a:srgbClr val="00B050"/>
                </a:solidFill>
              </a:rPr>
              <a:t>previous EST </a:t>
            </a:r>
            <a:r>
              <a:rPr lang="en-GB" dirty="0" smtClean="0"/>
              <a:t>i.e. node </a:t>
            </a:r>
            <a:r>
              <a:rPr lang="en-GB" dirty="0" smtClean="0">
                <a:solidFill>
                  <a:srgbClr val="7030A0"/>
                </a:solidFill>
              </a:rPr>
              <a:t>2</a:t>
            </a:r>
            <a:r>
              <a:rPr lang="en-GB" dirty="0" smtClean="0"/>
              <a:t> is </a:t>
            </a:r>
            <a:r>
              <a:rPr lang="en-GB" dirty="0" smtClean="0">
                <a:solidFill>
                  <a:srgbClr val="00B050"/>
                </a:solidFill>
              </a:rPr>
              <a:t>0</a:t>
            </a:r>
            <a:r>
              <a:rPr lang="en-GB" dirty="0" smtClean="0"/>
              <a:t> +</a:t>
            </a:r>
            <a:r>
              <a:rPr lang="en-GB" dirty="0" smtClean="0">
                <a:solidFill>
                  <a:srgbClr val="00B0F0"/>
                </a:solidFill>
              </a:rPr>
              <a:t> 4 </a:t>
            </a:r>
            <a:r>
              <a:rPr lang="en-GB" dirty="0" smtClean="0"/>
              <a:t>= </a:t>
            </a:r>
            <a:r>
              <a:rPr lang="en-GB" dirty="0" smtClean="0">
                <a:solidFill>
                  <a:srgbClr val="00B050"/>
                </a:solidFill>
              </a:rPr>
              <a:t>4. </a:t>
            </a:r>
            <a:r>
              <a:rPr lang="en-GB" dirty="0" smtClean="0"/>
              <a:t>Node </a:t>
            </a:r>
            <a:r>
              <a:rPr lang="en-GB" dirty="0" smtClean="0">
                <a:solidFill>
                  <a:srgbClr val="7030A0"/>
                </a:solidFill>
              </a:rPr>
              <a:t>3</a:t>
            </a:r>
            <a:r>
              <a:rPr lang="en-GB" dirty="0" smtClean="0"/>
              <a:t> is </a:t>
            </a:r>
            <a:r>
              <a:rPr lang="en-GB" dirty="0" smtClean="0">
                <a:solidFill>
                  <a:srgbClr val="00B050"/>
                </a:solidFill>
              </a:rPr>
              <a:t>4</a:t>
            </a:r>
            <a:r>
              <a:rPr lang="en-GB" dirty="0" smtClean="0"/>
              <a:t> + </a:t>
            </a:r>
            <a:r>
              <a:rPr lang="en-GB" dirty="0" smtClean="0">
                <a:solidFill>
                  <a:srgbClr val="00B0F0"/>
                </a:solidFill>
              </a:rPr>
              <a:t>5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00B050"/>
                </a:solidFill>
              </a:rPr>
              <a:t>9</a:t>
            </a:r>
            <a:r>
              <a:rPr lang="en-GB" dirty="0" smtClean="0"/>
              <a:t>.</a:t>
            </a:r>
          </a:p>
          <a:p>
            <a:pPr marL="342900" indent="-342900">
              <a:buAutoNum type="arabicParenR"/>
            </a:pPr>
            <a:r>
              <a:rPr lang="en-GB" dirty="0" smtClean="0"/>
              <a:t>Complete the EST for activity F only.</a:t>
            </a:r>
          </a:p>
        </p:txBody>
      </p:sp>
      <p:cxnSp>
        <p:nvCxnSpPr>
          <p:cNvPr id="18" name="Straight Arrow Connector 17"/>
          <p:cNvCxnSpPr>
            <a:stCxn id="33857" idx="0"/>
            <a:endCxn id="33870" idx="2"/>
          </p:cNvCxnSpPr>
          <p:nvPr/>
        </p:nvCxnSpPr>
        <p:spPr>
          <a:xfrm flipV="1">
            <a:off x="2384130" y="2110570"/>
            <a:ext cx="1187738" cy="4611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52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188640"/>
            <a:ext cx="7772400" cy="93503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Completing a </a:t>
            </a:r>
            <a:r>
              <a:rPr lang="en-GB" sz="2400" dirty="0"/>
              <a:t>Critical path </a:t>
            </a:r>
            <a:r>
              <a:rPr lang="en-GB" sz="2400" dirty="0" smtClean="0"/>
              <a:t>diagram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714480" y="2571744"/>
            <a:ext cx="936625" cy="792163"/>
            <a:chOff x="385" y="2205"/>
            <a:chExt cx="635" cy="499"/>
          </a:xfrm>
        </p:grpSpPr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52" name="AutoShape 60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4" name="Line 62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5" name="Text Box 63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2</a:t>
                </a:r>
              </a:p>
            </p:txBody>
          </p:sp>
          <p:sp>
            <p:nvSpPr>
              <p:cNvPr id="33856" name="Text Box 64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57" name="Text Box 65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858" name="Text Box 66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200" dirty="0"/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70999"/>
            <a:ext cx="694241" cy="60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7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b="1" dirty="0"/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33122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7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76731"/>
            <a:ext cx="863600" cy="801687"/>
            <a:chOff x="385" y="2199"/>
            <a:chExt cx="635" cy="505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57" y="2199"/>
              <a:ext cx="35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11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19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801386" y="187402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4906984" y="1747032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55746" y="241421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5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4997455" y="2255013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10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71472" y="5357826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615936" y="3802403"/>
            <a:ext cx="35280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4) </a:t>
            </a:r>
            <a:r>
              <a:rPr lang="en-GB" dirty="0"/>
              <a:t>T</a:t>
            </a:r>
            <a:r>
              <a:rPr lang="en-GB" dirty="0" smtClean="0"/>
              <a:t>he EST for activity F is </a:t>
            </a:r>
            <a:r>
              <a:rPr lang="en-GB" dirty="0" smtClean="0">
                <a:solidFill>
                  <a:srgbClr val="00B050"/>
                </a:solidFill>
              </a:rPr>
              <a:t>7</a:t>
            </a:r>
            <a:r>
              <a:rPr lang="en-GB" dirty="0" smtClean="0"/>
              <a:t> +</a:t>
            </a:r>
            <a:r>
              <a:rPr lang="en-GB" dirty="0" smtClean="0">
                <a:solidFill>
                  <a:srgbClr val="00B0F0"/>
                </a:solidFill>
              </a:rPr>
              <a:t> 4 </a:t>
            </a:r>
            <a:r>
              <a:rPr lang="en-GB" dirty="0" smtClean="0"/>
              <a:t>= </a:t>
            </a:r>
            <a:r>
              <a:rPr lang="en-GB" dirty="0" smtClean="0">
                <a:solidFill>
                  <a:srgbClr val="00B050"/>
                </a:solidFill>
              </a:rPr>
              <a:t>11</a:t>
            </a:r>
            <a:r>
              <a:rPr lang="en-GB" dirty="0" smtClean="0"/>
              <a:t>.</a:t>
            </a:r>
          </a:p>
          <a:p>
            <a:r>
              <a:rPr lang="en-GB" dirty="0" smtClean="0"/>
              <a:t>5) When two or more activities go into the same node the highest number goes in the EST section. </a:t>
            </a:r>
          </a:p>
          <a:p>
            <a:r>
              <a:rPr lang="en-GB" dirty="0" smtClean="0"/>
              <a:t>6) Node </a:t>
            </a:r>
            <a:r>
              <a:rPr lang="en-GB" dirty="0" smtClean="0">
                <a:solidFill>
                  <a:srgbClr val="7030A0"/>
                </a:solidFill>
              </a:rPr>
              <a:t>6</a:t>
            </a:r>
            <a:r>
              <a:rPr lang="en-GB" dirty="0" smtClean="0"/>
              <a:t> therefore has two paths leading to it – from activity C </a:t>
            </a:r>
            <a:r>
              <a:rPr lang="en-GB" dirty="0" smtClean="0">
                <a:solidFill>
                  <a:srgbClr val="00B050"/>
                </a:solidFill>
              </a:rPr>
              <a:t>4</a:t>
            </a:r>
            <a:r>
              <a:rPr lang="en-GB" dirty="0" smtClean="0"/>
              <a:t> + </a:t>
            </a:r>
            <a:r>
              <a:rPr lang="en-GB" dirty="0" smtClean="0">
                <a:solidFill>
                  <a:srgbClr val="00B0F0"/>
                </a:solidFill>
              </a:rPr>
              <a:t>10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00B050"/>
                </a:solidFill>
              </a:rPr>
              <a:t>14</a:t>
            </a:r>
            <a:r>
              <a:rPr lang="en-GB" dirty="0" smtClean="0"/>
              <a:t>, from activity G </a:t>
            </a:r>
            <a:r>
              <a:rPr lang="en-GB" dirty="0" smtClean="0">
                <a:solidFill>
                  <a:srgbClr val="00B050"/>
                </a:solidFill>
              </a:rPr>
              <a:t>11</a:t>
            </a:r>
            <a:r>
              <a:rPr lang="en-GB" dirty="0" smtClean="0"/>
              <a:t> + </a:t>
            </a:r>
            <a:r>
              <a:rPr lang="en-GB" dirty="0" smtClean="0">
                <a:solidFill>
                  <a:srgbClr val="00B0F0"/>
                </a:solidFill>
              </a:rPr>
              <a:t>8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00B050"/>
                </a:solidFill>
              </a:rPr>
              <a:t>19</a:t>
            </a:r>
            <a:r>
              <a:rPr lang="en-GB" dirty="0" smtClean="0"/>
              <a:t>. Therefore </a:t>
            </a:r>
            <a:r>
              <a:rPr lang="en-GB" dirty="0" smtClean="0">
                <a:solidFill>
                  <a:srgbClr val="00B050"/>
                </a:solidFill>
              </a:rPr>
              <a:t>19</a:t>
            </a:r>
            <a:r>
              <a:rPr lang="en-GB" dirty="0" smtClean="0"/>
              <a:t> goes in node 6.</a:t>
            </a:r>
          </a:p>
          <a:p>
            <a:r>
              <a:rPr lang="en-GB" dirty="0" smtClean="0"/>
              <a:t>7) Fill in the EST for node </a:t>
            </a:r>
            <a:r>
              <a:rPr lang="en-GB" dirty="0" smtClean="0">
                <a:solidFill>
                  <a:srgbClr val="7030A0"/>
                </a:solidFill>
              </a:rPr>
              <a:t>7</a:t>
            </a:r>
            <a:r>
              <a:rPr lang="en-GB" dirty="0" smtClean="0"/>
              <a:t>.</a:t>
            </a:r>
          </a:p>
        </p:txBody>
      </p:sp>
      <p:cxnSp>
        <p:nvCxnSpPr>
          <p:cNvPr id="19" name="Straight Connector 18"/>
          <p:cNvCxnSpPr>
            <a:stCxn id="33870" idx="6"/>
            <a:endCxn id="33898" idx="1"/>
          </p:cNvCxnSpPr>
          <p:nvPr/>
        </p:nvCxnSpPr>
        <p:spPr>
          <a:xfrm>
            <a:off x="4506906" y="2110570"/>
            <a:ext cx="2657422" cy="50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33870" idx="2"/>
          </p:cNvCxnSpPr>
          <p:nvPr/>
        </p:nvCxnSpPr>
        <p:spPr>
          <a:xfrm flipV="1">
            <a:off x="2479962" y="2110570"/>
            <a:ext cx="1091906" cy="542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39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188640"/>
            <a:ext cx="7772400" cy="93503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Completing a </a:t>
            </a:r>
            <a:r>
              <a:rPr lang="en-GB" sz="2400" dirty="0"/>
              <a:t>Critical path </a:t>
            </a:r>
            <a:r>
              <a:rPr lang="en-GB" sz="2400" dirty="0" smtClean="0"/>
              <a:t>diagram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714480" y="2571744"/>
            <a:ext cx="936625" cy="792163"/>
            <a:chOff x="385" y="2205"/>
            <a:chExt cx="635" cy="499"/>
          </a:xfrm>
        </p:grpSpPr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52" name="AutoShape 60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4" name="Line 62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5" name="Text Box 63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2</a:t>
                </a:r>
              </a:p>
            </p:txBody>
          </p:sp>
          <p:sp>
            <p:nvSpPr>
              <p:cNvPr id="33856" name="Text Box 64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57" name="Text Box 65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858" name="Text Box 66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200" dirty="0"/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70999"/>
            <a:ext cx="694241" cy="60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7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24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33122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7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76731"/>
            <a:ext cx="863600" cy="801687"/>
            <a:chOff x="385" y="2199"/>
            <a:chExt cx="635" cy="505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57" y="2199"/>
              <a:ext cx="35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11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400" dirty="0"/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19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801386" y="187402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4906984" y="1747032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55746" y="241421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5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4997455" y="2255013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10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55844" y="3648079"/>
            <a:ext cx="35881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  <a:r>
              <a:rPr lang="en-GB" dirty="0" smtClean="0"/>
              <a:t>) </a:t>
            </a:r>
            <a:r>
              <a:rPr lang="en-GB" dirty="0"/>
              <a:t>N</a:t>
            </a:r>
            <a:r>
              <a:rPr lang="en-GB" dirty="0" smtClean="0"/>
              <a:t>ode </a:t>
            </a:r>
            <a:r>
              <a:rPr lang="en-GB" dirty="0" smtClean="0">
                <a:solidFill>
                  <a:srgbClr val="7030A0"/>
                </a:solidFill>
              </a:rPr>
              <a:t>7</a:t>
            </a:r>
            <a:r>
              <a:rPr lang="en-GB" dirty="0" smtClean="0"/>
              <a:t> – Activity E </a:t>
            </a:r>
            <a:r>
              <a:rPr lang="en-GB" dirty="0" smtClean="0">
                <a:solidFill>
                  <a:srgbClr val="00B050"/>
                </a:solidFill>
              </a:rPr>
              <a:t>9</a:t>
            </a:r>
            <a:r>
              <a:rPr lang="en-GB" dirty="0" smtClean="0"/>
              <a:t> + </a:t>
            </a:r>
            <a:r>
              <a:rPr lang="en-GB" dirty="0" smtClean="0">
                <a:solidFill>
                  <a:srgbClr val="00B0F0"/>
                </a:solidFill>
              </a:rPr>
              <a:t>3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00B050"/>
                </a:solidFill>
              </a:rPr>
              <a:t>12</a:t>
            </a:r>
            <a:r>
              <a:rPr lang="en-GB" dirty="0" smtClean="0"/>
              <a:t>, activity H </a:t>
            </a:r>
            <a:r>
              <a:rPr lang="en-GB" dirty="0" smtClean="0">
                <a:solidFill>
                  <a:srgbClr val="00B050"/>
                </a:solidFill>
              </a:rPr>
              <a:t>19</a:t>
            </a:r>
            <a:r>
              <a:rPr lang="en-GB" dirty="0" smtClean="0"/>
              <a:t> + </a:t>
            </a:r>
            <a:r>
              <a:rPr lang="en-GB" dirty="0" smtClean="0">
                <a:solidFill>
                  <a:srgbClr val="00B0F0"/>
                </a:solidFill>
              </a:rPr>
              <a:t>5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00B050"/>
                </a:solidFill>
              </a:rPr>
              <a:t>24</a:t>
            </a:r>
            <a:r>
              <a:rPr lang="en-GB" dirty="0" smtClean="0"/>
              <a:t>. Therefore </a:t>
            </a:r>
            <a:r>
              <a:rPr lang="en-GB" dirty="0" smtClean="0">
                <a:solidFill>
                  <a:srgbClr val="00B050"/>
                </a:solidFill>
              </a:rPr>
              <a:t>24</a:t>
            </a:r>
            <a:r>
              <a:rPr lang="en-GB" dirty="0" smtClean="0"/>
              <a:t> goes in node </a:t>
            </a:r>
            <a:r>
              <a:rPr lang="en-GB" dirty="0" smtClean="0">
                <a:solidFill>
                  <a:srgbClr val="7030A0"/>
                </a:solidFill>
              </a:rPr>
              <a:t>7</a:t>
            </a:r>
            <a:r>
              <a:rPr lang="en-GB" dirty="0" smtClean="0"/>
              <a:t>.</a:t>
            </a:r>
          </a:p>
          <a:p>
            <a:r>
              <a:rPr lang="en-GB" dirty="0" smtClean="0"/>
              <a:t>9) The LFT of the final node always matches the EST. Therefore node 7 the LFT is </a:t>
            </a:r>
            <a:r>
              <a:rPr lang="en-GB" dirty="0" smtClean="0">
                <a:solidFill>
                  <a:srgbClr val="FF0000"/>
                </a:solidFill>
              </a:rPr>
              <a:t>24</a:t>
            </a:r>
            <a:r>
              <a:rPr lang="en-GB" dirty="0" smtClean="0"/>
              <a:t>.</a:t>
            </a:r>
          </a:p>
          <a:p>
            <a:r>
              <a:rPr lang="en-GB" dirty="0" smtClean="0"/>
              <a:t>10) To complete the LFT you calculate from right to left. </a:t>
            </a:r>
            <a:r>
              <a:rPr lang="en-GB" dirty="0" smtClean="0">
                <a:solidFill>
                  <a:srgbClr val="FF0000"/>
                </a:solidFill>
              </a:rPr>
              <a:t>24</a:t>
            </a:r>
            <a:r>
              <a:rPr lang="en-GB" dirty="0" smtClean="0"/>
              <a:t> –</a:t>
            </a:r>
            <a:r>
              <a:rPr lang="en-GB" dirty="0" smtClean="0">
                <a:solidFill>
                  <a:srgbClr val="00B0F0"/>
                </a:solidFill>
              </a:rPr>
              <a:t> 5 </a:t>
            </a:r>
            <a:r>
              <a:rPr lang="en-GB" dirty="0" smtClean="0"/>
              <a:t>duration of activity H = </a:t>
            </a:r>
            <a:r>
              <a:rPr lang="en-GB" dirty="0" smtClean="0">
                <a:solidFill>
                  <a:srgbClr val="FF0000"/>
                </a:solidFill>
              </a:rPr>
              <a:t>19</a:t>
            </a:r>
            <a:r>
              <a:rPr lang="en-GB" dirty="0" smtClean="0"/>
              <a:t>.</a:t>
            </a:r>
          </a:p>
          <a:p>
            <a:r>
              <a:rPr lang="en-GB" dirty="0" smtClean="0"/>
              <a:t>11) Calculate the LFT for nodes </a:t>
            </a:r>
            <a:r>
              <a:rPr lang="en-GB" dirty="0" smtClean="0">
                <a:solidFill>
                  <a:srgbClr val="7030A0"/>
                </a:solidFill>
              </a:rPr>
              <a:t>3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7030A0"/>
                </a:solidFill>
              </a:rPr>
              <a:t>5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7030A0"/>
                </a:solidFill>
              </a:rPr>
              <a:t>7</a:t>
            </a:r>
            <a:r>
              <a:rPr lang="en-GB" dirty="0" smtClean="0"/>
              <a:t>. </a:t>
            </a:r>
          </a:p>
        </p:txBody>
      </p:sp>
      <p:cxnSp>
        <p:nvCxnSpPr>
          <p:cNvPr id="19" name="Straight Connector 18"/>
          <p:cNvCxnSpPr>
            <a:stCxn id="33870" idx="6"/>
            <a:endCxn id="33898" idx="1"/>
          </p:cNvCxnSpPr>
          <p:nvPr/>
        </p:nvCxnSpPr>
        <p:spPr>
          <a:xfrm>
            <a:off x="4506906" y="2110570"/>
            <a:ext cx="2657422" cy="50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33870" idx="2"/>
          </p:cNvCxnSpPr>
          <p:nvPr/>
        </p:nvCxnSpPr>
        <p:spPr>
          <a:xfrm flipV="1">
            <a:off x="2479962" y="2110570"/>
            <a:ext cx="1091906" cy="542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77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96969" y="188640"/>
            <a:ext cx="7772400" cy="93503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Completing a </a:t>
            </a:r>
            <a:r>
              <a:rPr lang="en-GB" sz="2400" dirty="0"/>
              <a:t>Critical path </a:t>
            </a:r>
            <a:r>
              <a:rPr lang="en-GB" sz="2400" dirty="0" smtClean="0"/>
              <a:t>diagram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4282" y="3214686"/>
            <a:ext cx="863600" cy="792162"/>
            <a:chOff x="385" y="2205"/>
            <a:chExt cx="635" cy="499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3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3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1</a:t>
                </a:r>
              </a:p>
            </p:txBody>
          </p:sp>
          <p:sp>
            <p:nvSpPr>
              <p:cNvPr id="3383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39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3840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dirty="0"/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1714480" y="2571744"/>
            <a:ext cx="936625" cy="792163"/>
            <a:chOff x="385" y="2205"/>
            <a:chExt cx="635" cy="499"/>
          </a:xfrm>
        </p:grpSpPr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52" name="AutoShape 60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4" name="Line 62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55" name="Text Box 63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2</a:t>
                </a:r>
              </a:p>
            </p:txBody>
          </p:sp>
          <p:sp>
            <p:nvSpPr>
              <p:cNvPr id="33856" name="Text Box 64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57" name="Text Box 65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858" name="Text Box 66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3571868" y="1714488"/>
            <a:ext cx="935038" cy="792163"/>
            <a:chOff x="385" y="2205"/>
            <a:chExt cx="635" cy="49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71" name="Line 79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2" name="Line 80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73" name="Text Box 81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3</a:t>
                </a:r>
              </a:p>
            </p:txBody>
          </p: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875" name="Text Box 83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3876" name="Text Box 84"/>
            <p:cNvSpPr txBox="1">
              <a:spLocks noChangeArrowheads="1"/>
            </p:cNvSpPr>
            <p:nvPr/>
          </p:nvSpPr>
          <p:spPr bwMode="auto">
            <a:xfrm>
              <a:off x="703" y="2432"/>
              <a:ext cx="31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21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33877" name="Line 85"/>
          <p:cNvSpPr>
            <a:spLocks noChangeShapeType="1"/>
          </p:cNvSpPr>
          <p:nvPr/>
        </p:nvSpPr>
        <p:spPr bwMode="auto">
          <a:xfrm flipV="1">
            <a:off x="1042988" y="2970999"/>
            <a:ext cx="694241" cy="60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8" name="Line 86"/>
          <p:cNvSpPr>
            <a:spLocks noChangeShapeType="1"/>
          </p:cNvSpPr>
          <p:nvPr/>
        </p:nvSpPr>
        <p:spPr bwMode="auto">
          <a:xfrm>
            <a:off x="1042988" y="3573463"/>
            <a:ext cx="12239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879" name="Text Box 87"/>
          <p:cNvSpPr txBox="1">
            <a:spLocks noChangeArrowheads="1"/>
          </p:cNvSpPr>
          <p:nvPr/>
        </p:nvSpPr>
        <p:spPr bwMode="auto">
          <a:xfrm>
            <a:off x="1331913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</a:t>
            </a:r>
          </a:p>
        </p:txBody>
      </p:sp>
      <p:sp>
        <p:nvSpPr>
          <p:cNvPr id="33880" name="Text Box 88"/>
          <p:cNvSpPr txBox="1">
            <a:spLocks noChangeArrowheads="1"/>
          </p:cNvSpPr>
          <p:nvPr/>
        </p:nvSpPr>
        <p:spPr bwMode="auto">
          <a:xfrm>
            <a:off x="1643042" y="3786190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B</a:t>
            </a:r>
          </a:p>
        </p:txBody>
      </p:sp>
      <p:sp>
        <p:nvSpPr>
          <p:cNvPr id="33881" name="Text Box 89"/>
          <p:cNvSpPr txBox="1">
            <a:spLocks noChangeArrowheads="1"/>
          </p:cNvSpPr>
          <p:nvPr/>
        </p:nvSpPr>
        <p:spPr bwMode="auto">
          <a:xfrm>
            <a:off x="1428728" y="321468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3882" name="Text Box 90"/>
          <p:cNvSpPr txBox="1">
            <a:spLocks noChangeArrowheads="1"/>
          </p:cNvSpPr>
          <p:nvPr/>
        </p:nvSpPr>
        <p:spPr bwMode="auto">
          <a:xfrm>
            <a:off x="1619250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7</a:t>
            </a:r>
            <a:endParaRPr lang="en-GB" dirty="0">
              <a:solidFill>
                <a:srgbClr val="00B0F0"/>
              </a:solidFill>
            </a:endParaRPr>
          </a:p>
        </p:txBody>
      </p: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7000892" y="2500306"/>
            <a:ext cx="1116012" cy="792163"/>
            <a:chOff x="385" y="2205"/>
            <a:chExt cx="635" cy="499"/>
          </a:xfrm>
        </p:grpSpPr>
        <p:grpSp>
          <p:nvGrpSpPr>
            <p:cNvPr id="9" name="Group 105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33898" name="AutoShape 106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33899" name="Line 107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0" name="Line 108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01" name="Text Box 109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7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33902" name="Text Box 110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24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33904" name="Text Box 112"/>
            <p:cNvSpPr txBox="1">
              <a:spLocks noChangeArrowheads="1"/>
            </p:cNvSpPr>
            <p:nvPr/>
          </p:nvSpPr>
          <p:spPr bwMode="auto">
            <a:xfrm>
              <a:off x="703" y="2432"/>
              <a:ext cx="2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24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233122" y="4286256"/>
            <a:ext cx="863600" cy="792162"/>
            <a:chOff x="385" y="2205"/>
            <a:chExt cx="635" cy="499"/>
          </a:xfrm>
        </p:grpSpPr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84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6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7030A0"/>
                    </a:solidFill>
                  </a:rPr>
                  <a:t>4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88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82" name="Text Box 47"/>
            <p:cNvSpPr txBox="1">
              <a:spLocks noChangeArrowheads="1"/>
            </p:cNvSpPr>
            <p:nvPr/>
          </p:nvSpPr>
          <p:spPr bwMode="auto">
            <a:xfrm>
              <a:off x="703" y="2205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7</a:t>
              </a:r>
              <a:endParaRPr lang="en-GB" i="1" dirty="0">
                <a:solidFill>
                  <a:srgbClr val="00B050"/>
                </a:solidFill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7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3071802" y="464344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857620" y="4276731"/>
            <a:ext cx="863600" cy="801687"/>
            <a:chOff x="385" y="2199"/>
            <a:chExt cx="635" cy="505"/>
          </a:xfrm>
        </p:grpSpPr>
        <p:grpSp>
          <p:nvGrpSpPr>
            <p:cNvPr id="13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9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5</a:t>
                </a:r>
              </a:p>
            </p:txBody>
          </p:sp>
          <p:sp>
            <p:nvSpPr>
              <p:cNvPr id="10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97" name="Text Box 47"/>
            <p:cNvSpPr txBox="1">
              <a:spLocks noChangeArrowheads="1"/>
            </p:cNvSpPr>
            <p:nvPr/>
          </p:nvSpPr>
          <p:spPr bwMode="auto">
            <a:xfrm>
              <a:off x="657" y="2199"/>
              <a:ext cx="35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11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11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Line 85"/>
          <p:cNvSpPr>
            <a:spLocks noChangeShapeType="1"/>
          </p:cNvSpPr>
          <p:nvPr/>
        </p:nvSpPr>
        <p:spPr bwMode="auto">
          <a:xfrm flipV="1">
            <a:off x="4714876" y="3286124"/>
            <a:ext cx="1000132" cy="1357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5357818" y="2500306"/>
            <a:ext cx="863600" cy="792162"/>
            <a:chOff x="385" y="2205"/>
            <a:chExt cx="635" cy="499"/>
          </a:xfrm>
        </p:grpSpPr>
        <p:grpSp>
          <p:nvGrpSpPr>
            <p:cNvPr id="15" name="Group 41"/>
            <p:cNvGrpSpPr>
              <a:grpSpLocks/>
            </p:cNvGrpSpPr>
            <p:nvPr/>
          </p:nvGrpSpPr>
          <p:grpSpPr bwMode="auto">
            <a:xfrm>
              <a:off x="385" y="2205"/>
              <a:ext cx="635" cy="499"/>
              <a:chOff x="385" y="2205"/>
              <a:chExt cx="635" cy="499"/>
            </a:xfrm>
          </p:grpSpPr>
          <p:sp>
            <p:nvSpPr>
              <p:cNvPr id="109" name="AutoShape 42"/>
              <p:cNvSpPr>
                <a:spLocks noChangeArrowheads="1"/>
              </p:cNvSpPr>
              <p:nvPr/>
            </p:nvSpPr>
            <p:spPr bwMode="auto">
              <a:xfrm>
                <a:off x="385" y="2205"/>
                <a:ext cx="635" cy="499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Line 43"/>
              <p:cNvSpPr>
                <a:spLocks noChangeShapeType="1"/>
              </p:cNvSpPr>
              <p:nvPr/>
            </p:nvSpPr>
            <p:spPr bwMode="auto">
              <a:xfrm>
                <a:off x="703" y="220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>
                <a:off x="703" y="2432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476" y="2341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7030A0"/>
                    </a:solidFill>
                  </a:rPr>
                  <a:t>6</a:t>
                </a: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738" y="2286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107" name="Text Box 47"/>
            <p:cNvSpPr txBox="1">
              <a:spLocks noChangeArrowheads="1"/>
            </p:cNvSpPr>
            <p:nvPr/>
          </p:nvSpPr>
          <p:spPr bwMode="auto">
            <a:xfrm>
              <a:off x="700" y="2250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B050"/>
                  </a:solidFill>
                </a:rPr>
                <a:t>19</a:t>
              </a:r>
              <a:endParaRPr lang="en-GB" dirty="0">
                <a:solidFill>
                  <a:srgbClr val="00B050"/>
                </a:solidFill>
              </a:endParaRPr>
            </a:p>
          </p:txBody>
        </p:sp>
        <p:sp>
          <p:nvSpPr>
            <p:cNvPr id="108" name="Text Box 48"/>
            <p:cNvSpPr txBox="1">
              <a:spLocks noChangeArrowheads="1"/>
            </p:cNvSpPr>
            <p:nvPr/>
          </p:nvSpPr>
          <p:spPr bwMode="auto">
            <a:xfrm>
              <a:off x="703" y="2432"/>
              <a:ext cx="3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FF0000"/>
                  </a:solidFill>
                </a:rPr>
                <a:t>19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14" name="Line 95"/>
          <p:cNvSpPr>
            <a:spLocks noChangeShapeType="1"/>
          </p:cNvSpPr>
          <p:nvPr/>
        </p:nvSpPr>
        <p:spPr bwMode="auto">
          <a:xfrm flipV="1">
            <a:off x="6215074" y="285749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5" name="Text Box 88"/>
          <p:cNvSpPr txBox="1">
            <a:spLocks noChangeArrowheads="1"/>
          </p:cNvSpPr>
          <p:nvPr/>
        </p:nvSpPr>
        <p:spPr bwMode="auto">
          <a:xfrm>
            <a:off x="3214678" y="435769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126" name="Text Box 88"/>
          <p:cNvSpPr txBox="1">
            <a:spLocks noChangeArrowheads="1"/>
          </p:cNvSpPr>
          <p:nvPr/>
        </p:nvSpPr>
        <p:spPr bwMode="auto">
          <a:xfrm>
            <a:off x="4857752" y="364331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127" name="Text Box 88"/>
          <p:cNvSpPr txBox="1">
            <a:spLocks noChangeArrowheads="1"/>
          </p:cNvSpPr>
          <p:nvPr/>
        </p:nvSpPr>
        <p:spPr bwMode="auto">
          <a:xfrm>
            <a:off x="6357950" y="2500306"/>
            <a:ext cx="49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H</a:t>
            </a:r>
          </a:p>
        </p:txBody>
      </p:sp>
      <p:sp>
        <p:nvSpPr>
          <p:cNvPr id="128" name="Text Box 88"/>
          <p:cNvSpPr txBox="1">
            <a:spLocks noChangeArrowheads="1"/>
          </p:cNvSpPr>
          <p:nvPr/>
        </p:nvSpPr>
        <p:spPr bwMode="auto">
          <a:xfrm>
            <a:off x="3857620" y="2571744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29" name="Text Box 88"/>
          <p:cNvSpPr txBox="1">
            <a:spLocks noChangeArrowheads="1"/>
          </p:cNvSpPr>
          <p:nvPr/>
        </p:nvSpPr>
        <p:spPr bwMode="auto">
          <a:xfrm>
            <a:off x="2801386" y="1874023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30" name="Text Box 88"/>
          <p:cNvSpPr txBox="1">
            <a:spLocks noChangeArrowheads="1"/>
          </p:cNvSpPr>
          <p:nvPr/>
        </p:nvSpPr>
        <p:spPr bwMode="auto">
          <a:xfrm>
            <a:off x="4906984" y="1747032"/>
            <a:ext cx="45083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31" name="Text Box 89"/>
          <p:cNvSpPr txBox="1">
            <a:spLocks noChangeArrowheads="1"/>
          </p:cNvSpPr>
          <p:nvPr/>
        </p:nvSpPr>
        <p:spPr bwMode="auto">
          <a:xfrm>
            <a:off x="2955746" y="241421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5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2" name="Text Box 89"/>
          <p:cNvSpPr txBox="1">
            <a:spLocks noChangeArrowheads="1"/>
          </p:cNvSpPr>
          <p:nvPr/>
        </p:nvSpPr>
        <p:spPr bwMode="auto">
          <a:xfrm>
            <a:off x="4997455" y="2255013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3857620" y="2928934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10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134" name="Text Box 89"/>
          <p:cNvSpPr txBox="1">
            <a:spLocks noChangeArrowheads="1"/>
          </p:cNvSpPr>
          <p:nvPr/>
        </p:nvSpPr>
        <p:spPr bwMode="auto">
          <a:xfrm>
            <a:off x="6357950" y="285749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135" name="Text Box 89"/>
          <p:cNvSpPr txBox="1">
            <a:spLocks noChangeArrowheads="1"/>
          </p:cNvSpPr>
          <p:nvPr/>
        </p:nvSpPr>
        <p:spPr bwMode="auto">
          <a:xfrm>
            <a:off x="5143504" y="3857628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214678" y="4643446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B0F0"/>
                </a:solidFill>
              </a:rPr>
              <a:t>4</a:t>
            </a:r>
            <a:endParaRPr lang="en-GB" dirty="0">
              <a:solidFill>
                <a:srgbClr val="00B0F0"/>
              </a:solidFill>
            </a:endParaRPr>
          </a:p>
        </p:txBody>
      </p:sp>
      <p:cxnSp>
        <p:nvCxnSpPr>
          <p:cNvPr id="141" name="Straight Connector 140"/>
          <p:cNvCxnSpPr>
            <a:stCxn id="33852" idx="6"/>
            <a:endCxn id="109" idx="2"/>
          </p:cNvCxnSpPr>
          <p:nvPr/>
        </p:nvCxnSpPr>
        <p:spPr>
          <a:xfrm flipV="1">
            <a:off x="2651105" y="2896387"/>
            <a:ext cx="2706713" cy="71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42766" y="3739941"/>
            <a:ext cx="35881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12) Node </a:t>
            </a:r>
            <a:r>
              <a:rPr lang="en-GB" dirty="0" smtClean="0">
                <a:solidFill>
                  <a:srgbClr val="7030A0"/>
                </a:solidFill>
              </a:rPr>
              <a:t>5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19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8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FF0000"/>
                </a:solidFill>
              </a:rPr>
              <a:t>11</a:t>
            </a:r>
            <a:r>
              <a:rPr lang="en-GB" dirty="0" smtClean="0"/>
              <a:t>. Node </a:t>
            </a:r>
            <a:r>
              <a:rPr lang="en-GB" dirty="0" smtClean="0">
                <a:solidFill>
                  <a:srgbClr val="7030A0"/>
                </a:solidFill>
              </a:rPr>
              <a:t>4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11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4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FF0000"/>
                </a:solidFill>
              </a:rPr>
              <a:t>7</a:t>
            </a:r>
            <a:r>
              <a:rPr lang="en-GB" dirty="0" smtClean="0"/>
              <a:t>. Node </a:t>
            </a:r>
            <a:r>
              <a:rPr lang="en-GB" dirty="0" smtClean="0">
                <a:solidFill>
                  <a:srgbClr val="7030A0"/>
                </a:solidFill>
              </a:rPr>
              <a:t>3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24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3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FF0000"/>
                </a:solidFill>
              </a:rPr>
              <a:t>21</a:t>
            </a:r>
            <a:r>
              <a:rPr lang="en-GB" dirty="0" smtClean="0"/>
              <a:t>.</a:t>
            </a:r>
          </a:p>
          <a:p>
            <a:r>
              <a:rPr lang="en-GB" dirty="0" smtClean="0"/>
              <a:t>13) </a:t>
            </a:r>
            <a:r>
              <a:rPr lang="en-GB" dirty="0"/>
              <a:t>When two or more activities go into the same node the </a:t>
            </a:r>
            <a:r>
              <a:rPr lang="en-GB" dirty="0" smtClean="0"/>
              <a:t>lowest number goes in </a:t>
            </a:r>
            <a:r>
              <a:rPr lang="en-GB" dirty="0"/>
              <a:t>the </a:t>
            </a:r>
            <a:r>
              <a:rPr lang="en-GB" dirty="0" smtClean="0"/>
              <a:t>LFT section.</a:t>
            </a:r>
          </a:p>
          <a:p>
            <a:r>
              <a:rPr lang="en-GB" dirty="0" smtClean="0"/>
              <a:t>14) Node </a:t>
            </a:r>
            <a:r>
              <a:rPr lang="en-GB" dirty="0" smtClean="0">
                <a:solidFill>
                  <a:srgbClr val="7030A0"/>
                </a:solidFill>
              </a:rPr>
              <a:t>2</a:t>
            </a:r>
            <a:r>
              <a:rPr lang="en-GB" dirty="0" smtClean="0"/>
              <a:t> activity D </a:t>
            </a:r>
            <a:r>
              <a:rPr lang="en-GB" dirty="0" smtClean="0">
                <a:solidFill>
                  <a:srgbClr val="FF0000"/>
                </a:solidFill>
              </a:rPr>
              <a:t>21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5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FF0000"/>
                </a:solidFill>
              </a:rPr>
              <a:t>16</a:t>
            </a:r>
            <a:r>
              <a:rPr lang="en-GB" dirty="0" smtClean="0"/>
              <a:t>, activity C </a:t>
            </a:r>
            <a:r>
              <a:rPr lang="en-GB" dirty="0" smtClean="0">
                <a:solidFill>
                  <a:srgbClr val="FF0000"/>
                </a:solidFill>
              </a:rPr>
              <a:t>19</a:t>
            </a:r>
            <a:r>
              <a:rPr lang="en-GB" dirty="0" smtClean="0"/>
              <a:t> – </a:t>
            </a:r>
            <a:r>
              <a:rPr lang="en-GB" dirty="0" smtClean="0">
                <a:solidFill>
                  <a:srgbClr val="00B0F0"/>
                </a:solidFill>
              </a:rPr>
              <a:t>10</a:t>
            </a:r>
            <a:r>
              <a:rPr lang="en-GB" dirty="0" smtClean="0"/>
              <a:t> = </a:t>
            </a:r>
            <a:r>
              <a:rPr lang="en-GB" dirty="0" smtClean="0">
                <a:solidFill>
                  <a:srgbClr val="FF0000"/>
                </a:solidFill>
              </a:rPr>
              <a:t>9</a:t>
            </a:r>
            <a:r>
              <a:rPr lang="en-GB" dirty="0" smtClean="0"/>
              <a:t>. Therefore </a:t>
            </a:r>
            <a:r>
              <a:rPr lang="en-GB" dirty="0" smtClean="0">
                <a:solidFill>
                  <a:srgbClr val="FF0000"/>
                </a:solidFill>
              </a:rPr>
              <a:t>9</a:t>
            </a:r>
            <a:r>
              <a:rPr lang="en-GB" dirty="0" smtClean="0"/>
              <a:t> goes in node </a:t>
            </a:r>
            <a:r>
              <a:rPr lang="en-GB" dirty="0" smtClean="0">
                <a:solidFill>
                  <a:srgbClr val="7030A0"/>
                </a:solidFill>
              </a:rPr>
              <a:t>2</a:t>
            </a:r>
            <a:r>
              <a:rPr lang="en-GB" dirty="0" smtClean="0"/>
              <a:t>.</a:t>
            </a:r>
          </a:p>
          <a:p>
            <a:r>
              <a:rPr lang="en-GB" dirty="0" smtClean="0"/>
              <a:t>15) Fill in the LFT on node </a:t>
            </a:r>
            <a:r>
              <a:rPr lang="en-GB" dirty="0" smtClean="0">
                <a:solidFill>
                  <a:srgbClr val="7030A0"/>
                </a:solidFill>
              </a:rPr>
              <a:t>1</a:t>
            </a:r>
            <a:r>
              <a:rPr lang="en-GB" dirty="0" smtClean="0"/>
              <a:t>.</a:t>
            </a:r>
          </a:p>
        </p:txBody>
      </p:sp>
      <p:cxnSp>
        <p:nvCxnSpPr>
          <p:cNvPr id="19" name="Straight Connector 18"/>
          <p:cNvCxnSpPr>
            <a:stCxn id="33870" idx="6"/>
            <a:endCxn id="33898" idx="1"/>
          </p:cNvCxnSpPr>
          <p:nvPr/>
        </p:nvCxnSpPr>
        <p:spPr>
          <a:xfrm>
            <a:off x="4506906" y="2110570"/>
            <a:ext cx="2657422" cy="505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33870" idx="2"/>
          </p:cNvCxnSpPr>
          <p:nvPr/>
        </p:nvCxnSpPr>
        <p:spPr>
          <a:xfrm flipV="1">
            <a:off x="2479962" y="2110570"/>
            <a:ext cx="1091906" cy="542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066345"/>
      </p:ext>
    </p:extLst>
  </p:cSld>
  <p:clrMapOvr>
    <a:masterClrMapping/>
  </p:clrMapOvr>
</p:sld>
</file>

<file path=ppt/theme/theme1.xml><?xml version="1.0" encoding="utf-8"?>
<a:theme xmlns:a="http://schemas.openxmlformats.org/drawingml/2006/main" name="Mod">
  <a:themeElements>
    <a:clrScheme name="Custom 1">
      <a:dk1>
        <a:srgbClr val="000000"/>
      </a:dk1>
      <a:lt1>
        <a:srgbClr val="FFFFFF"/>
      </a:lt1>
      <a:dk2>
        <a:srgbClr val="FEDD61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2079</TotalTime>
  <Words>1275</Words>
  <Application>Microsoft Office PowerPoint</Application>
  <PresentationFormat>On-screen Show (4:3)</PresentationFormat>
  <Paragraphs>357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</vt:lpstr>
      <vt:lpstr> 3.3.4 Critical path analysis</vt:lpstr>
      <vt:lpstr>3.3.4 Critical path analysis</vt:lpstr>
      <vt:lpstr>Critical path analysis</vt:lpstr>
      <vt:lpstr>Critical path diagrams</vt:lpstr>
      <vt:lpstr>Critical path diagrams</vt:lpstr>
      <vt:lpstr>Completing a Critical path diagram</vt:lpstr>
      <vt:lpstr>Completing a Critical path diagram</vt:lpstr>
      <vt:lpstr>Completing a Critical path diagram</vt:lpstr>
      <vt:lpstr>Completing a Critical path diagram</vt:lpstr>
      <vt:lpstr>Completing a critical path diagram</vt:lpstr>
      <vt:lpstr>Critical path analysis – the rules</vt:lpstr>
      <vt:lpstr>ACTIVITY – Critical path analysis</vt:lpstr>
      <vt:lpstr>ACTIVITY – Critical path analysis</vt:lpstr>
      <vt:lpstr>Network analysis</vt:lpstr>
      <vt:lpstr>Practice time</vt:lpstr>
      <vt:lpstr>Limitations of using critical path analysis</vt:lpstr>
      <vt:lpstr>3.3.4 Critical path analysis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1.1.1</dc:title>
  <dc:creator>Time2Resources</dc:creator>
  <cp:lastModifiedBy>Helen</cp:lastModifiedBy>
  <cp:revision>368</cp:revision>
  <dcterms:created xsi:type="dcterms:W3CDTF">2009-08-01T13:37:35Z</dcterms:created>
  <dcterms:modified xsi:type="dcterms:W3CDTF">2017-08-07T10:49:26Z</dcterms:modified>
</cp:coreProperties>
</file>