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omments/comment1.xml" ContentType="application/vnd.openxmlformats-officedocument.presentationml.comments+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2"/>
  </p:notesMasterIdLst>
  <p:sldIdLst>
    <p:sldId id="256" r:id="rId2"/>
    <p:sldId id="257" r:id="rId3"/>
    <p:sldId id="258" r:id="rId4"/>
    <p:sldId id="259" r:id="rId5"/>
    <p:sldId id="261" r:id="rId6"/>
    <p:sldId id="260" r:id="rId7"/>
    <p:sldId id="265" r:id="rId8"/>
    <p:sldId id="262" r:id="rId9"/>
    <p:sldId id="263" r:id="rId10"/>
    <p:sldId id="264" r:id="rId11"/>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aura O'Brien"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AB4D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26919F11-FEA1-44F2-83F6-08F6CFFEF093}">
  <a:tblStyle styleId="{26919F11-FEA1-44F2-83F6-08F6CFFEF093}"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91" d="100"/>
          <a:sy n="91" d="100"/>
        </p:scale>
        <p:origin x="90" y="870"/>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19-11-12T11:10:57.548" idx="1">
    <p:pos x="243" y="586"/>
    <p:text>Can you please add more about why people work within the sector please. Thanks</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402142045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352604648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5"/>
        <p:cNvGrpSpPr/>
        <p:nvPr/>
      </p:nvGrpSpPr>
      <p:grpSpPr>
        <a:xfrm>
          <a:off x="0" y="0"/>
          <a:ext cx="0" cy="0"/>
          <a:chOff x="0" y="0"/>
          <a:chExt cx="0" cy="0"/>
        </a:xfrm>
      </p:grpSpPr>
      <p:sp>
        <p:nvSpPr>
          <p:cNvPr id="136" name="Google Shape;136;g6ae36f712f_1_1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7" name="Google Shape;137;g6ae36f712f_1_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066806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g6ae36f712f_0_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1" name="Google Shape;61;g6ae36f712f_0_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41399328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g6ae36f712f_0_2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8" name="Google Shape;78;g6ae36f712f_0_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27848714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g6ae36f712f_0_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7" name="Google Shape;97;g6ae36f712f_0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35362970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g6aee7d0d58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0" name="Google Shape;110;g6aee7d0d58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9314912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Google Shape;103;g6ae36f712f_0_3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4" name="Google Shape;104;g6ae36f712f_0_3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5296155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g6aee7d0d58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0" name="Google Shape;110;g6aee7d0d58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85730574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Google Shape;121;g6ae36f712f_0_4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2" name="Google Shape;122;g6ae36f712f_0_4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03837942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
        <p:cNvGrpSpPr/>
        <p:nvPr/>
      </p:nvGrpSpPr>
      <p:grpSpPr>
        <a:xfrm>
          <a:off x="0" y="0"/>
          <a:ext cx="0" cy="0"/>
          <a:chOff x="0" y="0"/>
          <a:chExt cx="0" cy="0"/>
        </a:xfrm>
      </p:grpSpPr>
      <p:sp>
        <p:nvSpPr>
          <p:cNvPr id="127" name="Google Shape;127;g6ae36f712f_1_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8" name="Google Shape;128;g6ae36f712f_1_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7887542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gradFill>
          <a:gsLst>
            <a:gs pos="0">
              <a:srgbClr val="D30CD3"/>
            </a:gs>
            <a:gs pos="100000">
              <a:srgbClr val="2929D3"/>
            </a:gs>
          </a:gsLst>
          <a:lin ang="10800025" scaled="0"/>
        </a:gra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1600"/>
              </a:spcBef>
              <a:spcAft>
                <a:spcPts val="0"/>
              </a:spcAft>
              <a:buClr>
                <a:schemeClr val="dk2"/>
              </a:buClr>
              <a:buSzPts val="1400"/>
              <a:buChar char="○"/>
              <a:defRPr>
                <a:solidFill>
                  <a:schemeClr val="dk2"/>
                </a:solidFill>
              </a:defRPr>
            </a:lvl2pPr>
            <a:lvl3pPr marL="1371600" lvl="2" indent="-317500">
              <a:lnSpc>
                <a:spcPct val="115000"/>
              </a:lnSpc>
              <a:spcBef>
                <a:spcPts val="1600"/>
              </a:spcBef>
              <a:spcAft>
                <a:spcPts val="0"/>
              </a:spcAft>
              <a:buClr>
                <a:schemeClr val="dk2"/>
              </a:buClr>
              <a:buSzPts val="1400"/>
              <a:buChar char="■"/>
              <a:defRPr>
                <a:solidFill>
                  <a:schemeClr val="dk2"/>
                </a:solidFill>
              </a:defRPr>
            </a:lvl3pPr>
            <a:lvl4pPr marL="1828800" lvl="3" indent="-317500">
              <a:lnSpc>
                <a:spcPct val="115000"/>
              </a:lnSpc>
              <a:spcBef>
                <a:spcPts val="1600"/>
              </a:spcBef>
              <a:spcAft>
                <a:spcPts val="0"/>
              </a:spcAft>
              <a:buClr>
                <a:schemeClr val="dk2"/>
              </a:buClr>
              <a:buSzPts val="1400"/>
              <a:buChar char="●"/>
              <a:defRPr>
                <a:solidFill>
                  <a:schemeClr val="dk2"/>
                </a:solidFill>
              </a:defRPr>
            </a:lvl4pPr>
            <a:lvl5pPr marL="2286000" lvl="4" indent="-317500">
              <a:lnSpc>
                <a:spcPct val="115000"/>
              </a:lnSpc>
              <a:spcBef>
                <a:spcPts val="1600"/>
              </a:spcBef>
              <a:spcAft>
                <a:spcPts val="0"/>
              </a:spcAft>
              <a:buClr>
                <a:schemeClr val="dk2"/>
              </a:buClr>
              <a:buSzPts val="1400"/>
              <a:buChar char="○"/>
              <a:defRPr>
                <a:solidFill>
                  <a:schemeClr val="dk2"/>
                </a:solidFill>
              </a:defRPr>
            </a:lvl5pPr>
            <a:lvl6pPr marL="2743200" lvl="5" indent="-317500">
              <a:lnSpc>
                <a:spcPct val="115000"/>
              </a:lnSpc>
              <a:spcBef>
                <a:spcPts val="1600"/>
              </a:spcBef>
              <a:spcAft>
                <a:spcPts val="0"/>
              </a:spcAft>
              <a:buClr>
                <a:schemeClr val="dk2"/>
              </a:buClr>
              <a:buSzPts val="1400"/>
              <a:buChar char="■"/>
              <a:defRPr>
                <a:solidFill>
                  <a:schemeClr val="dk2"/>
                </a:solidFill>
              </a:defRPr>
            </a:lvl6pPr>
            <a:lvl7pPr marL="3200400" lvl="6" indent="-317500">
              <a:lnSpc>
                <a:spcPct val="115000"/>
              </a:lnSpc>
              <a:spcBef>
                <a:spcPts val="1600"/>
              </a:spcBef>
              <a:spcAft>
                <a:spcPts val="0"/>
              </a:spcAft>
              <a:buClr>
                <a:schemeClr val="dk2"/>
              </a:buClr>
              <a:buSzPts val="1400"/>
              <a:buChar char="●"/>
              <a:defRPr>
                <a:solidFill>
                  <a:schemeClr val="dk2"/>
                </a:solidFill>
              </a:defRPr>
            </a:lvl7pPr>
            <a:lvl8pPr marL="3657600" lvl="7" indent="-317500">
              <a:lnSpc>
                <a:spcPct val="115000"/>
              </a:lnSpc>
              <a:spcBef>
                <a:spcPts val="1600"/>
              </a:spcBef>
              <a:spcAft>
                <a:spcPts val="0"/>
              </a:spcAft>
              <a:buClr>
                <a:schemeClr val="dk2"/>
              </a:buClr>
              <a:buSzPts val="1400"/>
              <a:buChar char="○"/>
              <a:defRPr>
                <a:solidFill>
                  <a:schemeClr val="dk2"/>
                </a:solidFill>
              </a:defRPr>
            </a:lvl8pPr>
            <a:lvl9pPr marL="4114800" lvl="8" indent="-317500">
              <a:lnSpc>
                <a:spcPct val="115000"/>
              </a:lnSpc>
              <a:spcBef>
                <a:spcPts val="1600"/>
              </a:spcBef>
              <a:spcAft>
                <a:spcPts val="160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nationalcareersservice.direct.gov.uk/" TargetMode="External"/><Relationship Id="rId2" Type="http://schemas.openxmlformats.org/officeDocument/2006/relationships/notesSlide" Target="../notesSlides/notesSlide10.xml"/><Relationship Id="rId1" Type="http://schemas.openxmlformats.org/officeDocument/2006/relationships/slideLayout" Target="../slideLayouts/slideLayout3.xml"/><Relationship Id="rId4" Type="http://schemas.openxmlformats.org/officeDocument/2006/relationships/hyperlink" Target="https://theapprenticeshiphub.co.uk/about/"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hyperlink" Target="http://www.theguardian.com/media/2015/sep/02/social-media-overtakes-entertainmemt-as-favourite-online-activity" TargetMode="External"/><Relationship Id="rId7" Type="http://schemas.openxmlformats.org/officeDocument/2006/relationships/comments" Target="../comments/comment1.xml"/><Relationship Id="rId2" Type="http://schemas.openxmlformats.org/officeDocument/2006/relationships/notesSlide" Target="../notesSlides/notesSlide3.xml"/><Relationship Id="rId1" Type="http://schemas.openxmlformats.org/officeDocument/2006/relationships/slideLayout" Target="../slideLayouts/slideLayout3.xml"/><Relationship Id="rId6" Type="http://schemas.openxmlformats.org/officeDocument/2006/relationships/hyperlink" Target="https://www.totaljobs.com/insidejob/6-reasons-to-work-in-social-media/" TargetMode="External"/><Relationship Id="rId5" Type="http://schemas.openxmlformats.org/officeDocument/2006/relationships/hyperlink" Target="https://www.training.com.au/ed/social-media-marketing/" TargetMode="External"/><Relationship Id="rId4" Type="http://schemas.openxmlformats.org/officeDocument/2006/relationships/hyperlink" Target="https://www.linkedin.com/pulse/5-reasons-pursue-career-social-media-dominic-ogden/"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hyperlink" Target="https://www.findapprenticeship.service.gov.uk/apprenticeshipsearch" TargetMode="External"/><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p:nvPr/>
        </p:nvSpPr>
        <p:spPr>
          <a:xfrm rot="1233298">
            <a:off x="6966970" y="416046"/>
            <a:ext cx="1854142" cy="1854142"/>
          </a:xfrm>
          <a:prstGeom prst="roundRect">
            <a:avLst>
              <a:gd name="adj" fmla="val 16667"/>
            </a:avLst>
          </a:prstGeom>
          <a:noFill/>
          <a:ln w="15240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5" name="Google Shape;55;p13"/>
          <p:cNvSpPr txBox="1"/>
          <p:nvPr/>
        </p:nvSpPr>
        <p:spPr>
          <a:xfrm>
            <a:off x="-346875" y="966475"/>
            <a:ext cx="8199600" cy="16455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GB" sz="9600" dirty="0">
                <a:solidFill>
                  <a:srgbClr val="FFFFFF"/>
                </a:solidFill>
              </a:rPr>
              <a:t>Social Media </a:t>
            </a:r>
            <a:endParaRPr sz="9600" dirty="0">
              <a:solidFill>
                <a:srgbClr val="FFFFFF"/>
              </a:solidFill>
            </a:endParaRPr>
          </a:p>
        </p:txBody>
      </p:sp>
      <p:sp>
        <p:nvSpPr>
          <p:cNvPr id="56" name="Google Shape;56;p13"/>
          <p:cNvSpPr txBox="1"/>
          <p:nvPr/>
        </p:nvSpPr>
        <p:spPr>
          <a:xfrm>
            <a:off x="1828350" y="2350225"/>
            <a:ext cx="5385300" cy="628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GB" sz="3000" dirty="0"/>
              <a:t>Spotlight in Careers </a:t>
            </a:r>
            <a:endParaRPr sz="3000" dirty="0"/>
          </a:p>
        </p:txBody>
      </p:sp>
      <p:sp>
        <p:nvSpPr>
          <p:cNvPr id="57" name="Google Shape;57;p13"/>
          <p:cNvSpPr/>
          <p:nvPr/>
        </p:nvSpPr>
        <p:spPr>
          <a:xfrm>
            <a:off x="7444800" y="913975"/>
            <a:ext cx="898500" cy="858300"/>
          </a:xfrm>
          <a:prstGeom prst="ellipse">
            <a:avLst/>
          </a:prstGeom>
          <a:noFill/>
          <a:ln w="15240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8" name="Google Shape;58;p13"/>
          <p:cNvSpPr/>
          <p:nvPr/>
        </p:nvSpPr>
        <p:spPr>
          <a:xfrm>
            <a:off x="8457550" y="862350"/>
            <a:ext cx="263100" cy="280500"/>
          </a:xfrm>
          <a:prstGeom prst="ellipse">
            <a:avLst/>
          </a:pr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38"/>
        <p:cNvGrpSpPr/>
        <p:nvPr/>
      </p:nvGrpSpPr>
      <p:grpSpPr>
        <a:xfrm>
          <a:off x="0" y="0"/>
          <a:ext cx="0" cy="0"/>
          <a:chOff x="0" y="0"/>
          <a:chExt cx="0" cy="0"/>
        </a:xfrm>
      </p:grpSpPr>
      <p:sp>
        <p:nvSpPr>
          <p:cNvPr id="139" name="Google Shape;139;p21"/>
          <p:cNvSpPr/>
          <p:nvPr/>
        </p:nvSpPr>
        <p:spPr>
          <a:xfrm>
            <a:off x="392850" y="225525"/>
            <a:ext cx="8468100" cy="763800"/>
          </a:xfrm>
          <a:prstGeom prst="rect">
            <a:avLst/>
          </a:prstGeom>
          <a:solidFill>
            <a:srgbClr val="000000"/>
          </a:solidFill>
          <a:ln w="9525"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 name="Google Shape;140;p21"/>
          <p:cNvSpPr txBox="1"/>
          <p:nvPr/>
        </p:nvSpPr>
        <p:spPr>
          <a:xfrm>
            <a:off x="394500" y="155175"/>
            <a:ext cx="8464800" cy="4578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GB" sz="2200" b="1">
                <a:solidFill>
                  <a:srgbClr val="FFFFFF"/>
                </a:solidFill>
              </a:rPr>
              <a:t>For more information please speak with your career advisor or visit;</a:t>
            </a:r>
            <a:endParaRPr/>
          </a:p>
        </p:txBody>
      </p:sp>
      <p:sp>
        <p:nvSpPr>
          <p:cNvPr id="141" name="Google Shape;141;p21"/>
          <p:cNvSpPr/>
          <p:nvPr/>
        </p:nvSpPr>
        <p:spPr>
          <a:xfrm>
            <a:off x="912600" y="1184875"/>
            <a:ext cx="7318800" cy="3503700"/>
          </a:xfrm>
          <a:prstGeom prst="rect">
            <a:avLst/>
          </a:prstGeom>
          <a:solidFill>
            <a:srgbClr val="FFFFFF"/>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457200" lvl="0" indent="0" algn="l" rtl="0">
              <a:lnSpc>
                <a:spcPct val="115000"/>
              </a:lnSpc>
              <a:spcBef>
                <a:spcPts val="0"/>
              </a:spcBef>
              <a:spcAft>
                <a:spcPts val="0"/>
              </a:spcAft>
              <a:buClr>
                <a:srgbClr val="000000"/>
              </a:buClr>
              <a:buSzPts val="1100"/>
              <a:buFont typeface="Arial"/>
              <a:buNone/>
            </a:pPr>
            <a:endParaRPr sz="1800" b="1"/>
          </a:p>
          <a:p>
            <a:pPr marL="457200" lvl="0" indent="0" algn="l" rtl="0">
              <a:lnSpc>
                <a:spcPct val="115000"/>
              </a:lnSpc>
              <a:spcBef>
                <a:spcPts val="0"/>
              </a:spcBef>
              <a:spcAft>
                <a:spcPts val="0"/>
              </a:spcAft>
              <a:buClr>
                <a:srgbClr val="000000"/>
              </a:buClr>
              <a:buSzPts val="1100"/>
              <a:buFont typeface="Arial"/>
              <a:buNone/>
            </a:pPr>
            <a:endParaRPr sz="1800" b="1"/>
          </a:p>
          <a:p>
            <a:pPr marL="0" lvl="0" indent="0" algn="l" rtl="0">
              <a:lnSpc>
                <a:spcPct val="115000"/>
              </a:lnSpc>
              <a:spcBef>
                <a:spcPts val="0"/>
              </a:spcBef>
              <a:spcAft>
                <a:spcPts val="0"/>
              </a:spcAft>
              <a:buClr>
                <a:srgbClr val="000000"/>
              </a:buClr>
              <a:buSzPts val="1100"/>
              <a:buFont typeface="Arial"/>
              <a:buNone/>
            </a:pPr>
            <a:r>
              <a:rPr lang="en-GB" sz="1800" b="1">
                <a:solidFill>
                  <a:srgbClr val="000000"/>
                </a:solidFill>
              </a:rPr>
              <a:t>National Careers Service</a:t>
            </a:r>
            <a:r>
              <a:rPr lang="en-GB" sz="1800">
                <a:solidFill>
                  <a:srgbClr val="000000"/>
                </a:solidFill>
              </a:rPr>
              <a:t> -</a:t>
            </a:r>
            <a:r>
              <a:rPr lang="en-GB" sz="1800">
                <a:solidFill>
                  <a:srgbClr val="000000"/>
                </a:solidFill>
                <a:uFill>
                  <a:noFill/>
                </a:uFill>
                <a:hlinkClick r:id="rId3"/>
              </a:rPr>
              <a:t> </a:t>
            </a:r>
            <a:r>
              <a:rPr lang="en-GB" sz="1800" u="sng">
                <a:solidFill>
                  <a:srgbClr val="FFFFFF"/>
                </a:solidFill>
                <a:highlight>
                  <a:srgbClr val="000000"/>
                </a:highlight>
                <a:hlinkClick r:id="rId3"/>
              </a:rPr>
              <a:t>https://nationalcareersservice.direct.gov.uk/</a:t>
            </a:r>
            <a:endParaRPr sz="1800" u="sng">
              <a:solidFill>
                <a:srgbClr val="FFFFFF"/>
              </a:solidFill>
              <a:highlight>
                <a:srgbClr val="000000"/>
              </a:highlight>
              <a:hlinkClick r:id="rId3"/>
            </a:endParaRPr>
          </a:p>
          <a:p>
            <a:pPr marL="0" lvl="0" indent="0" algn="l" rtl="0">
              <a:lnSpc>
                <a:spcPct val="115000"/>
              </a:lnSpc>
              <a:spcBef>
                <a:spcPts val="0"/>
              </a:spcBef>
              <a:spcAft>
                <a:spcPts val="0"/>
              </a:spcAft>
              <a:buClr>
                <a:srgbClr val="000000"/>
              </a:buClr>
              <a:buSzPts val="1100"/>
              <a:buFont typeface="Arial"/>
              <a:buNone/>
            </a:pPr>
            <a:r>
              <a:rPr lang="en-GB" sz="1800">
                <a:solidFill>
                  <a:srgbClr val="000000"/>
                </a:solidFill>
              </a:rPr>
              <a:t>The National Careers Service website provides careers advice and information on a wide range of jobs, training courses etc.</a:t>
            </a:r>
            <a:endParaRPr sz="1800">
              <a:solidFill>
                <a:srgbClr val="000000"/>
              </a:solidFill>
            </a:endParaRPr>
          </a:p>
          <a:p>
            <a:pPr marL="457200" lvl="0" indent="0" algn="ctr" rtl="0">
              <a:lnSpc>
                <a:spcPct val="115000"/>
              </a:lnSpc>
              <a:spcBef>
                <a:spcPts val="0"/>
              </a:spcBef>
              <a:spcAft>
                <a:spcPts val="0"/>
              </a:spcAft>
              <a:buClr>
                <a:srgbClr val="000000"/>
              </a:buClr>
              <a:buSzPts val="1100"/>
              <a:buFont typeface="Arial"/>
              <a:buNone/>
            </a:pPr>
            <a:endParaRPr sz="1800"/>
          </a:p>
          <a:p>
            <a:pPr marL="0" lvl="0" indent="0" algn="l" rtl="0">
              <a:lnSpc>
                <a:spcPct val="150000"/>
              </a:lnSpc>
              <a:spcBef>
                <a:spcPts val="0"/>
              </a:spcBef>
              <a:spcAft>
                <a:spcPts val="0"/>
              </a:spcAft>
              <a:buClr>
                <a:srgbClr val="000000"/>
              </a:buClr>
              <a:buSzPts val="1100"/>
              <a:buFont typeface="Arial"/>
              <a:buNone/>
            </a:pPr>
            <a:r>
              <a:rPr lang="en-GB" sz="1800" b="1"/>
              <a:t>GM Apprenticeship Hub</a:t>
            </a:r>
            <a:endParaRPr sz="1200" b="1">
              <a:solidFill>
                <a:srgbClr val="000000"/>
              </a:solidFill>
            </a:endParaRPr>
          </a:p>
          <a:p>
            <a:pPr marL="0" lvl="0" indent="0" algn="l" rtl="0">
              <a:lnSpc>
                <a:spcPct val="150000"/>
              </a:lnSpc>
              <a:spcBef>
                <a:spcPts val="0"/>
              </a:spcBef>
              <a:spcAft>
                <a:spcPts val="0"/>
              </a:spcAft>
              <a:buClr>
                <a:srgbClr val="000000"/>
              </a:buClr>
              <a:buSzPts val="1100"/>
              <a:buFont typeface="Arial"/>
              <a:buNone/>
            </a:pPr>
            <a:r>
              <a:rPr lang="en-GB" sz="1800" u="sng">
                <a:solidFill>
                  <a:srgbClr val="FFFFFF"/>
                </a:solidFill>
                <a:highlight>
                  <a:srgbClr val="000000"/>
                </a:highlight>
                <a:hlinkClick r:id="rId4"/>
              </a:rPr>
              <a:t>https://theapprenticeshiphub.co.uk</a:t>
            </a:r>
            <a:endParaRPr sz="1200">
              <a:solidFill>
                <a:srgbClr val="222222"/>
              </a:solidFill>
            </a:endParaRPr>
          </a:p>
          <a:p>
            <a:pPr marL="0" lvl="0" indent="0" algn="l" rtl="0">
              <a:lnSpc>
                <a:spcPct val="150000"/>
              </a:lnSpc>
              <a:spcBef>
                <a:spcPts val="0"/>
              </a:spcBef>
              <a:spcAft>
                <a:spcPts val="0"/>
              </a:spcAft>
              <a:buClr>
                <a:srgbClr val="000000"/>
              </a:buClr>
              <a:buSzPts val="1100"/>
              <a:buFont typeface="Arial"/>
              <a:buNone/>
            </a:pPr>
            <a:r>
              <a:rPr lang="en-GB" sz="1800"/>
              <a:t>Lots of info on apprenticeships - and advice about how you apply</a:t>
            </a:r>
            <a:endParaRPr sz="1200">
              <a:solidFill>
                <a:srgbClr val="222222"/>
              </a:solidFill>
            </a:endParaRPr>
          </a:p>
          <a:p>
            <a:pPr marL="457200" lvl="0" indent="0" algn="ctr" rtl="0">
              <a:lnSpc>
                <a:spcPct val="115000"/>
              </a:lnSpc>
              <a:spcBef>
                <a:spcPts val="0"/>
              </a:spcBef>
              <a:spcAft>
                <a:spcPts val="0"/>
              </a:spcAft>
              <a:buClr>
                <a:srgbClr val="000000"/>
              </a:buClr>
              <a:buSzPts val="1100"/>
              <a:buFont typeface="Arial"/>
              <a:buNone/>
            </a:pPr>
            <a:endParaRPr sz="1800"/>
          </a:p>
          <a:p>
            <a:pPr marL="0" lvl="0" indent="457200" algn="ctr" rtl="0">
              <a:lnSpc>
                <a:spcPct val="115000"/>
              </a:lnSpc>
              <a:spcBef>
                <a:spcPts val="0"/>
              </a:spcBef>
              <a:spcAft>
                <a:spcPts val="0"/>
              </a:spcAft>
              <a:buClr>
                <a:srgbClr val="000000"/>
              </a:buClr>
              <a:buSzPts val="1100"/>
              <a:buFont typeface="Arial"/>
              <a:buNone/>
            </a:pPr>
            <a:endParaRPr sz="1800" b="1">
              <a:solidFill>
                <a:srgbClr val="000000"/>
              </a:solidFill>
            </a:endParaRPr>
          </a:p>
          <a:p>
            <a:pPr marL="0" lvl="0" indent="457200" algn="ctr" rtl="0">
              <a:lnSpc>
                <a:spcPct val="115000"/>
              </a:lnSpc>
              <a:spcBef>
                <a:spcPts val="0"/>
              </a:spcBef>
              <a:spcAft>
                <a:spcPts val="0"/>
              </a:spcAft>
              <a:buClr>
                <a:srgbClr val="000000"/>
              </a:buClr>
              <a:buSzPts val="1100"/>
              <a:buFont typeface="Arial"/>
              <a:buNone/>
            </a:pPr>
            <a:endParaRPr sz="1100"/>
          </a:p>
          <a:p>
            <a:pPr marL="0" lvl="0" indent="457200" algn="ctr" rtl="0">
              <a:lnSpc>
                <a:spcPct val="115000"/>
              </a:lnSpc>
              <a:spcBef>
                <a:spcPts val="0"/>
              </a:spcBef>
              <a:spcAft>
                <a:spcPts val="0"/>
              </a:spcAft>
              <a:buClr>
                <a:srgbClr val="000000"/>
              </a:buClr>
              <a:buSzPts val="1100"/>
              <a:buFont typeface="Arial"/>
              <a:buNone/>
            </a:pPr>
            <a:endParaRPr sz="1800"/>
          </a:p>
          <a:p>
            <a:pPr marL="457200" lvl="0" indent="0" algn="ctr" rtl="0">
              <a:lnSpc>
                <a:spcPct val="115000"/>
              </a:lnSpc>
              <a:spcBef>
                <a:spcPts val="0"/>
              </a:spcBef>
              <a:spcAft>
                <a:spcPts val="0"/>
              </a:spcAft>
              <a:buClr>
                <a:srgbClr val="000000"/>
              </a:buClr>
              <a:buSzPts val="1100"/>
              <a:buFont typeface="Arial"/>
              <a:buNone/>
            </a:pPr>
            <a:endParaRPr>
              <a:solidFill>
                <a:srgbClr val="000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sp>
        <p:nvSpPr>
          <p:cNvPr id="63" name="Google Shape;63;p14"/>
          <p:cNvSpPr/>
          <p:nvPr/>
        </p:nvSpPr>
        <p:spPr>
          <a:xfrm>
            <a:off x="2817600" y="176000"/>
            <a:ext cx="3508800" cy="1835400"/>
          </a:xfrm>
          <a:prstGeom prst="frame">
            <a:avLst>
              <a:gd name="adj1" fmla="val 12500"/>
            </a:avLst>
          </a:pr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4" name="Google Shape;64;p14"/>
          <p:cNvSpPr/>
          <p:nvPr/>
        </p:nvSpPr>
        <p:spPr>
          <a:xfrm>
            <a:off x="3058050" y="410000"/>
            <a:ext cx="3027900" cy="1367400"/>
          </a:xfrm>
          <a:prstGeom prst="rect">
            <a:avLst/>
          </a:prstGeom>
          <a:solidFill>
            <a:srgbClr val="FFFFFF"/>
          </a:solidFill>
          <a:ln w="9525"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Clr>
                <a:srgbClr val="000000"/>
              </a:buClr>
              <a:buSzPts val="1100"/>
              <a:buFont typeface="Arial"/>
              <a:buNone/>
            </a:pPr>
            <a:r>
              <a:rPr lang="en-GB" sz="2600" b="1" dirty="0">
                <a:solidFill>
                  <a:srgbClr val="000000"/>
                </a:solidFill>
              </a:rPr>
              <a:t>What core skills are employers looking for?</a:t>
            </a:r>
            <a:endParaRPr dirty="0"/>
          </a:p>
        </p:txBody>
      </p:sp>
      <p:sp>
        <p:nvSpPr>
          <p:cNvPr id="65" name="Google Shape;65;p14"/>
          <p:cNvSpPr/>
          <p:nvPr/>
        </p:nvSpPr>
        <p:spPr>
          <a:xfrm>
            <a:off x="6876650" y="780188"/>
            <a:ext cx="2118300" cy="1368000"/>
          </a:xfrm>
          <a:prstGeom prst="rect">
            <a:avLst/>
          </a:prstGeom>
          <a:solidFill>
            <a:srgbClr val="FFFFFF"/>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Clr>
                <a:srgbClr val="000000"/>
              </a:buClr>
              <a:buSzPts val="1100"/>
              <a:buFont typeface="Arial"/>
              <a:buNone/>
            </a:pPr>
            <a:endParaRPr dirty="0">
              <a:solidFill>
                <a:srgbClr val="AE20A6"/>
              </a:solidFill>
              <a:highlight>
                <a:srgbClr val="FFFFFF"/>
              </a:highlight>
            </a:endParaRPr>
          </a:p>
          <a:p>
            <a:pPr marL="0" lvl="0" indent="0" algn="ctr" rtl="0">
              <a:spcBef>
                <a:spcPts val="0"/>
              </a:spcBef>
              <a:spcAft>
                <a:spcPts val="0"/>
              </a:spcAft>
              <a:buClr>
                <a:srgbClr val="000000"/>
              </a:buClr>
              <a:buSzPts val="1100"/>
              <a:buFont typeface="Arial"/>
              <a:buNone/>
            </a:pPr>
            <a:r>
              <a:rPr lang="en-GB" sz="1800" b="1" dirty="0"/>
              <a:t>Self belief</a:t>
            </a:r>
            <a:endParaRPr sz="1800" b="1" dirty="0"/>
          </a:p>
          <a:p>
            <a:pPr marL="0" lvl="0" indent="0" algn="ctr" rtl="0">
              <a:spcBef>
                <a:spcPts val="0"/>
              </a:spcBef>
              <a:spcAft>
                <a:spcPts val="0"/>
              </a:spcAft>
              <a:buClr>
                <a:srgbClr val="000000"/>
              </a:buClr>
              <a:buSzPts val="1100"/>
              <a:buFont typeface="Arial"/>
              <a:buNone/>
            </a:pPr>
            <a:r>
              <a:rPr lang="en-GB" dirty="0"/>
              <a:t>Someone who can grow and learn as changes come.</a:t>
            </a:r>
            <a:endParaRPr dirty="0"/>
          </a:p>
        </p:txBody>
      </p:sp>
      <p:sp>
        <p:nvSpPr>
          <p:cNvPr id="66" name="Google Shape;66;p14"/>
          <p:cNvSpPr/>
          <p:nvPr/>
        </p:nvSpPr>
        <p:spPr>
          <a:xfrm>
            <a:off x="6631325" y="2312913"/>
            <a:ext cx="2251200" cy="1305300"/>
          </a:xfrm>
          <a:prstGeom prst="rect">
            <a:avLst/>
          </a:prstGeom>
          <a:solidFill>
            <a:srgbClr val="000000"/>
          </a:solidFill>
          <a:ln w="9525"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Clr>
                <a:srgbClr val="000000"/>
              </a:buClr>
              <a:buSzPts val="1100"/>
              <a:buFont typeface="Arial"/>
              <a:buNone/>
            </a:pPr>
            <a:r>
              <a:rPr lang="en-GB" sz="1600" b="1" dirty="0">
                <a:solidFill>
                  <a:srgbClr val="FFFFFF"/>
                </a:solidFill>
              </a:rPr>
              <a:t>Self -management </a:t>
            </a:r>
            <a:endParaRPr sz="1600" b="1" dirty="0">
              <a:solidFill>
                <a:srgbClr val="FFFFFF"/>
              </a:solidFill>
            </a:endParaRPr>
          </a:p>
          <a:p>
            <a:pPr marL="0" lvl="0" indent="0" algn="ctr" rtl="0">
              <a:spcBef>
                <a:spcPts val="0"/>
              </a:spcBef>
              <a:spcAft>
                <a:spcPts val="0"/>
              </a:spcAft>
              <a:buClr>
                <a:srgbClr val="000000"/>
              </a:buClr>
              <a:buSzPts val="1100"/>
              <a:buFont typeface="Arial"/>
              <a:buNone/>
            </a:pPr>
            <a:r>
              <a:rPr lang="en-GB" dirty="0">
                <a:solidFill>
                  <a:srgbClr val="FFFFFF"/>
                </a:solidFill>
              </a:rPr>
              <a:t>Someone who takes responsibility for their own actions, can organise themselves and their work.</a:t>
            </a:r>
            <a:endParaRPr dirty="0">
              <a:solidFill>
                <a:srgbClr val="FFFFFF"/>
              </a:solidFill>
            </a:endParaRPr>
          </a:p>
        </p:txBody>
      </p:sp>
      <p:sp>
        <p:nvSpPr>
          <p:cNvPr id="67" name="Google Shape;67;p14"/>
          <p:cNvSpPr/>
          <p:nvPr/>
        </p:nvSpPr>
        <p:spPr>
          <a:xfrm>
            <a:off x="1229775" y="3829175"/>
            <a:ext cx="6614400" cy="1157400"/>
          </a:xfrm>
          <a:prstGeom prst="rect">
            <a:avLst/>
          </a:prstGeom>
          <a:solidFill>
            <a:srgbClr val="FFFFFF"/>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Clr>
                <a:srgbClr val="000000"/>
              </a:buClr>
              <a:buSzPts val="1100"/>
              <a:buFont typeface="Arial"/>
              <a:buNone/>
            </a:pPr>
            <a:r>
              <a:rPr lang="en-GB" sz="1800" b="1" dirty="0"/>
              <a:t>Skills for Life</a:t>
            </a:r>
            <a:endParaRPr sz="1800" b="1" dirty="0"/>
          </a:p>
          <a:p>
            <a:pPr marL="0" lvl="0" indent="0" algn="ctr" rtl="0">
              <a:spcBef>
                <a:spcPts val="0"/>
              </a:spcBef>
              <a:spcAft>
                <a:spcPts val="0"/>
              </a:spcAft>
              <a:buClr>
                <a:srgbClr val="000000"/>
              </a:buClr>
              <a:buSzPts val="1100"/>
              <a:buFont typeface="Arial"/>
              <a:buNone/>
            </a:pPr>
            <a:r>
              <a:rPr lang="en-GB" sz="1450" dirty="0">
                <a:solidFill>
                  <a:srgbClr val="000000"/>
                </a:solidFill>
                <a:highlight>
                  <a:srgbClr val="FFFFFF"/>
                </a:highlight>
                <a:latin typeface="Verdana"/>
                <a:ea typeface="Verdana"/>
                <a:cs typeface="Verdana"/>
                <a:sym typeface="Verdana"/>
              </a:rPr>
              <a:t>Can you think of examples where you have demonstrated these skills? They can be activities outside school or those you do in school time.</a:t>
            </a:r>
            <a:endParaRPr dirty="0"/>
          </a:p>
        </p:txBody>
      </p:sp>
      <p:sp>
        <p:nvSpPr>
          <p:cNvPr id="68" name="Google Shape;68;p14"/>
          <p:cNvSpPr/>
          <p:nvPr/>
        </p:nvSpPr>
        <p:spPr>
          <a:xfrm>
            <a:off x="3212175" y="2307000"/>
            <a:ext cx="2649600" cy="1368000"/>
          </a:xfrm>
          <a:prstGeom prst="rect">
            <a:avLst/>
          </a:prstGeom>
          <a:solidFill>
            <a:srgbClr val="FFFFFF"/>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lnSpc>
                <a:spcPct val="115000"/>
              </a:lnSpc>
              <a:spcBef>
                <a:spcPts val="0"/>
              </a:spcBef>
              <a:spcAft>
                <a:spcPts val="0"/>
              </a:spcAft>
              <a:buClr>
                <a:srgbClr val="000000"/>
              </a:buClr>
              <a:buSzPts val="1100"/>
              <a:buFont typeface="Arial"/>
              <a:buNone/>
            </a:pPr>
            <a:r>
              <a:rPr lang="en-GB" sz="1800" b="1" dirty="0"/>
              <a:t>Communication Skills</a:t>
            </a:r>
            <a:endParaRPr sz="1800" b="1" dirty="0"/>
          </a:p>
          <a:p>
            <a:pPr marL="0" lvl="0" indent="0" algn="l" rtl="0">
              <a:spcBef>
                <a:spcPts val="0"/>
              </a:spcBef>
              <a:spcAft>
                <a:spcPts val="0"/>
              </a:spcAft>
              <a:buNone/>
            </a:pPr>
            <a:r>
              <a:rPr lang="en-GB" dirty="0"/>
              <a:t>Someone to interpret what others are saying and organize and express their thoughts clearly</a:t>
            </a:r>
            <a:endParaRPr dirty="0"/>
          </a:p>
        </p:txBody>
      </p:sp>
      <p:sp>
        <p:nvSpPr>
          <p:cNvPr id="69" name="Google Shape;69;p14"/>
          <p:cNvSpPr/>
          <p:nvPr/>
        </p:nvSpPr>
        <p:spPr>
          <a:xfrm>
            <a:off x="149050" y="643400"/>
            <a:ext cx="2118300" cy="1368000"/>
          </a:xfrm>
          <a:prstGeom prst="rect">
            <a:avLst/>
          </a:prstGeom>
          <a:solidFill>
            <a:srgbClr val="FFFFFF"/>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0" name="Google Shape;70;p14"/>
          <p:cNvSpPr txBox="1"/>
          <p:nvPr/>
        </p:nvSpPr>
        <p:spPr>
          <a:xfrm>
            <a:off x="266200" y="643400"/>
            <a:ext cx="1884000" cy="12039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Clr>
                <a:srgbClr val="000000"/>
              </a:buClr>
              <a:buSzPts val="1100"/>
              <a:buFont typeface="Arial"/>
              <a:buNone/>
            </a:pPr>
            <a:r>
              <a:rPr lang="en-GB" sz="1800" b="1" dirty="0"/>
              <a:t>Problem solving </a:t>
            </a:r>
            <a:endParaRPr sz="1800" b="1" dirty="0"/>
          </a:p>
          <a:p>
            <a:pPr marL="0" lvl="0" indent="0" algn="ctr" rtl="0">
              <a:spcBef>
                <a:spcPts val="0"/>
              </a:spcBef>
              <a:spcAft>
                <a:spcPts val="0"/>
              </a:spcAft>
              <a:buClr>
                <a:srgbClr val="000000"/>
              </a:buClr>
              <a:buSzPts val="1100"/>
              <a:buFont typeface="Arial"/>
              <a:buNone/>
            </a:pPr>
            <a:r>
              <a:rPr lang="en-GB" dirty="0"/>
              <a:t>Someone to identify and solve problems effectively</a:t>
            </a:r>
            <a:endParaRPr dirty="0"/>
          </a:p>
        </p:txBody>
      </p:sp>
      <p:sp>
        <p:nvSpPr>
          <p:cNvPr id="71" name="Google Shape;71;p14"/>
          <p:cNvSpPr/>
          <p:nvPr/>
        </p:nvSpPr>
        <p:spPr>
          <a:xfrm>
            <a:off x="82600" y="2307000"/>
            <a:ext cx="2251200" cy="1305300"/>
          </a:xfrm>
          <a:prstGeom prst="rect">
            <a:avLst/>
          </a:prstGeom>
          <a:solidFill>
            <a:srgbClr val="000000"/>
          </a:solidFill>
          <a:ln w="9525"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Clr>
                <a:srgbClr val="000000"/>
              </a:buClr>
              <a:buSzPts val="1100"/>
              <a:buFont typeface="Arial"/>
              <a:buNone/>
            </a:pPr>
            <a:r>
              <a:rPr lang="en-GB" sz="1800" b="1" dirty="0">
                <a:solidFill>
                  <a:srgbClr val="FFFFFF"/>
                </a:solidFill>
              </a:rPr>
              <a:t>Team Work </a:t>
            </a:r>
            <a:endParaRPr sz="1800" b="1" dirty="0">
              <a:solidFill>
                <a:srgbClr val="FFFFFF"/>
              </a:solidFill>
            </a:endParaRPr>
          </a:p>
          <a:p>
            <a:pPr marL="0" lvl="0" indent="0" algn="ctr" rtl="0">
              <a:spcBef>
                <a:spcPts val="0"/>
              </a:spcBef>
              <a:spcAft>
                <a:spcPts val="0"/>
              </a:spcAft>
              <a:buClr>
                <a:srgbClr val="000000"/>
              </a:buClr>
              <a:buSzPts val="1100"/>
              <a:buFont typeface="Arial"/>
              <a:buNone/>
            </a:pPr>
            <a:r>
              <a:rPr lang="en-GB" dirty="0">
                <a:solidFill>
                  <a:srgbClr val="FFFFFF"/>
                </a:solidFill>
              </a:rPr>
              <a:t>Someone to bring out the best in others</a:t>
            </a:r>
            <a:endParaRPr dirty="0"/>
          </a:p>
        </p:txBody>
      </p:sp>
      <p:sp>
        <p:nvSpPr>
          <p:cNvPr id="72" name="Google Shape;72;p14"/>
          <p:cNvSpPr/>
          <p:nvPr/>
        </p:nvSpPr>
        <p:spPr>
          <a:xfrm rot="7887289">
            <a:off x="2286802" y="1328071"/>
            <a:ext cx="511156" cy="175965"/>
          </a:xfrm>
          <a:prstGeom prst="rightArrow">
            <a:avLst>
              <a:gd name="adj1" fmla="val 50000"/>
              <a:gd name="adj2" fmla="val 50000"/>
            </a:avLst>
          </a:prstGeom>
          <a:solidFill>
            <a:srgbClr val="EEEEEE"/>
          </a:solidFill>
          <a:ln w="9525" cap="flat" cmpd="sng">
            <a:solidFill>
              <a:srgbClr val="595959"/>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highlight>
                <a:srgbClr val="000000"/>
              </a:highlight>
            </a:endParaRPr>
          </a:p>
        </p:txBody>
      </p:sp>
      <p:sp>
        <p:nvSpPr>
          <p:cNvPr id="73" name="Google Shape;73;p14"/>
          <p:cNvSpPr/>
          <p:nvPr/>
        </p:nvSpPr>
        <p:spPr>
          <a:xfrm rot="6862058">
            <a:off x="2288420" y="2485344"/>
            <a:ext cx="969243" cy="172779"/>
          </a:xfrm>
          <a:prstGeom prst="rightArrow">
            <a:avLst>
              <a:gd name="adj1" fmla="val 50000"/>
              <a:gd name="adj2" fmla="val 50000"/>
            </a:avLst>
          </a:prstGeom>
          <a:solidFill>
            <a:srgbClr val="EEEEEE"/>
          </a:solidFill>
          <a:ln w="9525" cap="flat" cmpd="sng">
            <a:solidFill>
              <a:srgbClr val="595959"/>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highlight>
                <a:srgbClr val="000000"/>
              </a:highlight>
            </a:endParaRPr>
          </a:p>
        </p:txBody>
      </p:sp>
      <p:sp>
        <p:nvSpPr>
          <p:cNvPr id="74" name="Google Shape;74;p14"/>
          <p:cNvSpPr/>
          <p:nvPr/>
        </p:nvSpPr>
        <p:spPr>
          <a:xfrm rot="3356893">
            <a:off x="5836607" y="2413102"/>
            <a:ext cx="856696" cy="164249"/>
          </a:xfrm>
          <a:prstGeom prst="rightArrow">
            <a:avLst>
              <a:gd name="adj1" fmla="val 50000"/>
              <a:gd name="adj2" fmla="val 50000"/>
            </a:avLst>
          </a:prstGeom>
          <a:solidFill>
            <a:srgbClr val="EEEEEE"/>
          </a:solidFill>
          <a:ln w="9525" cap="flat" cmpd="sng">
            <a:solidFill>
              <a:srgbClr val="595959"/>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highlight>
                <a:srgbClr val="000000"/>
              </a:highlight>
            </a:endParaRPr>
          </a:p>
        </p:txBody>
      </p:sp>
      <p:sp>
        <p:nvSpPr>
          <p:cNvPr id="75" name="Google Shape;75;p14"/>
          <p:cNvSpPr/>
          <p:nvPr/>
        </p:nvSpPr>
        <p:spPr>
          <a:xfrm rot="2845940">
            <a:off x="6361599" y="1329525"/>
            <a:ext cx="479851" cy="173047"/>
          </a:xfrm>
          <a:prstGeom prst="rightArrow">
            <a:avLst>
              <a:gd name="adj1" fmla="val 50000"/>
              <a:gd name="adj2" fmla="val 50000"/>
            </a:avLst>
          </a:prstGeom>
          <a:solidFill>
            <a:srgbClr val="EEEEEE"/>
          </a:solidFill>
          <a:ln w="9525" cap="flat" cmpd="sng">
            <a:solidFill>
              <a:srgbClr val="595959"/>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highlight>
                <a:srgbClr val="000000"/>
              </a:highlight>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80" name="Google Shape;80;p15"/>
          <p:cNvSpPr/>
          <p:nvPr/>
        </p:nvSpPr>
        <p:spPr>
          <a:xfrm>
            <a:off x="286950" y="158575"/>
            <a:ext cx="8598900" cy="985200"/>
          </a:xfrm>
          <a:prstGeom prst="rect">
            <a:avLst/>
          </a:prstGeom>
          <a:solidFill>
            <a:srgbClr val="FFFFFF"/>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GB" sz="3000" b="1" dirty="0"/>
              <a:t>Why do people work within The Social Media Sector?</a:t>
            </a:r>
            <a:endParaRPr sz="3000" b="1" dirty="0"/>
          </a:p>
        </p:txBody>
      </p:sp>
      <p:sp>
        <p:nvSpPr>
          <p:cNvPr id="81" name="Google Shape;81;p15"/>
          <p:cNvSpPr txBox="1"/>
          <p:nvPr/>
        </p:nvSpPr>
        <p:spPr>
          <a:xfrm>
            <a:off x="386250" y="931725"/>
            <a:ext cx="8400300" cy="3000000"/>
          </a:xfrm>
          <a:prstGeom prst="rect">
            <a:avLst/>
          </a:prstGeom>
          <a:noFill/>
          <a:ln>
            <a:noFill/>
          </a:ln>
        </p:spPr>
        <p:txBody>
          <a:bodyPr spcFirstLastPara="1" wrap="square" lIns="91425" tIns="91425" rIns="91425" bIns="91425" anchor="t" anchorCtr="0">
            <a:noAutofit/>
          </a:bodyPr>
          <a:lstStyle/>
          <a:p>
            <a:pPr marL="457200" lvl="0" indent="-317500" algn="l" rtl="0">
              <a:lnSpc>
                <a:spcPct val="115000"/>
              </a:lnSpc>
              <a:spcBef>
                <a:spcPts val="1500"/>
              </a:spcBef>
              <a:spcAft>
                <a:spcPts val="0"/>
              </a:spcAft>
              <a:buClr>
                <a:srgbClr val="F3F3F3"/>
              </a:buClr>
              <a:buSzPts val="1400"/>
              <a:buChar char="➔"/>
            </a:pPr>
            <a:r>
              <a:rPr lang="en-GB" dirty="0">
                <a:solidFill>
                  <a:srgbClr val="F3F3F3"/>
                </a:solidFill>
              </a:rPr>
              <a:t>The number of internet users worldwide in 2019 is </a:t>
            </a:r>
            <a:r>
              <a:rPr lang="en-GB" b="1" dirty="0">
                <a:solidFill>
                  <a:srgbClr val="F3F3F3"/>
                </a:solidFill>
              </a:rPr>
              <a:t>4.388 billion</a:t>
            </a:r>
            <a:endParaRPr dirty="0">
              <a:solidFill>
                <a:srgbClr val="F3F3F3"/>
              </a:solidFill>
            </a:endParaRPr>
          </a:p>
          <a:p>
            <a:pPr marL="457200" lvl="0" indent="-317500" algn="l" rtl="0">
              <a:lnSpc>
                <a:spcPct val="115000"/>
              </a:lnSpc>
              <a:spcBef>
                <a:spcPts val="0"/>
              </a:spcBef>
              <a:spcAft>
                <a:spcPts val="0"/>
              </a:spcAft>
              <a:buClr>
                <a:srgbClr val="F3F3F3"/>
              </a:buClr>
              <a:buSzPts val="1400"/>
              <a:buChar char="➔"/>
            </a:pPr>
            <a:r>
              <a:rPr lang="en-GB" dirty="0">
                <a:solidFill>
                  <a:srgbClr val="F3F3F3"/>
                </a:solidFill>
              </a:rPr>
              <a:t>The number of social media users worldwide in 2019 is </a:t>
            </a:r>
            <a:r>
              <a:rPr lang="en-GB" b="1" dirty="0">
                <a:solidFill>
                  <a:srgbClr val="F3F3F3"/>
                </a:solidFill>
              </a:rPr>
              <a:t>3.484 billion</a:t>
            </a:r>
            <a:r>
              <a:rPr lang="en-GB" dirty="0">
                <a:solidFill>
                  <a:srgbClr val="F3F3F3"/>
                </a:solidFill>
              </a:rPr>
              <a:t>, </a:t>
            </a:r>
            <a:endParaRPr dirty="0">
              <a:solidFill>
                <a:srgbClr val="F3F3F3"/>
              </a:solidFill>
            </a:endParaRPr>
          </a:p>
          <a:p>
            <a:pPr marL="457200" lvl="0" indent="-317500" algn="l" rtl="0">
              <a:lnSpc>
                <a:spcPct val="115000"/>
              </a:lnSpc>
              <a:spcBef>
                <a:spcPts val="0"/>
              </a:spcBef>
              <a:spcAft>
                <a:spcPts val="0"/>
              </a:spcAft>
              <a:buClr>
                <a:srgbClr val="F3F3F3"/>
              </a:buClr>
              <a:buSzPts val="1400"/>
              <a:buChar char="➔"/>
            </a:pPr>
            <a:r>
              <a:rPr lang="en-GB" dirty="0">
                <a:solidFill>
                  <a:srgbClr val="F3F3F3"/>
                </a:solidFill>
              </a:rPr>
              <a:t>The number of mobile phone users in 2019 is </a:t>
            </a:r>
            <a:r>
              <a:rPr lang="en-GB" b="1" dirty="0">
                <a:solidFill>
                  <a:srgbClr val="F3F3F3"/>
                </a:solidFill>
              </a:rPr>
              <a:t>5.112 billion</a:t>
            </a:r>
            <a:endParaRPr dirty="0">
              <a:solidFill>
                <a:srgbClr val="F3F3F3"/>
              </a:solidFill>
            </a:endParaRPr>
          </a:p>
          <a:p>
            <a:pPr marL="457200" marR="0" lvl="0" indent="-317500" algn="l" rtl="0">
              <a:lnSpc>
                <a:spcPct val="115000"/>
              </a:lnSpc>
              <a:spcBef>
                <a:spcPts val="0"/>
              </a:spcBef>
              <a:spcAft>
                <a:spcPts val="0"/>
              </a:spcAft>
              <a:buClr>
                <a:srgbClr val="F3F3F3"/>
              </a:buClr>
              <a:buSzPts val="1400"/>
              <a:buChar char="➔"/>
            </a:pPr>
            <a:r>
              <a:rPr lang="en-GB" dirty="0">
                <a:solidFill>
                  <a:srgbClr val="F3F3F3"/>
                </a:solidFill>
              </a:rPr>
              <a:t>Social media has recently overtaken entertainment to be the UK’s </a:t>
            </a:r>
            <a:r>
              <a:rPr lang="en-GB" dirty="0">
                <a:solidFill>
                  <a:srgbClr val="F3F3F3"/>
                </a:solidFill>
                <a:uFill>
                  <a:noFill/>
                </a:uFill>
                <a:hlinkClick r:id="rId3"/>
              </a:rPr>
              <a:t>most popular activity online</a:t>
            </a:r>
            <a:r>
              <a:rPr lang="en-GB" dirty="0">
                <a:solidFill>
                  <a:srgbClr val="F3F3F3"/>
                </a:solidFill>
              </a:rPr>
              <a:t>, it’s definitely a profession of the future.</a:t>
            </a:r>
            <a:endParaRPr dirty="0">
              <a:solidFill>
                <a:srgbClr val="F3F3F3"/>
              </a:solidFill>
            </a:endParaRPr>
          </a:p>
          <a:p>
            <a:pPr marL="457200" marR="0" lvl="0" indent="-317500" algn="l" rtl="0">
              <a:lnSpc>
                <a:spcPct val="115000"/>
              </a:lnSpc>
              <a:spcBef>
                <a:spcPts val="0"/>
              </a:spcBef>
              <a:spcAft>
                <a:spcPts val="0"/>
              </a:spcAft>
              <a:buClr>
                <a:srgbClr val="FFFFFF"/>
              </a:buClr>
              <a:buSzPts val="1400"/>
              <a:buChar char="➔"/>
            </a:pPr>
            <a:r>
              <a:rPr lang="en-GB" dirty="0">
                <a:solidFill>
                  <a:srgbClr val="FFFFFF"/>
                </a:solidFill>
              </a:rPr>
              <a:t>Working within social media means you’re working in the channels that everyone talks about!</a:t>
            </a:r>
            <a:endParaRPr dirty="0">
              <a:solidFill>
                <a:srgbClr val="FFFFFF"/>
              </a:solidFill>
            </a:endParaRPr>
          </a:p>
          <a:p>
            <a:pPr marL="457200" marR="0" lvl="0" indent="-317500" algn="l" rtl="0">
              <a:lnSpc>
                <a:spcPct val="115000"/>
              </a:lnSpc>
              <a:spcBef>
                <a:spcPts val="0"/>
              </a:spcBef>
              <a:spcAft>
                <a:spcPts val="0"/>
              </a:spcAft>
              <a:buClr>
                <a:srgbClr val="FFFFFF"/>
              </a:buClr>
              <a:buSzPts val="1400"/>
              <a:buChar char="➔"/>
            </a:pPr>
            <a:r>
              <a:rPr lang="en-GB" dirty="0">
                <a:solidFill>
                  <a:srgbClr val="FFFFFF"/>
                </a:solidFill>
              </a:rPr>
              <a:t>Your able to watch the effect your work can have on real people in real time.</a:t>
            </a:r>
            <a:endParaRPr dirty="0">
              <a:solidFill>
                <a:srgbClr val="FFFFFF"/>
              </a:solidFill>
            </a:endParaRPr>
          </a:p>
          <a:p>
            <a:pPr marL="457200" marR="0" lvl="0" indent="-317500" algn="l" rtl="0">
              <a:lnSpc>
                <a:spcPct val="115000"/>
              </a:lnSpc>
              <a:spcBef>
                <a:spcPts val="0"/>
              </a:spcBef>
              <a:spcAft>
                <a:spcPts val="0"/>
              </a:spcAft>
              <a:buClr>
                <a:srgbClr val="FFFFFF"/>
              </a:buClr>
              <a:buSzPts val="1400"/>
              <a:buChar char="➔"/>
            </a:pPr>
            <a:r>
              <a:rPr lang="en-GB" dirty="0">
                <a:solidFill>
                  <a:srgbClr val="FFFFFF"/>
                </a:solidFill>
              </a:rPr>
              <a:t>Social media is constantly evolving! </a:t>
            </a:r>
            <a:endParaRPr dirty="0">
              <a:solidFill>
                <a:srgbClr val="FFFFFF"/>
              </a:solidFill>
            </a:endParaRPr>
          </a:p>
          <a:p>
            <a:pPr marL="457200" marR="0" lvl="0" indent="-317500" algn="l" rtl="0">
              <a:lnSpc>
                <a:spcPct val="115000"/>
              </a:lnSpc>
              <a:spcBef>
                <a:spcPts val="0"/>
              </a:spcBef>
              <a:spcAft>
                <a:spcPts val="0"/>
              </a:spcAft>
              <a:buClr>
                <a:srgbClr val="FFFFFF"/>
              </a:buClr>
              <a:buSzPts val="1400"/>
              <a:buChar char="➔"/>
            </a:pPr>
            <a:r>
              <a:rPr lang="en-GB" dirty="0">
                <a:solidFill>
                  <a:srgbClr val="FFFFFF"/>
                </a:solidFill>
              </a:rPr>
              <a:t> With social media you get more chance than most jobs to have a bit of fun.</a:t>
            </a:r>
            <a:endParaRPr dirty="0">
              <a:solidFill>
                <a:srgbClr val="FFFFFF"/>
              </a:solidFill>
            </a:endParaRPr>
          </a:p>
        </p:txBody>
      </p:sp>
      <p:sp>
        <p:nvSpPr>
          <p:cNvPr id="82" name="Google Shape;82;p15"/>
          <p:cNvSpPr/>
          <p:nvPr/>
        </p:nvSpPr>
        <p:spPr>
          <a:xfrm>
            <a:off x="514950" y="3519575"/>
            <a:ext cx="1645200" cy="1543200"/>
          </a:xfrm>
          <a:prstGeom prst="donut">
            <a:avLst>
              <a:gd name="adj" fmla="val 25000"/>
            </a:avLst>
          </a:prstGeom>
          <a:no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83" name="Google Shape;83;p15"/>
          <p:cNvSpPr/>
          <p:nvPr/>
        </p:nvSpPr>
        <p:spPr>
          <a:xfrm>
            <a:off x="753000" y="3750625"/>
            <a:ext cx="1169100" cy="1056900"/>
          </a:xfrm>
          <a:prstGeom prst="ellipse">
            <a:avLst/>
          </a:prstGeom>
          <a:solidFill>
            <a:srgbClr val="FFFFFF"/>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84" name="Google Shape;84;p15"/>
          <p:cNvSpPr txBox="1"/>
          <p:nvPr/>
        </p:nvSpPr>
        <p:spPr>
          <a:xfrm>
            <a:off x="770400" y="3899225"/>
            <a:ext cx="1134300" cy="651300"/>
          </a:xfrm>
          <a:prstGeom prst="rect">
            <a:avLst/>
          </a:prstGeom>
          <a:noFill/>
          <a:ln>
            <a:noFill/>
          </a:ln>
        </p:spPr>
        <p:txBody>
          <a:bodyPr spcFirstLastPara="1" wrap="square" lIns="91425" tIns="91425" rIns="91425" bIns="91425" anchor="t" anchorCtr="0">
            <a:noAutofit/>
          </a:bodyPr>
          <a:lstStyle/>
          <a:p>
            <a:pPr marL="0" lvl="0" indent="0" algn="ctr" rtl="0">
              <a:lnSpc>
                <a:spcPct val="120000"/>
              </a:lnSpc>
              <a:spcBef>
                <a:spcPts val="0"/>
              </a:spcBef>
              <a:spcAft>
                <a:spcPts val="0"/>
              </a:spcAft>
              <a:buClr>
                <a:schemeClr val="dk1"/>
              </a:buClr>
              <a:buSzPts val="1100"/>
              <a:buFont typeface="Arial"/>
              <a:buNone/>
            </a:pPr>
            <a:r>
              <a:rPr lang="en-GB" sz="1000" u="sng" dirty="0">
                <a:solidFill>
                  <a:schemeClr val="hlink"/>
                </a:solidFill>
                <a:hlinkClick r:id="rId4"/>
              </a:rPr>
              <a:t>Reasons to Pursue a Career in Social Media</a:t>
            </a:r>
            <a:endParaRPr sz="1000" dirty="0">
              <a:solidFill>
                <a:schemeClr val="dk1"/>
              </a:solidFill>
            </a:endParaRPr>
          </a:p>
          <a:p>
            <a:pPr marL="0" lvl="0" indent="0" algn="l" rtl="0">
              <a:spcBef>
                <a:spcPts val="0"/>
              </a:spcBef>
              <a:spcAft>
                <a:spcPts val="0"/>
              </a:spcAft>
              <a:buNone/>
            </a:pPr>
            <a:endParaRPr dirty="0"/>
          </a:p>
        </p:txBody>
      </p:sp>
      <p:sp>
        <p:nvSpPr>
          <p:cNvPr id="85" name="Google Shape;85;p15"/>
          <p:cNvSpPr/>
          <p:nvPr/>
        </p:nvSpPr>
        <p:spPr>
          <a:xfrm>
            <a:off x="3881050" y="3507475"/>
            <a:ext cx="1645200" cy="1543200"/>
          </a:xfrm>
          <a:prstGeom prst="donut">
            <a:avLst>
              <a:gd name="adj" fmla="val 25000"/>
            </a:avLst>
          </a:prstGeom>
          <a:no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86" name="Google Shape;86;p15"/>
          <p:cNvSpPr/>
          <p:nvPr/>
        </p:nvSpPr>
        <p:spPr>
          <a:xfrm>
            <a:off x="4119100" y="3762725"/>
            <a:ext cx="1169100" cy="1056900"/>
          </a:xfrm>
          <a:prstGeom prst="ellipse">
            <a:avLst/>
          </a:prstGeom>
          <a:solidFill>
            <a:srgbClr val="FFFFFF"/>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87" name="Google Shape;87;p15"/>
          <p:cNvSpPr/>
          <p:nvPr/>
        </p:nvSpPr>
        <p:spPr>
          <a:xfrm>
            <a:off x="7079100" y="3038550"/>
            <a:ext cx="1645200" cy="1543200"/>
          </a:xfrm>
          <a:prstGeom prst="donut">
            <a:avLst>
              <a:gd name="adj" fmla="val 25000"/>
            </a:avLst>
          </a:prstGeom>
          <a:no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88" name="Google Shape;88;p15"/>
          <p:cNvSpPr/>
          <p:nvPr/>
        </p:nvSpPr>
        <p:spPr>
          <a:xfrm>
            <a:off x="7317150" y="3281700"/>
            <a:ext cx="1169100" cy="1056900"/>
          </a:xfrm>
          <a:prstGeom prst="ellipse">
            <a:avLst/>
          </a:prstGeom>
          <a:solidFill>
            <a:srgbClr val="FFFFFF"/>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89" name="Google Shape;89;p15"/>
          <p:cNvSpPr txBox="1"/>
          <p:nvPr/>
        </p:nvSpPr>
        <p:spPr>
          <a:xfrm>
            <a:off x="4136500" y="3708625"/>
            <a:ext cx="1134300" cy="378300"/>
          </a:xfrm>
          <a:prstGeom prst="rect">
            <a:avLst/>
          </a:prstGeom>
          <a:noFill/>
          <a:ln>
            <a:noFill/>
          </a:ln>
        </p:spPr>
        <p:txBody>
          <a:bodyPr spcFirstLastPara="1" wrap="square" lIns="91425" tIns="91425" rIns="91425" bIns="91425" anchor="t" anchorCtr="0">
            <a:noAutofit/>
          </a:bodyPr>
          <a:lstStyle/>
          <a:p>
            <a:pPr marL="0" lvl="0" indent="0" algn="ctr" rtl="0">
              <a:lnSpc>
                <a:spcPct val="115789"/>
              </a:lnSpc>
              <a:spcBef>
                <a:spcPts val="1500"/>
              </a:spcBef>
              <a:spcAft>
                <a:spcPts val="0"/>
              </a:spcAft>
              <a:buClr>
                <a:schemeClr val="dk1"/>
              </a:buClr>
              <a:buSzPts val="1100"/>
              <a:buFont typeface="Arial"/>
              <a:buNone/>
            </a:pPr>
            <a:r>
              <a:rPr lang="en-GB" sz="1000" u="sng" dirty="0">
                <a:solidFill>
                  <a:schemeClr val="hlink"/>
                </a:solidFill>
                <a:hlinkClick r:id="rId5"/>
              </a:rPr>
              <a:t>Is a Career in Social Media Right For You?</a:t>
            </a:r>
            <a:endParaRPr sz="1000" dirty="0"/>
          </a:p>
          <a:p>
            <a:pPr marL="0" lvl="0" indent="0" algn="l" rtl="0">
              <a:spcBef>
                <a:spcPts val="1500"/>
              </a:spcBef>
              <a:spcAft>
                <a:spcPts val="0"/>
              </a:spcAft>
              <a:buNone/>
            </a:pPr>
            <a:endParaRPr sz="700" dirty="0"/>
          </a:p>
        </p:txBody>
      </p:sp>
      <p:sp>
        <p:nvSpPr>
          <p:cNvPr id="90" name="Google Shape;90;p15"/>
          <p:cNvSpPr txBox="1"/>
          <p:nvPr/>
        </p:nvSpPr>
        <p:spPr>
          <a:xfrm>
            <a:off x="7376550" y="3484500"/>
            <a:ext cx="1050300" cy="6513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GB" sz="1000" u="sng" dirty="0">
                <a:solidFill>
                  <a:schemeClr val="hlink"/>
                </a:solidFill>
                <a:hlinkClick r:id="rId6"/>
              </a:rPr>
              <a:t>Reasons to Work Within Social Media</a:t>
            </a:r>
            <a:endParaRPr sz="1000" dirty="0"/>
          </a:p>
        </p:txBody>
      </p:sp>
      <p:sp>
        <p:nvSpPr>
          <p:cNvPr id="91" name="Google Shape;91;p15"/>
          <p:cNvSpPr/>
          <p:nvPr/>
        </p:nvSpPr>
        <p:spPr>
          <a:xfrm rot="-1649498">
            <a:off x="2366068" y="3586052"/>
            <a:ext cx="779864" cy="743367"/>
          </a:xfrm>
          <a:prstGeom prst="donut">
            <a:avLst>
              <a:gd name="adj" fmla="val 25000"/>
            </a:avLst>
          </a:prstGeom>
          <a:no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2" name="Google Shape;92;p15"/>
          <p:cNvSpPr/>
          <p:nvPr/>
        </p:nvSpPr>
        <p:spPr>
          <a:xfrm rot="7638237">
            <a:off x="5671386" y="4449538"/>
            <a:ext cx="538575" cy="523633"/>
          </a:xfrm>
          <a:prstGeom prst="donut">
            <a:avLst>
              <a:gd name="adj" fmla="val 25000"/>
            </a:avLst>
          </a:prstGeom>
          <a:no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3" name="Google Shape;93;p15"/>
          <p:cNvSpPr/>
          <p:nvPr/>
        </p:nvSpPr>
        <p:spPr>
          <a:xfrm rot="7638237">
            <a:off x="3197336" y="4449538"/>
            <a:ext cx="538575" cy="523633"/>
          </a:xfrm>
          <a:prstGeom prst="donut">
            <a:avLst>
              <a:gd name="adj" fmla="val 25000"/>
            </a:avLst>
          </a:prstGeom>
          <a:no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4" name="Google Shape;94;p15"/>
          <p:cNvSpPr/>
          <p:nvPr/>
        </p:nvSpPr>
        <p:spPr>
          <a:xfrm rot="-1649498">
            <a:off x="6031768" y="3526102"/>
            <a:ext cx="779864" cy="743367"/>
          </a:xfrm>
          <a:prstGeom prst="donut">
            <a:avLst>
              <a:gd name="adj" fmla="val 25000"/>
            </a:avLst>
          </a:prstGeom>
          <a:no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99" name="Google Shape;99;p16"/>
          <p:cNvSpPr/>
          <p:nvPr/>
        </p:nvSpPr>
        <p:spPr>
          <a:xfrm>
            <a:off x="1646825" y="227200"/>
            <a:ext cx="5700600" cy="746100"/>
          </a:xfrm>
          <a:prstGeom prst="rect">
            <a:avLst/>
          </a:prstGeom>
          <a:solidFill>
            <a:srgbClr val="FFFFFF"/>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Clr>
                <a:schemeClr val="dk1"/>
              </a:buClr>
              <a:buSzPts val="1100"/>
              <a:buFont typeface="Arial"/>
              <a:buNone/>
            </a:pPr>
            <a:r>
              <a:rPr lang="en-GB" sz="3000" b="1" dirty="0">
                <a:solidFill>
                  <a:schemeClr val="dk1"/>
                </a:solidFill>
              </a:rPr>
              <a:t>The Apprenticeship Route</a:t>
            </a:r>
            <a:endParaRPr dirty="0"/>
          </a:p>
        </p:txBody>
      </p:sp>
      <p:sp>
        <p:nvSpPr>
          <p:cNvPr id="100" name="Google Shape;100;p16"/>
          <p:cNvSpPr/>
          <p:nvPr/>
        </p:nvSpPr>
        <p:spPr>
          <a:xfrm>
            <a:off x="899100" y="1071275"/>
            <a:ext cx="7607100" cy="487800"/>
          </a:xfrm>
          <a:prstGeom prst="rect">
            <a:avLst/>
          </a:prstGeom>
          <a:solidFill>
            <a:srgbClr val="000000"/>
          </a:solidFill>
          <a:ln w="9525"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GB" sz="1600" dirty="0">
                <a:solidFill>
                  <a:srgbClr val="FFFFFF"/>
                </a:solidFill>
              </a:rPr>
              <a:t>Gives young people opportunities to work and learn in the retail and wholesale industries. When you have finished your apprenticeship it will be equivalent to:</a:t>
            </a:r>
            <a:endParaRPr sz="1600" dirty="0">
              <a:solidFill>
                <a:srgbClr val="FFFFFF"/>
              </a:solidFill>
            </a:endParaRPr>
          </a:p>
        </p:txBody>
      </p:sp>
      <p:graphicFrame>
        <p:nvGraphicFramePr>
          <p:cNvPr id="101" name="Google Shape;101;p16"/>
          <p:cNvGraphicFramePr/>
          <p:nvPr>
            <p:extLst>
              <p:ext uri="{D42A27DB-BD31-4B8C-83A1-F6EECF244321}">
                <p14:modId xmlns:p14="http://schemas.microsoft.com/office/powerpoint/2010/main" val="3298674163"/>
              </p:ext>
            </p:extLst>
          </p:nvPr>
        </p:nvGraphicFramePr>
        <p:xfrm>
          <a:off x="899100" y="1710021"/>
          <a:ext cx="7551328" cy="2614050"/>
        </p:xfrm>
        <a:graphic>
          <a:graphicData uri="http://schemas.openxmlformats.org/drawingml/2006/table">
            <a:tbl>
              <a:tblPr>
                <a:noFill/>
                <a:tableStyleId>{26919F11-FEA1-44F2-83F6-08F6CFFEF093}</a:tableStyleId>
              </a:tblPr>
              <a:tblGrid>
                <a:gridCol w="2442850"/>
                <a:gridCol w="2442850"/>
                <a:gridCol w="2665628"/>
              </a:tblGrid>
              <a:tr h="871350">
                <a:tc>
                  <a:txBody>
                    <a:bodyPr/>
                    <a:lstStyle/>
                    <a:p>
                      <a:pPr marL="0" lvl="0" indent="0" algn="ctr" rtl="0">
                        <a:spcBef>
                          <a:spcPts val="0"/>
                        </a:spcBef>
                        <a:spcAft>
                          <a:spcPts val="0"/>
                        </a:spcAft>
                        <a:buNone/>
                      </a:pPr>
                      <a:r>
                        <a:rPr lang="en-GB" sz="2000" dirty="0">
                          <a:solidFill>
                            <a:srgbClr val="FFFFFF"/>
                          </a:solidFill>
                          <a:highlight>
                            <a:srgbClr val="000000"/>
                          </a:highlight>
                        </a:rPr>
                        <a:t>Intermediate </a:t>
                      </a:r>
                      <a:endParaRPr sz="2000" dirty="0">
                        <a:solidFill>
                          <a:srgbClr val="FFFFFF"/>
                        </a:solidFill>
                        <a:highlight>
                          <a:srgbClr val="000000"/>
                        </a:highlight>
                      </a:endParaRPr>
                    </a:p>
                  </a:txBody>
                  <a:tcPr marL="91425" marR="91425" marT="91425" marB="91425"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solidFill>
                      <a:srgbClr val="FFFFFF"/>
                    </a:solidFill>
                  </a:tcPr>
                </a:tc>
                <a:tc>
                  <a:txBody>
                    <a:bodyPr/>
                    <a:lstStyle/>
                    <a:p>
                      <a:pPr marL="0" lvl="0" indent="0" algn="ctr" rtl="0">
                        <a:spcBef>
                          <a:spcPts val="0"/>
                        </a:spcBef>
                        <a:spcAft>
                          <a:spcPts val="0"/>
                        </a:spcAft>
                        <a:buNone/>
                      </a:pPr>
                      <a:r>
                        <a:rPr lang="en-GB" sz="2000" dirty="0">
                          <a:solidFill>
                            <a:srgbClr val="FFFFFF"/>
                          </a:solidFill>
                          <a:highlight>
                            <a:srgbClr val="000000"/>
                          </a:highlight>
                        </a:rPr>
                        <a:t>Level 2</a:t>
                      </a:r>
                      <a:endParaRPr sz="2000" dirty="0">
                        <a:solidFill>
                          <a:srgbClr val="FFFFFF"/>
                        </a:solidFill>
                        <a:highlight>
                          <a:srgbClr val="000000"/>
                        </a:highlight>
                      </a:endParaRPr>
                    </a:p>
                  </a:txBody>
                  <a:tcPr marL="91425" marR="91425" marT="91425" marB="91425"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solidFill>
                      <a:srgbClr val="FFFFFF"/>
                    </a:solidFill>
                  </a:tcPr>
                </a:tc>
                <a:tc>
                  <a:txBody>
                    <a:bodyPr/>
                    <a:lstStyle/>
                    <a:p>
                      <a:pPr marL="0" lvl="0" indent="0" algn="ctr" rtl="0">
                        <a:spcBef>
                          <a:spcPts val="0"/>
                        </a:spcBef>
                        <a:spcAft>
                          <a:spcPts val="0"/>
                        </a:spcAft>
                        <a:buNone/>
                      </a:pPr>
                      <a:r>
                        <a:rPr lang="en-GB" sz="2000" dirty="0">
                          <a:solidFill>
                            <a:srgbClr val="FFFFFF"/>
                          </a:solidFill>
                          <a:highlight>
                            <a:srgbClr val="000000"/>
                          </a:highlight>
                        </a:rPr>
                        <a:t>5 GCSE’s (A*+ - C)</a:t>
                      </a:r>
                      <a:endParaRPr sz="2000" dirty="0">
                        <a:solidFill>
                          <a:srgbClr val="FFFFFF"/>
                        </a:solidFill>
                        <a:highlight>
                          <a:srgbClr val="000000"/>
                        </a:highlight>
                      </a:endParaRPr>
                    </a:p>
                  </a:txBody>
                  <a:tcPr marL="91425" marR="91425" marT="91425" marB="91425"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solidFill>
                      <a:srgbClr val="FFFFFF"/>
                    </a:solidFill>
                  </a:tcPr>
                </a:tc>
              </a:tr>
              <a:tr h="871350">
                <a:tc>
                  <a:txBody>
                    <a:bodyPr/>
                    <a:lstStyle/>
                    <a:p>
                      <a:pPr marL="0" lvl="0" indent="0" algn="ctr" rtl="0">
                        <a:spcBef>
                          <a:spcPts val="0"/>
                        </a:spcBef>
                        <a:spcAft>
                          <a:spcPts val="0"/>
                        </a:spcAft>
                        <a:buNone/>
                      </a:pPr>
                      <a:r>
                        <a:rPr lang="en-GB" sz="2000" dirty="0">
                          <a:solidFill>
                            <a:srgbClr val="FFFFFF"/>
                          </a:solidFill>
                          <a:highlight>
                            <a:srgbClr val="000000"/>
                          </a:highlight>
                        </a:rPr>
                        <a:t>Advanced </a:t>
                      </a:r>
                      <a:endParaRPr sz="2000" dirty="0">
                        <a:solidFill>
                          <a:srgbClr val="FFFFFF"/>
                        </a:solidFill>
                        <a:highlight>
                          <a:srgbClr val="000000"/>
                        </a:highlight>
                      </a:endParaRPr>
                    </a:p>
                  </a:txBody>
                  <a:tcPr marL="91425" marR="91425" marT="91425" marB="91425"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solidFill>
                      <a:srgbClr val="FFFFFF"/>
                    </a:solidFill>
                  </a:tcPr>
                </a:tc>
                <a:tc>
                  <a:txBody>
                    <a:bodyPr/>
                    <a:lstStyle/>
                    <a:p>
                      <a:pPr marL="0" lvl="0" indent="0" algn="ctr" rtl="0">
                        <a:spcBef>
                          <a:spcPts val="0"/>
                        </a:spcBef>
                        <a:spcAft>
                          <a:spcPts val="0"/>
                        </a:spcAft>
                        <a:buNone/>
                      </a:pPr>
                      <a:r>
                        <a:rPr lang="en-GB" sz="2000" dirty="0">
                          <a:solidFill>
                            <a:srgbClr val="FFFFFF"/>
                          </a:solidFill>
                          <a:highlight>
                            <a:srgbClr val="000000"/>
                          </a:highlight>
                        </a:rPr>
                        <a:t>Level 3</a:t>
                      </a:r>
                      <a:endParaRPr sz="2000" dirty="0">
                        <a:solidFill>
                          <a:srgbClr val="FFFFFF"/>
                        </a:solidFill>
                        <a:highlight>
                          <a:srgbClr val="000000"/>
                        </a:highlight>
                      </a:endParaRPr>
                    </a:p>
                  </a:txBody>
                  <a:tcPr marL="91425" marR="91425" marT="91425" marB="91425"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solidFill>
                      <a:srgbClr val="FFFFFF"/>
                    </a:solidFill>
                  </a:tcPr>
                </a:tc>
                <a:tc>
                  <a:txBody>
                    <a:bodyPr/>
                    <a:lstStyle/>
                    <a:p>
                      <a:pPr marL="0" lvl="0" indent="0" algn="ctr" rtl="0">
                        <a:spcBef>
                          <a:spcPts val="0"/>
                        </a:spcBef>
                        <a:spcAft>
                          <a:spcPts val="0"/>
                        </a:spcAft>
                        <a:buNone/>
                      </a:pPr>
                      <a:r>
                        <a:rPr lang="en-GB" sz="2000" dirty="0">
                          <a:solidFill>
                            <a:srgbClr val="FFFFFF"/>
                          </a:solidFill>
                          <a:highlight>
                            <a:srgbClr val="000000"/>
                          </a:highlight>
                        </a:rPr>
                        <a:t>2 A Level Passes </a:t>
                      </a:r>
                      <a:endParaRPr sz="2000" dirty="0">
                        <a:solidFill>
                          <a:srgbClr val="FFFFFF"/>
                        </a:solidFill>
                        <a:highlight>
                          <a:srgbClr val="000000"/>
                        </a:highlight>
                      </a:endParaRPr>
                    </a:p>
                  </a:txBody>
                  <a:tcPr marL="91425" marR="91425" marT="91425" marB="91425"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solidFill>
                      <a:srgbClr val="FFFFFF"/>
                    </a:solidFill>
                  </a:tcPr>
                </a:tc>
              </a:tr>
              <a:tr h="871350">
                <a:tc>
                  <a:txBody>
                    <a:bodyPr/>
                    <a:lstStyle/>
                    <a:p>
                      <a:pPr marL="0" lvl="0" indent="0" algn="ctr" rtl="0">
                        <a:spcBef>
                          <a:spcPts val="0"/>
                        </a:spcBef>
                        <a:spcAft>
                          <a:spcPts val="0"/>
                        </a:spcAft>
                        <a:buNone/>
                      </a:pPr>
                      <a:r>
                        <a:rPr lang="en-GB" sz="2000" dirty="0">
                          <a:solidFill>
                            <a:srgbClr val="FFFFFF"/>
                          </a:solidFill>
                          <a:highlight>
                            <a:srgbClr val="000000"/>
                          </a:highlight>
                        </a:rPr>
                        <a:t>Higher</a:t>
                      </a:r>
                      <a:endParaRPr sz="2000" dirty="0">
                        <a:solidFill>
                          <a:srgbClr val="FFFFFF"/>
                        </a:solidFill>
                        <a:highlight>
                          <a:srgbClr val="000000"/>
                        </a:highlight>
                      </a:endParaRPr>
                    </a:p>
                  </a:txBody>
                  <a:tcPr marL="91425" marR="91425" marT="91425" marB="91425"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solidFill>
                      <a:srgbClr val="FFFFFF"/>
                    </a:solidFill>
                  </a:tcPr>
                </a:tc>
                <a:tc>
                  <a:txBody>
                    <a:bodyPr/>
                    <a:lstStyle/>
                    <a:p>
                      <a:pPr marL="0" lvl="0" indent="0" algn="ctr" rtl="0">
                        <a:spcBef>
                          <a:spcPts val="0"/>
                        </a:spcBef>
                        <a:spcAft>
                          <a:spcPts val="0"/>
                        </a:spcAft>
                        <a:buNone/>
                      </a:pPr>
                      <a:r>
                        <a:rPr lang="en-GB" sz="2000" dirty="0">
                          <a:solidFill>
                            <a:srgbClr val="FFFFFF"/>
                          </a:solidFill>
                          <a:highlight>
                            <a:srgbClr val="000000"/>
                          </a:highlight>
                        </a:rPr>
                        <a:t>Level (4-7)</a:t>
                      </a:r>
                      <a:endParaRPr sz="2000" dirty="0">
                        <a:solidFill>
                          <a:srgbClr val="FFFFFF"/>
                        </a:solidFill>
                        <a:highlight>
                          <a:srgbClr val="000000"/>
                        </a:highlight>
                      </a:endParaRPr>
                    </a:p>
                  </a:txBody>
                  <a:tcPr marL="91425" marR="91425" marT="91425" marB="91425"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solidFill>
                      <a:srgbClr val="FFFFFF"/>
                    </a:solidFill>
                  </a:tcPr>
                </a:tc>
                <a:tc>
                  <a:txBody>
                    <a:bodyPr/>
                    <a:lstStyle/>
                    <a:p>
                      <a:pPr marL="0" lvl="0" indent="0" algn="ctr" rtl="0">
                        <a:spcBef>
                          <a:spcPts val="0"/>
                        </a:spcBef>
                        <a:spcAft>
                          <a:spcPts val="0"/>
                        </a:spcAft>
                        <a:buNone/>
                      </a:pPr>
                      <a:r>
                        <a:rPr lang="en-GB" sz="2000" dirty="0">
                          <a:solidFill>
                            <a:srgbClr val="FFFFFF"/>
                          </a:solidFill>
                          <a:highlight>
                            <a:srgbClr val="000000"/>
                          </a:highlight>
                        </a:rPr>
                        <a:t>Foundation Degree +</a:t>
                      </a:r>
                      <a:endParaRPr sz="2000" dirty="0">
                        <a:solidFill>
                          <a:srgbClr val="FFFFFF"/>
                        </a:solidFill>
                        <a:highlight>
                          <a:srgbClr val="000000"/>
                        </a:highlight>
                      </a:endParaRPr>
                    </a:p>
                  </a:txBody>
                  <a:tcPr marL="91425" marR="91425" marT="91425" marB="91425"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solidFill>
                      <a:srgbClr val="FFFFFF"/>
                    </a:solidFill>
                  </a:tcPr>
                </a:tc>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p:sp>
        <p:nvSpPr>
          <p:cNvPr id="10" name="TextBox 9"/>
          <p:cNvSpPr txBox="1"/>
          <p:nvPr/>
        </p:nvSpPr>
        <p:spPr>
          <a:xfrm>
            <a:off x="235528" y="1698635"/>
            <a:ext cx="8762509" cy="738664"/>
          </a:xfrm>
          <a:prstGeom prst="rect">
            <a:avLst/>
          </a:prstGeom>
          <a:noFill/>
        </p:spPr>
        <p:txBody>
          <a:bodyPr wrap="square" rtlCol="0">
            <a:spAutoFit/>
          </a:bodyPr>
          <a:lstStyle/>
          <a:p>
            <a:endParaRPr lang="en-GB" dirty="0" smtClean="0"/>
          </a:p>
          <a:p>
            <a:endParaRPr lang="en-GB" dirty="0"/>
          </a:p>
          <a:p>
            <a:r>
              <a:rPr lang="en-GB" dirty="0" smtClean="0"/>
              <a:t> </a:t>
            </a:r>
            <a:endParaRPr lang="en-GB" dirty="0"/>
          </a:p>
        </p:txBody>
      </p:sp>
      <p:sp>
        <p:nvSpPr>
          <p:cNvPr id="11" name="Google Shape;112;p18"/>
          <p:cNvSpPr/>
          <p:nvPr/>
        </p:nvSpPr>
        <p:spPr>
          <a:xfrm>
            <a:off x="235528" y="357300"/>
            <a:ext cx="8499763" cy="1464573"/>
          </a:xfrm>
          <a:prstGeom prst="roundRect">
            <a:avLst>
              <a:gd name="adj" fmla="val 16667"/>
            </a:avLst>
          </a:prstGeom>
          <a:solidFill>
            <a:srgbClr val="FFFFFF"/>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algn="ctr"/>
            <a:r>
              <a:rPr lang="en-GB" sz="1800" b="1" dirty="0">
                <a:solidFill>
                  <a:schemeClr val="accent5">
                    <a:lumMod val="50000"/>
                  </a:schemeClr>
                </a:solidFill>
                <a:hlinkClick r:id="rId3"/>
              </a:rPr>
              <a:t>https://www.findapprenticeship.service.gov.uk/apprenticeshipsearch</a:t>
            </a:r>
            <a:r>
              <a:rPr lang="en-GB" sz="1800" b="1" dirty="0">
                <a:solidFill>
                  <a:schemeClr val="accent5">
                    <a:lumMod val="50000"/>
                  </a:schemeClr>
                </a:solidFill>
              </a:rPr>
              <a:t> </a:t>
            </a:r>
            <a:endParaRPr lang="en-GB" sz="1800" b="1" dirty="0">
              <a:solidFill>
                <a:schemeClr val="accent5">
                  <a:lumMod val="50000"/>
                </a:schemeClr>
              </a:solidFill>
            </a:endParaRPr>
          </a:p>
        </p:txBody>
      </p:sp>
      <p:sp>
        <p:nvSpPr>
          <p:cNvPr id="2" name="Rectangle 1"/>
          <p:cNvSpPr/>
          <p:nvPr/>
        </p:nvSpPr>
        <p:spPr>
          <a:xfrm>
            <a:off x="444618" y="2202418"/>
            <a:ext cx="8372212" cy="1754326"/>
          </a:xfrm>
          <a:prstGeom prst="rect">
            <a:avLst/>
          </a:prstGeom>
          <a:noFill/>
        </p:spPr>
        <p:txBody>
          <a:bodyPr wrap="square">
            <a:spAutoFit/>
          </a:bodyPr>
          <a:lstStyle/>
          <a:p>
            <a:r>
              <a:rPr lang="en-GB" sz="1800" dirty="0" smtClean="0"/>
              <a:t>You can use </a:t>
            </a:r>
            <a:r>
              <a:rPr lang="en-GB" sz="1800" dirty="0"/>
              <a:t>this site to find apprenticeships in the job sectors you are interested in. </a:t>
            </a:r>
            <a:endParaRPr lang="en-GB" sz="1800" dirty="0" smtClean="0"/>
          </a:p>
          <a:p>
            <a:endParaRPr lang="en-GB" sz="1800" dirty="0" smtClean="0"/>
          </a:p>
          <a:p>
            <a:r>
              <a:rPr lang="en-GB" sz="1800" dirty="0" smtClean="0"/>
              <a:t>You can look for all the apprenticeships in Manchester or use the keyword search to look for apprenticeships related to specific job areas </a:t>
            </a:r>
            <a:r>
              <a:rPr lang="en-GB" sz="1800" dirty="0" err="1" smtClean="0"/>
              <a:t>eg</a:t>
            </a:r>
            <a:endParaRPr lang="en-GB" sz="1800" dirty="0" smtClean="0"/>
          </a:p>
          <a:p>
            <a:r>
              <a:rPr lang="en-GB" sz="1800" dirty="0" smtClean="0"/>
              <a:t>you </a:t>
            </a:r>
            <a:r>
              <a:rPr lang="en-GB" sz="1800" dirty="0"/>
              <a:t>can look for </a:t>
            </a:r>
            <a:r>
              <a:rPr lang="en-GB" sz="1800" b="1" dirty="0"/>
              <a:t>social media apprenticeships</a:t>
            </a:r>
            <a:endParaRPr lang="en-GB" sz="1800" b="1"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05"/>
        <p:cNvGrpSpPr/>
        <p:nvPr/>
      </p:nvGrpSpPr>
      <p:grpSpPr>
        <a:xfrm>
          <a:off x="0" y="0"/>
          <a:ext cx="0" cy="0"/>
          <a:chOff x="0" y="0"/>
          <a:chExt cx="0" cy="0"/>
        </a:xfrm>
      </p:grpSpPr>
      <p:sp>
        <p:nvSpPr>
          <p:cNvPr id="106" name="Google Shape;106;p17"/>
          <p:cNvSpPr/>
          <p:nvPr/>
        </p:nvSpPr>
        <p:spPr>
          <a:xfrm>
            <a:off x="679050" y="205900"/>
            <a:ext cx="7785900" cy="937500"/>
          </a:xfrm>
          <a:prstGeom prst="rect">
            <a:avLst/>
          </a:prstGeom>
          <a:solidFill>
            <a:srgbClr val="FFFFFF"/>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Clr>
                <a:srgbClr val="000000"/>
              </a:buClr>
              <a:buSzPts val="1100"/>
              <a:buFont typeface="Arial"/>
              <a:buNone/>
            </a:pPr>
            <a:r>
              <a:rPr lang="en-GB" sz="2400" b="1">
                <a:solidFill>
                  <a:srgbClr val="000000"/>
                </a:solidFill>
              </a:rPr>
              <a:t>What jobs are there within The </a:t>
            </a:r>
            <a:r>
              <a:rPr lang="en-GB" sz="2400" b="1"/>
              <a:t>Social Media </a:t>
            </a:r>
            <a:r>
              <a:rPr lang="en-GB" sz="2400" b="1">
                <a:solidFill>
                  <a:srgbClr val="000000"/>
                </a:solidFill>
              </a:rPr>
              <a:t>Sector?</a:t>
            </a:r>
            <a:endParaRPr sz="2400"/>
          </a:p>
        </p:txBody>
      </p:sp>
      <p:sp>
        <p:nvSpPr>
          <p:cNvPr id="107" name="Google Shape;107;p17"/>
          <p:cNvSpPr/>
          <p:nvPr/>
        </p:nvSpPr>
        <p:spPr>
          <a:xfrm>
            <a:off x="264875" y="1249925"/>
            <a:ext cx="8614500" cy="3777900"/>
          </a:xfrm>
          <a:prstGeom prst="rect">
            <a:avLst/>
          </a:prstGeom>
          <a:solidFill>
            <a:srgbClr val="000000"/>
          </a:solidFill>
          <a:ln w="9525"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457200" lvl="0" indent="0" algn="l" rtl="0">
              <a:spcBef>
                <a:spcPts val="0"/>
              </a:spcBef>
              <a:spcAft>
                <a:spcPts val="0"/>
              </a:spcAft>
              <a:buNone/>
            </a:pPr>
            <a:endParaRPr sz="1600" b="1">
              <a:solidFill>
                <a:srgbClr val="FFFFFF"/>
              </a:solidFill>
            </a:endParaRPr>
          </a:p>
          <a:p>
            <a:pPr marL="457200" lvl="0" indent="0" algn="l" rtl="0">
              <a:spcBef>
                <a:spcPts val="0"/>
              </a:spcBef>
              <a:spcAft>
                <a:spcPts val="0"/>
              </a:spcAft>
              <a:buNone/>
            </a:pPr>
            <a:endParaRPr sz="1600" b="1">
              <a:solidFill>
                <a:srgbClr val="FFFFFF"/>
              </a:solidFill>
            </a:endParaRPr>
          </a:p>
          <a:p>
            <a:pPr marL="457200" lvl="0" indent="-330200" algn="l" rtl="0">
              <a:spcBef>
                <a:spcPts val="0"/>
              </a:spcBef>
              <a:spcAft>
                <a:spcPts val="0"/>
              </a:spcAft>
              <a:buClr>
                <a:srgbClr val="FFFFFF"/>
              </a:buClr>
              <a:buSzPts val="1600"/>
              <a:buChar char="➔"/>
            </a:pPr>
            <a:r>
              <a:rPr lang="en-GB" sz="1600" b="1">
                <a:solidFill>
                  <a:srgbClr val="FFFFFF"/>
                </a:solidFill>
              </a:rPr>
              <a:t>Art director</a:t>
            </a:r>
            <a:r>
              <a:rPr lang="en-GB" sz="1600">
                <a:solidFill>
                  <a:srgbClr val="FFFFFF"/>
                </a:solidFill>
              </a:rPr>
              <a:t> - are responsible for the visual style and images in magazines, newspapers, product packaging, and movie and television productions. They create the overall design and direct others who develop artwork or layouts.</a:t>
            </a:r>
            <a:endParaRPr sz="1600">
              <a:solidFill>
                <a:srgbClr val="FFFFFF"/>
              </a:solidFill>
            </a:endParaRPr>
          </a:p>
          <a:p>
            <a:pPr marL="457200" lvl="0" indent="-330200" algn="l" rtl="0">
              <a:spcBef>
                <a:spcPts val="0"/>
              </a:spcBef>
              <a:spcAft>
                <a:spcPts val="0"/>
              </a:spcAft>
              <a:buClr>
                <a:srgbClr val="FFFFFF"/>
              </a:buClr>
              <a:buSzPts val="1600"/>
              <a:buChar char="➔"/>
            </a:pPr>
            <a:r>
              <a:rPr lang="en-GB" sz="1600" b="1">
                <a:solidFill>
                  <a:srgbClr val="FFFFFF"/>
                </a:solidFill>
              </a:rPr>
              <a:t>Copywriter</a:t>
            </a:r>
            <a:r>
              <a:rPr lang="en-GB" sz="1600">
                <a:solidFill>
                  <a:srgbClr val="FFFFFF"/>
                </a:solidFill>
              </a:rPr>
              <a:t> - Copywriting is the process of writing advertising promotional materials. Copywriters are responsible for the text on brochures, billboards, websites, emails, advertisements, catalogs, and more.</a:t>
            </a:r>
            <a:endParaRPr sz="1600">
              <a:solidFill>
                <a:srgbClr val="FFFFFF"/>
              </a:solidFill>
            </a:endParaRPr>
          </a:p>
          <a:p>
            <a:pPr marL="457200" lvl="0" indent="-330200" algn="l" rtl="0">
              <a:spcBef>
                <a:spcPts val="0"/>
              </a:spcBef>
              <a:spcAft>
                <a:spcPts val="0"/>
              </a:spcAft>
              <a:buClr>
                <a:srgbClr val="FFFFFF"/>
              </a:buClr>
              <a:buSzPts val="1600"/>
              <a:buChar char="➔"/>
            </a:pPr>
            <a:r>
              <a:rPr lang="en-GB" sz="1600" b="1">
                <a:solidFill>
                  <a:srgbClr val="FFFFFF"/>
                </a:solidFill>
              </a:rPr>
              <a:t>Graphic designer</a:t>
            </a:r>
            <a:r>
              <a:rPr lang="en-GB" sz="1600">
                <a:solidFill>
                  <a:srgbClr val="FFFFFF"/>
                </a:solidFill>
              </a:rPr>
              <a:t> - create visual concepts, using computer software or by hand, to communicate ideas that inspire, inform, and captivate consumers. They develop the overall layout and production design for applications such as advertisements, brochures, magazines, and reports.</a:t>
            </a:r>
            <a:endParaRPr sz="1600">
              <a:solidFill>
                <a:srgbClr val="FFFFFF"/>
              </a:solidFill>
            </a:endParaRPr>
          </a:p>
          <a:p>
            <a:pPr marL="457200" lvl="0" indent="-330200" algn="l" rtl="0">
              <a:spcBef>
                <a:spcPts val="0"/>
              </a:spcBef>
              <a:spcAft>
                <a:spcPts val="0"/>
              </a:spcAft>
              <a:buClr>
                <a:srgbClr val="FFFFFF"/>
              </a:buClr>
              <a:buSzPts val="1600"/>
              <a:buChar char="➔"/>
            </a:pPr>
            <a:r>
              <a:rPr lang="en-GB" sz="1600" b="1">
                <a:solidFill>
                  <a:srgbClr val="FFFFFF"/>
                </a:solidFill>
              </a:rPr>
              <a:t>Film and video editor</a:t>
            </a:r>
            <a:r>
              <a:rPr lang="en-GB" sz="1600">
                <a:solidFill>
                  <a:srgbClr val="FFFFFF"/>
                </a:solidFill>
              </a:rPr>
              <a:t> - is a highly skilled film industry employee who edits movies or videos. The success or ultimate failure of the production lies in their hands. The final production must be a coherent project that incorporates the storyline and personality of the starring actors.</a:t>
            </a:r>
            <a:endParaRPr sz="1600">
              <a:solidFill>
                <a:srgbClr val="FFFFFF"/>
              </a:solidFill>
            </a:endParaRPr>
          </a:p>
          <a:p>
            <a:pPr marL="0" lvl="0" indent="0" algn="l" rtl="0">
              <a:spcBef>
                <a:spcPts val="0"/>
              </a:spcBef>
              <a:spcAft>
                <a:spcPts val="0"/>
              </a:spcAft>
              <a:buNone/>
            </a:pPr>
            <a:endParaRPr sz="1600">
              <a:solidFill>
                <a:srgbClr val="FFFFFF"/>
              </a:solidFill>
            </a:endParaRPr>
          </a:p>
          <a:p>
            <a:pPr marL="457200" lvl="0" indent="-330200" algn="l" rtl="0">
              <a:spcBef>
                <a:spcPts val="0"/>
              </a:spcBef>
              <a:spcAft>
                <a:spcPts val="0"/>
              </a:spcAft>
              <a:buClr>
                <a:srgbClr val="FFFFFF"/>
              </a:buClr>
              <a:buSzPts val="1600"/>
              <a:buChar char="➔"/>
            </a:pPr>
            <a:endParaRPr sz="1600">
              <a:solidFill>
                <a:srgbClr val="FFFFFF"/>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p:sp>
        <p:nvSpPr>
          <p:cNvPr id="112" name="Google Shape;112;p18"/>
          <p:cNvSpPr/>
          <p:nvPr/>
        </p:nvSpPr>
        <p:spPr>
          <a:xfrm>
            <a:off x="357900" y="357300"/>
            <a:ext cx="3725100" cy="4428900"/>
          </a:xfrm>
          <a:prstGeom prst="roundRect">
            <a:avLst>
              <a:gd name="adj" fmla="val 16667"/>
            </a:avLst>
          </a:prstGeom>
          <a:solidFill>
            <a:srgbClr val="FFFFFF"/>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lnSpc>
                <a:spcPct val="115000"/>
              </a:lnSpc>
              <a:spcBef>
                <a:spcPts val="1000"/>
              </a:spcBef>
              <a:spcAft>
                <a:spcPts val="1000"/>
              </a:spcAft>
              <a:buNone/>
            </a:pPr>
            <a:endParaRPr sz="800">
              <a:solidFill>
                <a:schemeClr val="dk1"/>
              </a:solidFill>
              <a:highlight>
                <a:srgbClr val="FFFFFF"/>
              </a:highlight>
            </a:endParaRPr>
          </a:p>
        </p:txBody>
      </p:sp>
      <p:sp>
        <p:nvSpPr>
          <p:cNvPr id="113" name="Google Shape;113;p18"/>
          <p:cNvSpPr txBox="1"/>
          <p:nvPr/>
        </p:nvSpPr>
        <p:spPr>
          <a:xfrm>
            <a:off x="720450" y="474950"/>
            <a:ext cx="3000000" cy="5841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GB" sz="1800" b="1"/>
              <a:t>Marketing / Digital Content Executive</a:t>
            </a:r>
            <a:endParaRPr sz="1800" b="1"/>
          </a:p>
        </p:txBody>
      </p:sp>
      <p:sp>
        <p:nvSpPr>
          <p:cNvPr id="114" name="Google Shape;114;p18"/>
          <p:cNvSpPr/>
          <p:nvPr/>
        </p:nvSpPr>
        <p:spPr>
          <a:xfrm>
            <a:off x="4950000" y="357300"/>
            <a:ext cx="3725100" cy="4428900"/>
          </a:xfrm>
          <a:prstGeom prst="roundRect">
            <a:avLst>
              <a:gd name="adj" fmla="val 16667"/>
            </a:avLst>
          </a:prstGeom>
          <a:solidFill>
            <a:srgbClr val="FFFFFF"/>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 name="Google Shape;115;p18"/>
          <p:cNvSpPr txBox="1"/>
          <p:nvPr/>
        </p:nvSpPr>
        <p:spPr>
          <a:xfrm>
            <a:off x="460900" y="1196500"/>
            <a:ext cx="3530700" cy="17337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Font typeface="Arial"/>
              <a:buNone/>
            </a:pPr>
            <a:r>
              <a:rPr lang="en-GB" b="1">
                <a:solidFill>
                  <a:schemeClr val="dk1"/>
                </a:solidFill>
              </a:rPr>
              <a:t>Main Duties &amp; Responsibilities</a:t>
            </a:r>
            <a:endParaRPr b="1">
              <a:solidFill>
                <a:schemeClr val="dk1"/>
              </a:solidFill>
            </a:endParaRPr>
          </a:p>
          <a:p>
            <a:pPr marL="0" lvl="0" indent="0" algn="l" rtl="0">
              <a:lnSpc>
                <a:spcPct val="115000"/>
              </a:lnSpc>
              <a:spcBef>
                <a:spcPts val="1000"/>
              </a:spcBef>
              <a:spcAft>
                <a:spcPts val="1000"/>
              </a:spcAft>
              <a:buNone/>
            </a:pPr>
            <a:r>
              <a:rPr lang="en-GB">
                <a:solidFill>
                  <a:schemeClr val="dk1"/>
                </a:solidFill>
                <a:highlight>
                  <a:srgbClr val="FFFFFF"/>
                </a:highlight>
              </a:rPr>
              <a:t>To build, manage and maintain the content across all social media websites whilst creating on-site content i.e articles. You must also Liaise with other Directors and create compelling content for the different brands.</a:t>
            </a:r>
            <a:endParaRPr/>
          </a:p>
        </p:txBody>
      </p:sp>
      <p:sp>
        <p:nvSpPr>
          <p:cNvPr id="116" name="Google Shape;116;p18"/>
          <p:cNvSpPr txBox="1"/>
          <p:nvPr/>
        </p:nvSpPr>
        <p:spPr>
          <a:xfrm>
            <a:off x="804250" y="3428175"/>
            <a:ext cx="2844000" cy="6180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GB" sz="1800" b="1"/>
              <a:t>Hours:</a:t>
            </a:r>
            <a:r>
              <a:rPr lang="en-GB" sz="1800"/>
              <a:t> Full time </a:t>
            </a:r>
            <a:endParaRPr sz="1800"/>
          </a:p>
          <a:p>
            <a:pPr marL="0" lvl="0" indent="0" algn="l" rtl="0">
              <a:spcBef>
                <a:spcPts val="0"/>
              </a:spcBef>
              <a:spcAft>
                <a:spcPts val="0"/>
              </a:spcAft>
              <a:buNone/>
            </a:pPr>
            <a:r>
              <a:rPr lang="en-GB" sz="1800" b="1"/>
              <a:t>Salary:</a:t>
            </a:r>
            <a:r>
              <a:rPr lang="en-GB" sz="1800"/>
              <a:t> £35,000 -£40,000 </a:t>
            </a:r>
            <a:endParaRPr sz="1800"/>
          </a:p>
        </p:txBody>
      </p:sp>
      <p:sp>
        <p:nvSpPr>
          <p:cNvPr id="117" name="Google Shape;117;p18"/>
          <p:cNvSpPr txBox="1"/>
          <p:nvPr/>
        </p:nvSpPr>
        <p:spPr>
          <a:xfrm>
            <a:off x="5233175" y="578525"/>
            <a:ext cx="3084300" cy="6180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GB" sz="1800" b="1">
                <a:solidFill>
                  <a:schemeClr val="dk1"/>
                </a:solidFill>
                <a:highlight>
                  <a:srgbClr val="FFFFFF"/>
                </a:highlight>
              </a:rPr>
              <a:t>Online / SEO Copywriter</a:t>
            </a:r>
            <a:endParaRPr sz="1800"/>
          </a:p>
        </p:txBody>
      </p:sp>
      <p:sp>
        <p:nvSpPr>
          <p:cNvPr id="118" name="Google Shape;118;p18"/>
          <p:cNvSpPr txBox="1"/>
          <p:nvPr/>
        </p:nvSpPr>
        <p:spPr>
          <a:xfrm>
            <a:off x="5164500" y="1162175"/>
            <a:ext cx="3296100" cy="12531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GB" b="1">
                <a:solidFill>
                  <a:schemeClr val="dk1"/>
                </a:solidFill>
              </a:rPr>
              <a:t>Main Duties &amp; Responsibilities</a:t>
            </a:r>
            <a:endParaRPr b="1">
              <a:solidFill>
                <a:schemeClr val="dk1"/>
              </a:solidFill>
            </a:endParaRPr>
          </a:p>
          <a:p>
            <a:pPr marL="0" lvl="0" indent="0" algn="l" rtl="0">
              <a:spcBef>
                <a:spcPts val="1000"/>
              </a:spcBef>
              <a:spcAft>
                <a:spcPts val="0"/>
              </a:spcAft>
              <a:buClr>
                <a:schemeClr val="dk1"/>
              </a:buClr>
              <a:buSzPts val="1100"/>
              <a:buFont typeface="Arial"/>
              <a:buNone/>
            </a:pPr>
            <a:r>
              <a:rPr lang="en-GB">
                <a:solidFill>
                  <a:schemeClr val="dk1"/>
                </a:solidFill>
                <a:highlight>
                  <a:srgbClr val="FFFFFF"/>
                </a:highlight>
              </a:rPr>
              <a:t>Create organic search content for web pages,blogs, social media and email marketing newsletters, making sure to follow guidelines. Whilst effectively addressing the target audience and the purpose of the communication with proper tone, sentence structure and word count. </a:t>
            </a:r>
            <a:endParaRPr b="1">
              <a:solidFill>
                <a:schemeClr val="dk1"/>
              </a:solidFill>
            </a:endParaRPr>
          </a:p>
        </p:txBody>
      </p:sp>
      <p:sp>
        <p:nvSpPr>
          <p:cNvPr id="119" name="Google Shape;119;p18"/>
          <p:cNvSpPr txBox="1"/>
          <p:nvPr/>
        </p:nvSpPr>
        <p:spPr>
          <a:xfrm>
            <a:off x="5260250" y="3477575"/>
            <a:ext cx="3296100" cy="6180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GB" sz="1800" b="1"/>
              <a:t>Hours:</a:t>
            </a:r>
            <a:r>
              <a:rPr lang="en-GB" sz="1800"/>
              <a:t> Full time </a:t>
            </a:r>
            <a:endParaRPr sz="1800"/>
          </a:p>
          <a:p>
            <a:pPr marL="0" lvl="0" indent="0" algn="l" rtl="0">
              <a:spcBef>
                <a:spcPts val="0"/>
              </a:spcBef>
              <a:spcAft>
                <a:spcPts val="0"/>
              </a:spcAft>
              <a:buNone/>
            </a:pPr>
            <a:r>
              <a:rPr lang="en-GB" sz="1800" b="1"/>
              <a:t>Salary:</a:t>
            </a:r>
            <a:r>
              <a:rPr lang="en-GB" sz="1800"/>
              <a:t> £25,000 - £27,000 </a:t>
            </a:r>
            <a:endParaRPr sz="1800"/>
          </a:p>
        </p:txBody>
      </p:sp>
    </p:spTree>
    <p:extLst>
      <p:ext uri="{BB962C8B-B14F-4D97-AF65-F5344CB8AC3E}">
        <p14:creationId xmlns:p14="http://schemas.microsoft.com/office/powerpoint/2010/main" val="32539001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23"/>
        <p:cNvGrpSpPr/>
        <p:nvPr/>
      </p:nvGrpSpPr>
      <p:grpSpPr>
        <a:xfrm>
          <a:off x="0" y="0"/>
          <a:ext cx="0" cy="0"/>
          <a:chOff x="0" y="0"/>
          <a:chExt cx="0" cy="0"/>
        </a:xfrm>
      </p:grpSpPr>
      <p:sp>
        <p:nvSpPr>
          <p:cNvPr id="124" name="Google Shape;124;p19"/>
          <p:cNvSpPr/>
          <p:nvPr/>
        </p:nvSpPr>
        <p:spPr>
          <a:xfrm>
            <a:off x="534475" y="102675"/>
            <a:ext cx="5580854" cy="1036574"/>
          </a:xfrm>
          <a:prstGeom prst="rect">
            <a:avLst/>
          </a:prstGeom>
        </p:spPr>
        <p:txBody>
          <a:bodyPr>
            <a:prstTxWarp prst="textPlain">
              <a:avLst/>
            </a:prstTxWarp>
          </a:bodyPr>
          <a:lstStyle/>
          <a:p>
            <a:pPr lvl="0" algn="ctr"/>
            <a:r>
              <a:rPr b="0" i="0">
                <a:ln w="9525" cap="flat" cmpd="sng">
                  <a:solidFill>
                    <a:srgbClr val="595959"/>
                  </a:solidFill>
                  <a:prstDash val="solid"/>
                  <a:round/>
                  <a:headEnd type="none" w="sm" len="sm"/>
                  <a:tailEnd type="none" w="sm" len="sm"/>
                </a:ln>
                <a:solidFill>
                  <a:srgbClr val="EEEEEE"/>
                </a:solidFill>
                <a:latin typeface="Arial"/>
              </a:rPr>
              <a:t>Case Study</a:t>
            </a:r>
          </a:p>
        </p:txBody>
      </p:sp>
      <p:sp>
        <p:nvSpPr>
          <p:cNvPr id="125" name="Google Shape;125;p19"/>
          <p:cNvSpPr/>
          <p:nvPr/>
        </p:nvSpPr>
        <p:spPr>
          <a:xfrm>
            <a:off x="100300" y="1139250"/>
            <a:ext cx="8693400" cy="3967200"/>
          </a:xfrm>
          <a:prstGeom prst="rect">
            <a:avLst/>
          </a:prstGeom>
          <a:solidFill>
            <a:srgbClr val="FFFFFF"/>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lnSpc>
                <a:spcPct val="138000"/>
              </a:lnSpc>
              <a:spcBef>
                <a:spcPts val="0"/>
              </a:spcBef>
              <a:spcAft>
                <a:spcPts val="0"/>
              </a:spcAft>
              <a:buNone/>
            </a:pPr>
            <a:r>
              <a:rPr lang="en-GB"/>
              <a:t>Hi my name is Sade Phillip and I applied for the apprenticeship role as I felt that I had got as far I could in my career without a qualification higher than A Level. The Project Management Apprenticeship looked like it would complement my skill set. </a:t>
            </a:r>
            <a:endParaRPr/>
          </a:p>
          <a:p>
            <a:pPr marL="0" lvl="0" indent="0" algn="l" rtl="0">
              <a:lnSpc>
                <a:spcPct val="138000"/>
              </a:lnSpc>
              <a:spcBef>
                <a:spcPts val="0"/>
              </a:spcBef>
              <a:spcAft>
                <a:spcPts val="0"/>
              </a:spcAft>
              <a:buNone/>
            </a:pPr>
            <a:endParaRPr/>
          </a:p>
          <a:p>
            <a:pPr marL="0" lvl="0" indent="0" algn="l" rtl="0">
              <a:lnSpc>
                <a:spcPct val="138000"/>
              </a:lnSpc>
              <a:spcBef>
                <a:spcPts val="0"/>
              </a:spcBef>
              <a:spcAft>
                <a:spcPts val="0"/>
              </a:spcAft>
              <a:buNone/>
            </a:pPr>
            <a:r>
              <a:rPr lang="en-GB"/>
              <a:t>I found the apprenticeship on the MCC jobs website and after a successful interview, I accepted the position and I was given the opportunity to pick my provider. I was empowered to gather the information from all three Apprenticeship Providers to ensure that I made the right choice for my learning and working style. During my Apprenticeship my duties are those of a Work and Skills Officer.</a:t>
            </a:r>
            <a:endParaRPr/>
          </a:p>
          <a:p>
            <a:pPr marL="0" lvl="0" indent="0" algn="l" rtl="0">
              <a:lnSpc>
                <a:spcPct val="138000"/>
              </a:lnSpc>
              <a:spcBef>
                <a:spcPts val="0"/>
              </a:spcBef>
              <a:spcAft>
                <a:spcPts val="0"/>
              </a:spcAft>
              <a:buNone/>
            </a:pPr>
            <a:endParaRPr/>
          </a:p>
          <a:p>
            <a:pPr marL="0" lvl="0" indent="0" algn="l" rtl="0">
              <a:lnSpc>
                <a:spcPct val="138000"/>
              </a:lnSpc>
              <a:spcBef>
                <a:spcPts val="0"/>
              </a:spcBef>
              <a:spcAft>
                <a:spcPts val="0"/>
              </a:spcAft>
              <a:buNone/>
            </a:pPr>
            <a:r>
              <a:rPr lang="en-GB"/>
              <a:t> I have developed my organisational and time management skills, and I enjoy working in a team. One of the things I have been doing a lot of work with </a:t>
            </a:r>
            <a:r>
              <a:rPr lang="en-GB" b="1"/>
              <a:t>Social Media. </a:t>
            </a:r>
            <a:endParaRPr sz="1200" b="1">
              <a:solidFill>
                <a:srgbClr val="000000"/>
              </a:solidFill>
              <a:highlight>
                <a:srgbClr val="FFFFFF"/>
              </a:highlight>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29"/>
        <p:cNvGrpSpPr/>
        <p:nvPr/>
      </p:nvGrpSpPr>
      <p:grpSpPr>
        <a:xfrm>
          <a:off x="0" y="0"/>
          <a:ext cx="0" cy="0"/>
          <a:chOff x="0" y="0"/>
          <a:chExt cx="0" cy="0"/>
        </a:xfrm>
      </p:grpSpPr>
      <p:sp>
        <p:nvSpPr>
          <p:cNvPr id="130" name="Google Shape;130;p20"/>
          <p:cNvSpPr/>
          <p:nvPr/>
        </p:nvSpPr>
        <p:spPr>
          <a:xfrm>
            <a:off x="351350" y="446000"/>
            <a:ext cx="5580854" cy="1036574"/>
          </a:xfrm>
          <a:prstGeom prst="rect">
            <a:avLst/>
          </a:prstGeom>
        </p:spPr>
        <p:txBody>
          <a:bodyPr>
            <a:prstTxWarp prst="textPlain">
              <a:avLst/>
            </a:prstTxWarp>
          </a:bodyPr>
          <a:lstStyle/>
          <a:p>
            <a:pPr lvl="0" algn="ctr"/>
            <a:r>
              <a:rPr b="0" i="0">
                <a:ln w="9525" cap="flat" cmpd="sng">
                  <a:solidFill>
                    <a:srgbClr val="595959"/>
                  </a:solidFill>
                  <a:prstDash val="solid"/>
                  <a:round/>
                  <a:headEnd type="none" w="sm" len="sm"/>
                  <a:tailEnd type="none" w="sm" len="sm"/>
                </a:ln>
                <a:solidFill>
                  <a:srgbClr val="EEEEEE"/>
                </a:solidFill>
                <a:latin typeface="Arial"/>
              </a:rPr>
              <a:t>Case Study</a:t>
            </a:r>
          </a:p>
        </p:txBody>
      </p:sp>
      <p:sp>
        <p:nvSpPr>
          <p:cNvPr id="131" name="Google Shape;131;p20"/>
          <p:cNvSpPr/>
          <p:nvPr/>
        </p:nvSpPr>
        <p:spPr>
          <a:xfrm rot="1233156">
            <a:off x="6570753" y="254972"/>
            <a:ext cx="1750947" cy="1645856"/>
          </a:xfrm>
          <a:prstGeom prst="roundRect">
            <a:avLst>
              <a:gd name="adj" fmla="val 16667"/>
            </a:avLst>
          </a:prstGeom>
          <a:noFill/>
          <a:ln w="15240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 name="Google Shape;132;p20"/>
          <p:cNvSpPr/>
          <p:nvPr/>
        </p:nvSpPr>
        <p:spPr>
          <a:xfrm>
            <a:off x="146100" y="1991900"/>
            <a:ext cx="8693400" cy="2992200"/>
          </a:xfrm>
          <a:prstGeom prst="rect">
            <a:avLst/>
          </a:prstGeom>
          <a:solidFill>
            <a:srgbClr val="FFFFFF"/>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lnSpc>
                <a:spcPct val="138000"/>
              </a:lnSpc>
              <a:spcBef>
                <a:spcPts val="0"/>
              </a:spcBef>
              <a:spcAft>
                <a:spcPts val="0"/>
              </a:spcAft>
              <a:buNone/>
            </a:pPr>
            <a:endParaRPr>
              <a:solidFill>
                <a:schemeClr val="dk1"/>
              </a:solidFill>
            </a:endParaRPr>
          </a:p>
          <a:p>
            <a:pPr marL="0" lvl="0" indent="0" algn="l" rtl="0">
              <a:lnSpc>
                <a:spcPct val="138000"/>
              </a:lnSpc>
              <a:spcBef>
                <a:spcPts val="0"/>
              </a:spcBef>
              <a:spcAft>
                <a:spcPts val="0"/>
              </a:spcAft>
              <a:buNone/>
            </a:pPr>
            <a:endParaRPr>
              <a:solidFill>
                <a:schemeClr val="dk1"/>
              </a:solidFill>
            </a:endParaRPr>
          </a:p>
          <a:p>
            <a:pPr marL="0" lvl="0" indent="0" algn="l" rtl="0">
              <a:lnSpc>
                <a:spcPct val="138000"/>
              </a:lnSpc>
              <a:spcBef>
                <a:spcPts val="0"/>
              </a:spcBef>
              <a:spcAft>
                <a:spcPts val="0"/>
              </a:spcAft>
              <a:buNone/>
            </a:pPr>
            <a:r>
              <a:rPr lang="en-GB">
                <a:solidFill>
                  <a:schemeClr val="dk1"/>
                </a:solidFill>
              </a:rPr>
              <a:t>I have been working with a few members of the team to manage the Twitter account and tweeting relevant information around jobs, events, training and advice.  I also manage the social media account for one of the projects I lead on managing Twitter, Instagram and Facebook which I enjoy. I like using social media as it allows me to use content in a different way and reach different types of audiences.  Though social media is only a part of my role is gives my the opportunity to be creative with audience engagement using interesting content.</a:t>
            </a:r>
            <a:endParaRPr>
              <a:solidFill>
                <a:schemeClr val="dk1"/>
              </a:solidFill>
            </a:endParaRPr>
          </a:p>
          <a:p>
            <a:pPr marL="0" lvl="0" indent="0" algn="l" rtl="0">
              <a:lnSpc>
                <a:spcPct val="138000"/>
              </a:lnSpc>
              <a:spcBef>
                <a:spcPts val="0"/>
              </a:spcBef>
              <a:spcAft>
                <a:spcPts val="0"/>
              </a:spcAft>
              <a:buNone/>
            </a:pPr>
            <a:r>
              <a:rPr lang="en-GB" b="1">
                <a:solidFill>
                  <a:schemeClr val="dk1"/>
                </a:solidFill>
              </a:rPr>
              <a:t>I would recommend the Apprenticeship Scheme to all Young People who are considering learning and earning at the same time, but be sure to do your research and to choose the Apprenticeship which is right for you.</a:t>
            </a:r>
            <a:endParaRPr sz="1200" b="1">
              <a:solidFill>
                <a:schemeClr val="dk1"/>
              </a:solidFill>
              <a:highlight>
                <a:schemeClr val="lt1"/>
              </a:highlight>
            </a:endParaRPr>
          </a:p>
          <a:p>
            <a:pPr marL="0" lvl="0" indent="0" algn="l" rtl="0">
              <a:lnSpc>
                <a:spcPct val="138000"/>
              </a:lnSpc>
              <a:spcBef>
                <a:spcPts val="0"/>
              </a:spcBef>
              <a:spcAft>
                <a:spcPts val="0"/>
              </a:spcAft>
              <a:buNone/>
            </a:pPr>
            <a:endParaRPr/>
          </a:p>
        </p:txBody>
      </p:sp>
      <p:sp>
        <p:nvSpPr>
          <p:cNvPr id="133" name="Google Shape;133;p20"/>
          <p:cNvSpPr/>
          <p:nvPr/>
        </p:nvSpPr>
        <p:spPr>
          <a:xfrm>
            <a:off x="6996975" y="683075"/>
            <a:ext cx="898500" cy="858300"/>
          </a:xfrm>
          <a:prstGeom prst="ellipse">
            <a:avLst/>
          </a:prstGeom>
          <a:noFill/>
          <a:ln w="15240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 name="Google Shape;134;p20"/>
          <p:cNvSpPr/>
          <p:nvPr/>
        </p:nvSpPr>
        <p:spPr>
          <a:xfrm>
            <a:off x="7994050" y="683075"/>
            <a:ext cx="263100" cy="280500"/>
          </a:xfrm>
          <a:prstGeom prst="ellipse">
            <a:avLst/>
          </a:pr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TotalTime>
  <Words>1019</Words>
  <Application>Microsoft Office PowerPoint</Application>
  <PresentationFormat>On-screen Show (16:9)</PresentationFormat>
  <Paragraphs>87</Paragraphs>
  <Slides>10</Slides>
  <Notes>10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Verdana</vt:lpstr>
      <vt:lpstr>Simple Light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Maura O'Brien</cp:lastModifiedBy>
  <cp:revision>3</cp:revision>
  <dcterms:modified xsi:type="dcterms:W3CDTF">2019-11-12T15:39:27Z</dcterms:modified>
</cp:coreProperties>
</file>