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6.xml" ContentType="application/vnd.openxmlformats-officedocument.presentationml.slide+xml"/>
  <Override PartName="/ppt/slides/slide4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44.xml" ContentType="application/vnd.openxmlformats-officedocument.presentationml.slide+xml"/>
  <Override PartName="/ppt/slides/slide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90" r:id="rId2"/>
    <p:sldId id="382" r:id="rId3"/>
    <p:sldId id="364" r:id="rId4"/>
    <p:sldId id="365" r:id="rId5"/>
    <p:sldId id="366" r:id="rId6"/>
    <p:sldId id="367" r:id="rId7"/>
    <p:sldId id="369" r:id="rId8"/>
    <p:sldId id="410" r:id="rId9"/>
    <p:sldId id="411" r:id="rId10"/>
    <p:sldId id="420" r:id="rId11"/>
    <p:sldId id="378" r:id="rId12"/>
    <p:sldId id="375" r:id="rId13"/>
    <p:sldId id="376" r:id="rId14"/>
    <p:sldId id="370" r:id="rId15"/>
    <p:sldId id="391" r:id="rId16"/>
    <p:sldId id="393" r:id="rId17"/>
    <p:sldId id="394" r:id="rId18"/>
    <p:sldId id="395" r:id="rId19"/>
    <p:sldId id="412" r:id="rId20"/>
    <p:sldId id="413" r:id="rId21"/>
    <p:sldId id="414" r:id="rId22"/>
    <p:sldId id="415" r:id="rId23"/>
    <p:sldId id="416" r:id="rId24"/>
    <p:sldId id="417" r:id="rId25"/>
    <p:sldId id="418" r:id="rId26"/>
    <p:sldId id="419" r:id="rId27"/>
    <p:sldId id="381" r:id="rId28"/>
    <p:sldId id="424" r:id="rId29"/>
    <p:sldId id="383" r:id="rId30"/>
    <p:sldId id="384" r:id="rId31"/>
    <p:sldId id="403" r:id="rId32"/>
    <p:sldId id="379" r:id="rId33"/>
    <p:sldId id="404" r:id="rId34"/>
    <p:sldId id="406" r:id="rId35"/>
    <p:sldId id="387" r:id="rId36"/>
    <p:sldId id="389" r:id="rId37"/>
    <p:sldId id="396" r:id="rId38"/>
    <p:sldId id="392" r:id="rId39"/>
    <p:sldId id="397" r:id="rId40"/>
    <p:sldId id="398" r:id="rId41"/>
    <p:sldId id="399" r:id="rId42"/>
    <p:sldId id="400" r:id="rId43"/>
    <p:sldId id="402" r:id="rId44"/>
    <p:sldId id="407" r:id="rId45"/>
    <p:sldId id="408" r:id="rId46"/>
    <p:sldId id="409" r:id="rId47"/>
    <p:sldId id="421" r:id="rId48"/>
    <p:sldId id="422" r:id="rId49"/>
    <p:sldId id="423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1" autoAdjust="0"/>
    <p:restoredTop sz="94424" autoAdjust="0"/>
  </p:normalViewPr>
  <p:slideViewPr>
    <p:cSldViewPr>
      <p:cViewPr>
        <p:scale>
          <a:sx n="66" d="100"/>
          <a:sy n="66" d="100"/>
        </p:scale>
        <p:origin x="-2934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6BE69-1811-4C81-BCCA-B249E3ED9AB9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1B247-C8B5-4DD0-85F8-0A32064B4C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90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DAE8-A87C-4BFE-9B3C-85DDE9E80F2A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540-FC72-4EB8-A033-D0228D6459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DAE8-A87C-4BFE-9B3C-85DDE9E80F2A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540-FC72-4EB8-A033-D0228D6459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DAE8-A87C-4BFE-9B3C-85DDE9E80F2A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540-FC72-4EB8-A033-D0228D6459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DAE8-A87C-4BFE-9B3C-85DDE9E80F2A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540-FC72-4EB8-A033-D0228D6459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DAE8-A87C-4BFE-9B3C-85DDE9E80F2A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540-FC72-4EB8-A033-D0228D6459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DAE8-A87C-4BFE-9B3C-85DDE9E80F2A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540-FC72-4EB8-A033-D0228D6459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DAE8-A87C-4BFE-9B3C-85DDE9E80F2A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540-FC72-4EB8-A033-D0228D6459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DAE8-A87C-4BFE-9B3C-85DDE9E80F2A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540-FC72-4EB8-A033-D0228D6459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DAE8-A87C-4BFE-9B3C-85DDE9E80F2A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540-FC72-4EB8-A033-D0228D6459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DAE8-A87C-4BFE-9B3C-85DDE9E80F2A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540-FC72-4EB8-A033-D0228D6459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DAE8-A87C-4BFE-9B3C-85DDE9E80F2A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3540-FC72-4EB8-A033-D0228D6459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DAE8-A87C-4BFE-9B3C-85DDE9E80F2A}" type="datetimeFigureOut">
              <a:rPr lang="en-GB" smtClean="0"/>
              <a:pPr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F3540-FC72-4EB8-A033-D0228D64590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kmt.org.uk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1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50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41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5" Type="http://schemas.openxmlformats.org/officeDocument/2006/relationships/image" Target="../media/image540.png"/><Relationship Id="rId4" Type="http://schemas.openxmlformats.org/officeDocument/2006/relationships/image" Target="../media/image5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2.png"/><Relationship Id="rId4" Type="http://schemas.openxmlformats.org/officeDocument/2006/relationships/image" Target="../media/image8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ofproblemsolving.com/Resources/Papers/MildorfInequalities.pdf" TargetMode="External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Topic 3: </a:t>
            </a:r>
            <a:r>
              <a:rPr lang="en-GB" dirty="0"/>
              <a:t>Algebra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429000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Dr J Frost (jfrost@tiffin.kingston.sch.uk)</a:t>
            </a:r>
          </a:p>
          <a:p>
            <a:r>
              <a:rPr lang="en-GB" sz="2800" b="1" dirty="0"/>
              <a:t>www.drfrostmaths.com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jamf\Documents\teaching\Enrichment\RiemannZetaClu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32656"/>
            <a:ext cx="3447383" cy="648072"/>
          </a:xfrm>
          <a:prstGeom prst="rect">
            <a:avLst/>
          </a:prstGeom>
          <a:noFill/>
        </p:spPr>
      </p:pic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31</a:t>
            </a:r>
            <a:r>
              <a:rPr lang="en-GB" baseline="30000" dirty="0"/>
              <a:t>st</a:t>
            </a:r>
            <a:r>
              <a:rPr lang="en-GB" dirty="0"/>
              <a:t> January 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124" y="452354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All Maths Challenge and Olympiad problems are © UK Mathematics Trust (</a:t>
            </a:r>
            <a:r>
              <a:rPr lang="en-GB" dirty="0">
                <a:hlinkClick r:id="rId4"/>
              </a:rPr>
              <a:t>www.ukmt.org.uk</a:t>
            </a:r>
            <a:r>
              <a:rPr lang="en-GB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879651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Factorising Strategies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836712"/>
            <a:ext cx="8819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Try factorising these: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7544" y="1700808"/>
                <a:ext cx="82809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            =(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)(</m:t>
                      </m:r>
                      <m:r>
                        <a:rPr lang="en-GB" sz="3200" b="0" i="1" smtClean="0">
                          <a:latin typeface="Cambria Math"/>
                        </a:rPr>
                        <m:t>𝑥</m:t>
                      </m:r>
                      <m:r>
                        <a:rPr lang="en-GB" sz="3200" b="0" i="1" smtClean="0">
                          <a:latin typeface="Cambria Math"/>
                        </a:rPr>
                        <m:t>+1)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700808"/>
                <a:ext cx="8280920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7544" y="2852936"/>
                <a:ext cx="82809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</a:rPr>
                        <m:t>𝑎</m:t>
                      </m:r>
                      <m:r>
                        <a:rPr lang="en-GB" sz="3200" b="0" i="1" smtClean="0">
                          <a:latin typeface="Cambria Math"/>
                        </a:rPr>
                        <m:t>−1                   =(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+1)(</m:t>
                      </m:r>
                      <m:r>
                        <a:rPr lang="en-GB" sz="3200" b="0" i="1" smtClean="0">
                          <a:latin typeface="Cambria Math"/>
                        </a:rPr>
                        <m:t>𝑎</m:t>
                      </m:r>
                      <m:r>
                        <a:rPr lang="en-GB" sz="3200" b="0" i="1" smtClean="0">
                          <a:latin typeface="Cambria Math"/>
                        </a:rPr>
                        <m:t>−1)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852936"/>
                <a:ext cx="828092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0404" y="4077072"/>
                <a:ext cx="82809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𝑎𝑏</m:t>
                      </m:r>
                      <m:r>
                        <a:rPr lang="en-GB" sz="3200" b="0" i="1" smtClean="0">
                          <a:latin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</a:rPr>
                        <m:t>𝑏𝑐</m:t>
                      </m:r>
                      <m:r>
                        <a:rPr lang="en-GB" sz="3200" b="0" i="1" smtClean="0">
                          <a:latin typeface="Cambria Math"/>
                        </a:rPr>
                        <m:t>−3</m:t>
                      </m:r>
                      <m:r>
                        <a:rPr lang="en-GB" sz="3200" b="0" i="1" smtClean="0">
                          <a:latin typeface="Cambria Math"/>
                        </a:rPr>
                        <m:t>𝑎</m:t>
                      </m:r>
                      <m:r>
                        <a:rPr lang="en-GB" sz="3200" b="0" i="1" smtClean="0">
                          <a:latin typeface="Cambria Math"/>
                        </a:rPr>
                        <m:t>−3</m:t>
                      </m:r>
                      <m:r>
                        <a:rPr lang="en-GB" sz="3200" b="0" i="1" smtClean="0">
                          <a:latin typeface="Cambria Math"/>
                        </a:rPr>
                        <m:t>𝑐</m:t>
                      </m:r>
                      <m:r>
                        <a:rPr lang="en-GB" sz="3200" b="0" i="1" smtClean="0">
                          <a:latin typeface="Cambria Math"/>
                        </a:rPr>
                        <m:t>              =</m:t>
                      </m:r>
                      <m:d>
                        <m:dPr>
                          <m:ctrlPr>
                            <a:rPr lang="en-GB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𝑐</m:t>
                          </m:r>
                        </m:e>
                      </m:d>
                      <m:d>
                        <m:dPr>
                          <m:ctrlPr>
                            <a:rPr lang="en-GB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04" y="4077072"/>
                <a:ext cx="828092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5526968" y="1585598"/>
            <a:ext cx="3221496" cy="8122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16252" y="2739222"/>
            <a:ext cx="3221496" cy="9058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16252" y="3963358"/>
            <a:ext cx="3221496" cy="8122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3461" y="5589240"/>
                <a:ext cx="790374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 Tip: You can check your factorisations by trying small values for your variables, e.g.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dirty="0"/>
                  <a:t> or 1 or -1. This doesn’t guarantee it’s correct (you might have got lucky with the values you chose!) but at least gives you greater confidence in its validity.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61" y="5589240"/>
                <a:ext cx="7903740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694" t="-3311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54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23528" y="952643"/>
                <a:ext cx="7272808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i="1" dirty="0"/>
                  <a:t>[BMO1]</a:t>
                </a:r>
                <a:r>
                  <a:rPr lang="en-GB" sz="2400" b="1" dirty="0"/>
                  <a:t> </a:t>
                </a:r>
                <a:r>
                  <a:rPr lang="en-GB" sz="2400" dirty="0"/>
                  <a:t>Find all integer solutions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GB" sz="2400" dirty="0"/>
                  <a:t> for: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=2(</m:t>
                    </m:r>
                    <m:r>
                      <a:rPr lang="en-GB" sz="2400" b="0" i="1" smtClean="0">
                        <a:latin typeface="Cambria Math"/>
                      </a:rPr>
                      <m:t>𝑦𝑧</m:t>
                    </m:r>
                    <m:r>
                      <a:rPr lang="en-GB" sz="2400" b="0" i="1" smtClean="0">
                        <a:latin typeface="Cambria Math"/>
                      </a:rPr>
                      <m:t>+1)</m:t>
                    </m:r>
                  </m:oMath>
                </a14:m>
                <a:r>
                  <a:rPr lang="en-GB" sz="2400" dirty="0"/>
                  <a:t> 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r>
                      <a:rPr lang="en-GB" sz="2400" b="0" i="1" smtClean="0">
                        <a:latin typeface="Cambria Math"/>
                      </a:rPr>
                      <m:t>𝑦</m:t>
                    </m:r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r>
                      <a:rPr lang="en-GB" sz="2400" b="0" i="1" smtClean="0">
                        <a:latin typeface="Cambria Math"/>
                      </a:rPr>
                      <m:t>𝑧</m:t>
                    </m:r>
                    <m:r>
                      <a:rPr lang="en-GB" sz="2400" b="0" i="1" smtClean="0">
                        <a:latin typeface="Cambria Math"/>
                      </a:rPr>
                      <m:t>=4018</m:t>
                    </m:r>
                  </m:oMath>
                </a14:m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dirty="0"/>
                  <a:t>You might be tempted to try and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+2(</m:t>
                    </m:r>
                    <m:r>
                      <a:rPr lang="en-GB" sz="2400" b="0" i="1" smtClean="0">
                        <a:latin typeface="Cambria Math"/>
                      </a:rPr>
                      <m:t>𝑥𝑦</m:t>
                    </m:r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r>
                      <a:rPr lang="en-GB" sz="2400" b="0" i="1" smtClean="0">
                        <a:latin typeface="Cambria Math"/>
                      </a:rPr>
                      <m:t>𝑦𝑧</m:t>
                    </m:r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r>
                      <a:rPr lang="en-GB" sz="2400" b="0" i="1" smtClean="0">
                        <a:latin typeface="Cambria Math"/>
                      </a:rPr>
                      <m:t>𝑧𝑥</m:t>
                    </m:r>
                    <m:r>
                      <a:rPr lang="en-GB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, but this leaves the terms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𝑥𝑦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𝑧𝑥</m:t>
                    </m:r>
                  </m:oMath>
                </a14:m>
                <a:r>
                  <a:rPr lang="en-GB" sz="2400" dirty="0"/>
                  <a:t> which we’re unable to deal with.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So looking at the first equation, what terms could we combine into some factorised expression?</a:t>
                </a:r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−2</m:t>
                      </m:r>
                      <m:r>
                        <a:rPr lang="en-GB" sz="2400" b="0" i="1" smtClean="0">
                          <a:latin typeface="Cambria Math"/>
                        </a:rPr>
                        <m:t>𝑦𝑧</m:t>
                      </m:r>
                    </m:oMath>
                  </m:oMathPara>
                </a14:m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dirty="0"/>
                  <a:t>Then the 1</a:t>
                </a:r>
                <a:r>
                  <a:rPr lang="en-GB" sz="2400" baseline="30000" dirty="0"/>
                  <a:t>st</a:t>
                </a:r>
                <a:r>
                  <a:rPr lang="en-GB" sz="2400" dirty="0"/>
                  <a:t> equation becomes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=2</m:t>
                    </m:r>
                  </m:oMath>
                </a14:m>
                <a:endParaRPr lang="en-GB" sz="2400" dirty="0"/>
              </a:p>
              <a:p>
                <a:r>
                  <a:rPr lang="en-GB" sz="2400" b="1" dirty="0"/>
                  <a:t>We’ll come back to this later…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52643"/>
                <a:ext cx="7272808" cy="5262979"/>
              </a:xfrm>
              <a:prstGeom prst="rect">
                <a:avLst/>
              </a:prstGeom>
              <a:blipFill>
                <a:blip r:embed="rId2"/>
                <a:stretch>
                  <a:fillRect l="-1257" t="-926" b="-16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323528" y="4591220"/>
            <a:ext cx="6408712" cy="16244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1916832"/>
            <a:ext cx="6907212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Using helpful expansion identities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570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072" y="98072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Often algebra can be used to determine large values without a calculator. Replace numbers with variables and manipulate.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52748" y="1916832"/>
                <a:ext cx="784887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A quickie: What is 99</a:t>
                </a:r>
                <a:r>
                  <a:rPr lang="en-GB" sz="2400" b="1" baseline="30000" dirty="0"/>
                  <a:t>2</a:t>
                </a:r>
                <a:r>
                  <a:rPr lang="en-GB" sz="2400" b="1" dirty="0"/>
                  <a:t>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100−1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100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−200+1</m:t>
                      </m:r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=10000−200+1</m:t>
                      </m:r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=9801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48" y="1916832"/>
                <a:ext cx="7848872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243" t="-3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0852" y="3645024"/>
                <a:ext cx="784887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A quickie: What is 101</a:t>
                </a:r>
                <a:r>
                  <a:rPr lang="en-GB" sz="2400" b="1" baseline="30000" dirty="0"/>
                  <a:t>3</a:t>
                </a:r>
                <a:r>
                  <a:rPr lang="en-GB" sz="2400" b="1" dirty="0"/>
                  <a:t>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100+1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100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100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3×100</m:t>
                          </m:r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=1,000,000+30,000+300+1</m:t>
                      </m:r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=1030301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52" y="3645024"/>
                <a:ext cx="7848872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165" t="-31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8096" y="5565139"/>
                <a:ext cx="784887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What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/>
                          </a:rPr>
                          <m:t>𝟏𝟎𝟏</m:t>
                        </m:r>
                      </m:e>
                      <m:sup>
                        <m:r>
                          <a:rPr lang="en-GB" sz="2400" b="1" i="1" smtClean="0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GB" sz="2400" b="1" dirty="0"/>
                  <a:t>?  </a:t>
                </a:r>
              </a:p>
              <a:p>
                <a:r>
                  <a:rPr lang="en-GB" sz="2400" dirty="0"/>
                  <a:t>You can probably get from above we get the rows of Pascal’s triangle separated by 0s, so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104060401</m:t>
                    </m:r>
                    <m:r>
                      <a:rPr lang="en-GB" sz="2400" b="0" i="0" smtClean="0">
                        <a:latin typeface="Cambria Math"/>
                      </a:rPr>
                      <m:t>.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96" y="5565139"/>
                <a:ext cx="7848872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1165" t="-3553" b="-111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25128" y="2348880"/>
            <a:ext cx="8251328" cy="11376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425128" y="4077072"/>
            <a:ext cx="8251328" cy="11376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75072" y="6021288"/>
            <a:ext cx="8251328" cy="7441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1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Calculating big numbers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945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23528" y="952643"/>
                <a:ext cx="6408712" cy="5891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i="1" dirty="0"/>
                  <a:t>[BMO1]</a:t>
                </a:r>
                <a:r>
                  <a:rPr lang="en-GB" sz="2400" b="1" dirty="0"/>
                  <a:t> </a:t>
                </a:r>
                <a:r>
                  <a:rPr lang="en-GB" sz="2400" dirty="0"/>
                  <a:t>Find the value of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2007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2008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2007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2008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b="1" dirty="0"/>
                  <a:t>Solution:</a:t>
                </a:r>
              </a:p>
              <a:p>
                <a:r>
                  <a:rPr lang="en-GB" sz="2400" dirty="0"/>
                  <a:t>Replacing 2007 with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/>
                  <a:t>, we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GB" sz="2400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GB" sz="2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GB" sz="2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GB" sz="2400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GB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sz="2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sz="2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GB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2400" b="0" i="1" smtClean="0">
                        <a:latin typeface="Cambria Math"/>
                      </a:rPr>
                      <m:t>.</m:t>
                    </m:r>
                  </m:oMath>
                </a14:m>
                <a:endParaRPr lang="en-GB" sz="2400" b="0" dirty="0"/>
              </a:p>
              <a:p>
                <a:r>
                  <a:rPr lang="en-GB" sz="2400" dirty="0"/>
                  <a:t>Expanding out the brackets (make sure you’re good on your Binomial Expansion!), we get: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/>
                            </a:rPr>
                            <m:t>+2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/>
                            </a:rPr>
                            <m:t>+3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/>
                            </a:rPr>
                            <m:t>+2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r>
                  <a:rPr lang="en-GB" sz="2400" dirty="0"/>
                  <a:t>At this point you might make an ‘intelligent guess’ that the numerator factorises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, which means the overall value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+1=</m:t>
                    </m:r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2007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+2008</m:t>
                    </m:r>
                  </m:oMath>
                </a14:m>
                <a:r>
                  <a:rPr lang="en-GB" sz="2400" dirty="0"/>
                  <a:t>. This is clearly much easier to calculate.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52643"/>
                <a:ext cx="6408712" cy="5891293"/>
              </a:xfrm>
              <a:prstGeom prst="rect">
                <a:avLst/>
              </a:prstGeom>
              <a:blipFill>
                <a:blip r:embed="rId2"/>
                <a:stretch>
                  <a:fillRect l="-1427" t="-827" r="-1427" b="-13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425128" y="2870200"/>
            <a:ext cx="6229672" cy="3860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2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Calculating big numbers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876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98072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 many cases (particularly Olympiad problems), it’s worthwhile making a substitution that simplifies our problem.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75072" y="2132856"/>
                <a:ext cx="8013352" cy="461665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Question: </a:t>
                </a:r>
                <a:r>
                  <a:rPr lang="en-GB" sz="2400" dirty="0"/>
                  <a:t>Find real solutions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=(</m:t>
                    </m:r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+3)(</m:t>
                    </m:r>
                    <m:r>
                      <a:rPr lang="en-GB" sz="2400" b="0" i="1" smtClean="0">
                        <a:latin typeface="Cambria Math"/>
                      </a:rPr>
                      <m:t>𝑦</m:t>
                    </m:r>
                    <m:r>
                      <a:rPr lang="en-GB" sz="2400" b="0" i="1" smtClean="0">
                        <a:latin typeface="Cambria Math"/>
                      </a:rPr>
                      <m:t>−3)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72" y="2132856"/>
                <a:ext cx="8013352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062" t="-750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75072" y="2615546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substitution might aid us? (look at the relationship between the contents of the three brackets)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75072" y="3585592"/>
                <a:ext cx="78488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𝐴</m:t>
                    </m:r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+3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𝐵</m:t>
                    </m:r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r>
                      <a:rPr lang="en-GB" sz="2400" b="0" i="1" smtClean="0">
                        <a:latin typeface="Cambria Math"/>
                      </a:rPr>
                      <m:t>𝑦</m:t>
                    </m:r>
                    <m:r>
                      <a:rPr lang="en-GB" sz="2400" b="0" i="1" smtClean="0">
                        <a:latin typeface="Cambria Math"/>
                      </a:rPr>
                      <m:t>−3</m:t>
                    </m:r>
                  </m:oMath>
                </a14:m>
                <a:r>
                  <a:rPr lang="en-GB" sz="2400" dirty="0"/>
                  <a:t>. Then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𝐴</m:t>
                    </m:r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r>
                      <a:rPr lang="en-GB" sz="2400" b="0" i="1" smtClean="0">
                        <a:latin typeface="Cambria Math"/>
                      </a:rPr>
                      <m:t>𝐵</m:t>
                    </m:r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r>
                      <a:rPr lang="en-GB" sz="2400" b="0" i="1" smtClean="0">
                        <a:latin typeface="Cambria Math"/>
                      </a:rPr>
                      <m:t>𝑦</m:t>
                    </m:r>
                  </m:oMath>
                </a14:m>
                <a:endParaRPr lang="en-GB" sz="2400" dirty="0"/>
              </a:p>
              <a:p>
                <a:r>
                  <a:rPr lang="en-GB" sz="2400" dirty="0"/>
                  <a:t>Now the problem is easier to solve!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72" y="3585592"/>
                <a:ext cx="7848872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243" t="-5839" b="-15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75072" y="4737720"/>
                <a:ext cx="808536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r>
                      <a:rPr lang="en-GB" sz="2400" b="0" i="1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GB" sz="2400" dirty="0"/>
                  <a:t>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+2</m:t>
                    </m:r>
                    <m:r>
                      <a:rPr lang="en-GB" sz="2400" b="0" i="1" smtClean="0">
                        <a:latin typeface="Cambria Math"/>
                      </a:rPr>
                      <m:t>𝐴𝐵</m:t>
                    </m:r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r>
                      <a:rPr lang="en-GB" sz="2400" b="0" i="1" smtClean="0">
                        <a:latin typeface="Cambria Math"/>
                      </a:rPr>
                      <m:t>𝐴𝐵</m:t>
                    </m:r>
                  </m:oMath>
                </a14:m>
                <a:endParaRPr lang="en-GB" sz="2400" dirty="0"/>
              </a:p>
              <a:p>
                <a:r>
                  <a:rPr lang="en-GB" sz="2400" dirty="0"/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r>
                      <a:rPr lang="en-GB" sz="2400" b="0" i="1" smtClean="0">
                        <a:latin typeface="Cambria Math"/>
                      </a:rPr>
                      <m:t>𝐴𝐵</m:t>
                    </m:r>
                    <m:r>
                      <a:rPr lang="en-GB" sz="2400" b="0" i="1" smtClean="0">
                        <a:latin typeface="Cambria Math"/>
                      </a:rPr>
                      <m:t>=0</m:t>
                    </m:r>
                  </m:oMath>
                </a14:m>
                <a:endParaRPr lang="en-GB" sz="2400" dirty="0"/>
              </a:p>
              <a:p>
                <a:r>
                  <a:rPr lang="en-GB" sz="2400" dirty="0"/>
                  <a:t>But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 are positive, and so is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GB" sz="2400" dirty="0"/>
                  <a:t> given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/>
                              </a:rPr>
                              <m:t>𝐴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/>
                      </a:rPr>
                      <m:t>=</m:t>
                    </m:r>
                    <m:r>
                      <a:rPr lang="en-GB" sz="2400" i="1">
                        <a:latin typeface="Cambria Math"/>
                      </a:rPr>
                      <m:t>𝐴𝐵</m:t>
                    </m:r>
                  </m:oMath>
                </a14:m>
                <a:r>
                  <a:rPr lang="en-GB" sz="2400" dirty="0"/>
                  <a:t>. So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GB" sz="2400" dirty="0"/>
                  <a:t> must be 0, and thus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sz="2400" dirty="0"/>
                  <a:t> are -3 and +3.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72" y="4737720"/>
                <a:ext cx="8085360" cy="1938992"/>
              </a:xfrm>
              <a:prstGeom prst="rect">
                <a:avLst/>
              </a:prstGeom>
              <a:blipFill rotWithShape="1">
                <a:blip r:embed="rId4"/>
                <a:stretch>
                  <a:fillRect l="-1207" t="-2516" r="-603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375072" y="3561097"/>
            <a:ext cx="8013352" cy="8554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75072" y="4725144"/>
            <a:ext cx="8013352" cy="19515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1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Making an Effective Substitution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790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0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51216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5000" dirty="0">
                <a:solidFill>
                  <a:srgbClr val="EEF8E4"/>
                </a:solidFill>
                <a:latin typeface="Calibri"/>
              </a:rPr>
              <a:t>ζ</a:t>
            </a:r>
            <a:endParaRPr lang="en-GB" sz="35000" dirty="0">
              <a:solidFill>
                <a:srgbClr val="EEF8E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492896"/>
            <a:ext cx="91440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600" dirty="0"/>
              <a:t>	Part 2: Simultaneous Equations &amp; Surds</a:t>
            </a:r>
            <a:endParaRPr lang="en-GB" sz="36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132856"/>
            <a:ext cx="914400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	Topic 3 – Algebra</a:t>
            </a:r>
            <a:endParaRPr lang="en-GB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3268433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4416" y="692696"/>
                <a:ext cx="7848872" cy="87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Question: </a:t>
                </a:r>
                <a:r>
                  <a:rPr lang="en-GB" sz="2400" dirty="0"/>
                  <a:t>Find the least positive integer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sz="2400" dirty="0"/>
                  <a:t> such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+1</m:t>
                          </m:r>
                        </m:e>
                      </m:rad>
                      <m:r>
                        <a:rPr lang="en-GB" sz="2400" b="0" i="1" smtClean="0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𝑛</m:t>
                          </m:r>
                        </m:e>
                      </m:rad>
                      <m:r>
                        <a:rPr lang="en-GB" sz="2400" b="0" i="1" smtClean="0">
                          <a:latin typeface="Cambria Math"/>
                        </a:rPr>
                        <m:t>&lt;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16" y="692696"/>
                <a:ext cx="7848872" cy="874535"/>
              </a:xfrm>
              <a:prstGeom prst="rect">
                <a:avLst/>
              </a:prstGeom>
              <a:blipFill rotWithShape="1">
                <a:blip r:embed="rId2"/>
                <a:stretch>
                  <a:fillRect l="-1165" t="-55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75072" y="1910170"/>
                <a:ext cx="8373392" cy="4947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Solution: </a:t>
                </a:r>
                <a:r>
                  <a:rPr lang="en-GB" sz="2400" dirty="0"/>
                  <a:t>While we could square both sides, we’ll end up with a mixture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sz="2400" dirty="0"/>
                  <a:t>. It’s better to move the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GB" sz="2400" dirty="0"/>
                  <a:t> to the other side first, so that after squaring, the n’s cancel.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2400" i="1">
                              <a:latin typeface="Cambria Math"/>
                            </a:rPr>
                            <m:t>𝑛</m:t>
                          </m:r>
                          <m:r>
                            <a:rPr lang="en-GB" sz="2400" i="1">
                              <a:latin typeface="Cambria Math"/>
                            </a:rPr>
                            <m:t>+1</m:t>
                          </m:r>
                        </m:e>
                      </m:rad>
                      <m:r>
                        <a:rPr lang="en-GB" sz="2400" b="0" i="1" smtClean="0">
                          <a:latin typeface="Cambria Math"/>
                        </a:rPr>
                        <m:t>&lt;</m:t>
                      </m:r>
                      <m:rad>
                        <m:radPr>
                          <m:degHide m:val="on"/>
                          <m:ctrlPr>
                            <a:rPr lang="en-GB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2400" i="1">
                              <a:latin typeface="Cambria Math"/>
                            </a:rPr>
                            <m:t>𝑛</m:t>
                          </m:r>
                        </m:e>
                      </m:rad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GB" sz="2400" i="1">
                              <a:latin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𝑛</m:t>
                      </m:r>
                      <m:r>
                        <a:rPr lang="en-GB" sz="2400" b="0" i="1" smtClean="0">
                          <a:latin typeface="Cambria Math"/>
                        </a:rPr>
                        <m:t>+1&lt;</m:t>
                      </m:r>
                      <m:r>
                        <a:rPr lang="en-GB" sz="2400" b="0" i="1" smtClean="0">
                          <a:latin typeface="Cambria Math"/>
                        </a:rPr>
                        <m:t>𝑛</m:t>
                      </m:r>
                      <m:r>
                        <a:rPr lang="en-GB" sz="2400" b="0" i="1" smtClean="0">
                          <a:latin typeface="Cambria Math"/>
                        </a:rPr>
                        <m:t>+2∙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−3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rad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𝑛</m:t>
                          </m:r>
                        </m:e>
                      </m:rad>
                      <m:r>
                        <a:rPr lang="en-GB" sz="2400" b="0" i="1" smtClean="0">
                          <a:latin typeface="Cambria Math"/>
                        </a:rPr>
                        <m:t>&gt;</m:t>
                      </m:r>
                      <m:f>
                        <m:f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𝑛</m:t>
                      </m:r>
                      <m:r>
                        <a:rPr lang="en-GB" sz="2400" b="0" i="1" smtClean="0">
                          <a:latin typeface="Cambria Math"/>
                        </a:rPr>
                        <m:t>&gt;249999.5</m:t>
                      </m:r>
                    </m:oMath>
                  </m:oMathPara>
                </a14:m>
                <a:endParaRPr lang="en-GB" sz="2400" b="0" dirty="0"/>
              </a:p>
              <a:p>
                <a:r>
                  <a:rPr lang="en-GB" sz="2400" dirty="0"/>
                  <a:t>So the least positive integer is 250,000.</a:t>
                </a:r>
              </a:p>
              <a:p>
                <a:endParaRPr lang="en-GB" sz="2400" dirty="0"/>
              </a:p>
              <a:p>
                <a:r>
                  <a:rPr lang="en-GB" sz="2400" b="1" dirty="0"/>
                  <a:t>General Tip: Before squaring both sides, if you only have two occurrences of variable(s), move one onto the other side of the equality/inequality first.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72" y="1910170"/>
                <a:ext cx="8373392" cy="4947829"/>
              </a:xfrm>
              <a:prstGeom prst="rect">
                <a:avLst/>
              </a:prstGeom>
              <a:blipFill rotWithShape="1">
                <a:blip r:embed="rId3"/>
                <a:stretch>
                  <a:fillRect l="-1165" t="-985" b="-1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375072" y="1908458"/>
            <a:ext cx="8373392" cy="48402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7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Surd Manipulation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83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490836" y="2795952"/>
            <a:ext cx="2400920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ym typeface="Wingdings"/>
              </a:rPr>
              <a:t>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23528" y="1052736"/>
                <a:ext cx="6120680" cy="1310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i="1" dirty="0"/>
                  <a:t>[SMC]</a:t>
                </a:r>
                <a:r>
                  <a:rPr lang="en-GB" sz="2400" b="1" dirty="0"/>
                  <a:t> </a:t>
                </a:r>
                <a:r>
                  <a:rPr lang="en-GB" sz="2400" dirty="0"/>
                  <a:t>Which of the following is equal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2005+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2005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rad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052736"/>
                <a:ext cx="6120680" cy="1310552"/>
              </a:xfrm>
              <a:prstGeom prst="rect">
                <a:avLst/>
              </a:prstGeom>
              <a:blipFill>
                <a:blip r:embed="rId2"/>
                <a:stretch>
                  <a:fillRect l="-1494" t="-37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3117292" y="3623992"/>
            <a:ext cx="2400920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ym typeface="Symbol"/>
              </a:rPr>
              <a:t></a:t>
            </a:r>
            <a:r>
              <a:rPr lang="en-GB" sz="2800" dirty="0">
                <a:sym typeface="Wingdings"/>
              </a:rPr>
              <a:t>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90836" y="2795952"/>
                <a:ext cx="2400920" cy="64807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2800" dirty="0"/>
                  <a:t>A</a:t>
                </a:r>
                <a:r>
                  <a:rPr lang="en-GB" sz="2000" dirty="0"/>
                  <a:t>: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/>
                          </a:rPr>
                          <m:t>1003</m:t>
                        </m:r>
                      </m:e>
                    </m:rad>
                    <m:r>
                      <a:rPr lang="en-GB" sz="2000" b="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/>
                          </a:rPr>
                          <m:t>1002</m:t>
                        </m:r>
                      </m:e>
                    </m:rad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36" y="2795952"/>
                <a:ext cx="2400920" cy="648072"/>
              </a:xfrm>
              <a:prstGeom prst="rect">
                <a:avLst/>
              </a:prstGeom>
              <a:blipFill rotWithShape="1">
                <a:blip r:embed="rId3"/>
                <a:stretch>
                  <a:fillRect l="-4786" b="-1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3117292" y="2795952"/>
            <a:ext cx="2400920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ym typeface="Symbol"/>
              </a:rPr>
              <a:t></a:t>
            </a:r>
            <a:r>
              <a:rPr lang="en-GB" sz="2800" dirty="0">
                <a:sym typeface="Wingdings"/>
              </a:rPr>
              <a:t></a:t>
            </a:r>
            <a:endParaRPr lang="en-GB" sz="2800" dirty="0"/>
          </a:p>
        </p:txBody>
      </p:sp>
      <p:sp>
        <p:nvSpPr>
          <p:cNvPr id="34" name="Rectangle 33"/>
          <p:cNvSpPr/>
          <p:nvPr/>
        </p:nvSpPr>
        <p:spPr>
          <a:xfrm>
            <a:off x="495884" y="3623992"/>
            <a:ext cx="2395872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ym typeface="Symbol"/>
              </a:rPr>
              <a:t></a:t>
            </a:r>
            <a:r>
              <a:rPr lang="en-GB" sz="2800" dirty="0">
                <a:sym typeface="Wingdings"/>
              </a:rPr>
              <a:t></a:t>
            </a:r>
            <a:endParaRPr lang="en-GB" sz="2800" dirty="0"/>
          </a:p>
        </p:txBody>
      </p:sp>
      <p:sp>
        <p:nvSpPr>
          <p:cNvPr id="35" name="Rectangle 34"/>
          <p:cNvSpPr/>
          <p:nvPr/>
        </p:nvSpPr>
        <p:spPr>
          <a:xfrm>
            <a:off x="5772720" y="2795952"/>
            <a:ext cx="2400920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ym typeface="Symbol"/>
              </a:rPr>
              <a:t></a:t>
            </a:r>
            <a:r>
              <a:rPr lang="en-GB" sz="2800" dirty="0">
                <a:sym typeface="Wingdings"/>
              </a:rPr>
              <a:t>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117292" y="2795952"/>
                <a:ext cx="2400920" cy="64807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2800" dirty="0"/>
                  <a:t>B</a:t>
                </a:r>
                <a:r>
                  <a:rPr lang="en-GB" sz="2000" dirty="0"/>
                  <a:t>: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/>
                          </a:rPr>
                          <m:t>1005</m:t>
                        </m:r>
                      </m:e>
                    </m:rad>
                    <m:r>
                      <a:rPr lang="en-GB" sz="2000" b="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/>
                          </a:rPr>
                          <m:t>1004</m:t>
                        </m:r>
                      </m:e>
                    </m:rad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292" y="2795952"/>
                <a:ext cx="2400920" cy="648072"/>
              </a:xfrm>
              <a:prstGeom prst="rect">
                <a:avLst/>
              </a:prstGeom>
              <a:blipFill rotWithShape="1">
                <a:blip r:embed="rId4"/>
                <a:stretch>
                  <a:fillRect l="-4523" b="-1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772720" y="2795952"/>
                <a:ext cx="2400920" cy="64807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2800" dirty="0"/>
                  <a:t>C</a:t>
                </a:r>
                <a:r>
                  <a:rPr lang="en-GB" sz="2000" dirty="0"/>
                  <a:t>: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/>
                          </a:rPr>
                          <m:t>1007</m:t>
                        </m:r>
                      </m:e>
                    </m:rad>
                    <m:r>
                      <a:rPr lang="en-GB" sz="2000" b="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/>
                          </a:rPr>
                          <m:t>1005</m:t>
                        </m:r>
                      </m:e>
                    </m:rad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720" y="2795952"/>
                <a:ext cx="2400920" cy="648072"/>
              </a:xfrm>
              <a:prstGeom prst="rect">
                <a:avLst/>
              </a:prstGeom>
              <a:blipFill rotWithShape="1">
                <a:blip r:embed="rId5"/>
                <a:stretch>
                  <a:fillRect l="-4774" b="-1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95884" y="3611252"/>
                <a:ext cx="2400920" cy="64807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2800" dirty="0"/>
                  <a:t>D</a:t>
                </a:r>
                <a:r>
                  <a:rPr lang="en-GB" sz="2000" dirty="0"/>
                  <a:t>: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/>
                          </a:rPr>
                          <m:t>2005</m:t>
                        </m:r>
                      </m:e>
                    </m:rad>
                    <m:r>
                      <a:rPr lang="en-GB" sz="2000" b="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/>
                          </a:rPr>
                          <m:t>2003</m:t>
                        </m:r>
                      </m:e>
                    </m:rad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84" y="3611252"/>
                <a:ext cx="2400920" cy="648072"/>
              </a:xfrm>
              <a:prstGeom prst="rect">
                <a:avLst/>
              </a:prstGeom>
              <a:blipFill rotWithShape="1">
                <a:blip r:embed="rId6"/>
                <a:stretch>
                  <a:fillRect l="-4523" b="-144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117292" y="3623992"/>
                <a:ext cx="2400920" cy="64807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2800" dirty="0"/>
                  <a:t>E</a:t>
                </a:r>
                <a:r>
                  <a:rPr lang="en-GB" sz="2000" dirty="0"/>
                  <a:t>: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/>
                          </a:rPr>
                          <m:t>2007</m:t>
                        </m:r>
                      </m:e>
                    </m:rad>
                    <m:r>
                      <a:rPr lang="en-GB" sz="2000" b="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/>
                          </a:rPr>
                          <m:t>2005</m:t>
                        </m:r>
                      </m:e>
                    </m:rad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292" y="3623992"/>
                <a:ext cx="2400920" cy="648072"/>
              </a:xfrm>
              <a:prstGeom prst="rect">
                <a:avLst/>
              </a:prstGeom>
              <a:blipFill rotWithShape="1">
                <a:blip r:embed="rId7"/>
                <a:stretch>
                  <a:fillRect l="-4523" b="-144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90836" y="4808438"/>
            <a:ext cx="5194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Hint: Perhaps we can reorganise the contents of the outer square root such that it’s a squared expression?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7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Surd Manipulation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85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23528" y="1052736"/>
                <a:ext cx="6120680" cy="1310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i="1" dirty="0"/>
                  <a:t>[SMC]</a:t>
                </a:r>
                <a:r>
                  <a:rPr lang="en-GB" sz="2400" b="1" dirty="0"/>
                  <a:t> </a:t>
                </a:r>
                <a:r>
                  <a:rPr lang="en-GB" sz="2400" dirty="0"/>
                  <a:t>Which of the following is equal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2005+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2005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rad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052736"/>
                <a:ext cx="6120680" cy="1310552"/>
              </a:xfrm>
              <a:prstGeom prst="rect">
                <a:avLst/>
              </a:prstGeom>
              <a:blipFill>
                <a:blip r:embed="rId2"/>
                <a:stretch>
                  <a:fillRect l="-1494" t="-37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2780928"/>
                <a:ext cx="8280920" cy="3795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/>
                                </a:rPr>
                                <m:t>2005+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(2005+1)(2005−1)</m:t>
                                  </m:r>
                                </m:e>
                              </m:rad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/>
                                </a:rPr>
                                <m:t>2005+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1003</m:t>
                                  </m:r>
                                </m:e>
                              </m:rad>
                              <m:rad>
                                <m:radPr>
                                  <m:degHide m:val="on"/>
                                  <m:ctrlPr>
                                    <a:rPr lang="en-GB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1002</m:t>
                                  </m:r>
                                </m:e>
                              </m:rad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At this point, since we have twice the product of two things, it suggests we can perhaps get the denominator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+2</m:t>
                    </m:r>
                    <m:r>
                      <a:rPr lang="en-GB" b="0" i="1" smtClean="0">
                        <a:latin typeface="Cambria Math"/>
                      </a:rPr>
                      <m:t>𝑎𝑏</m:t>
                    </m:r>
                    <m:r>
                      <a:rPr lang="en-GB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so that we can take the square root. Indeed this works very nicely: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1003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+2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1003</m:t>
                                  </m:r>
                                </m:e>
                              </m:rad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1002</m:t>
                                  </m:r>
                                </m:e>
                              </m:rad>
                              <m:r>
                                <a:rPr lang="en-GB" b="0" i="1" smtClean="0">
                                  <a:latin typeface="Cambria Math"/>
                                </a:rPr>
                                <m:t>+1002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b="0" i="1" smtClean="0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GB" b="0" i="1" smtClean="0">
                                              <a:latin typeface="Cambria Math"/>
                                            </a:rPr>
                                            <m:t>1003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/>
                                </a:rPr>
                                <m:t>+2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1003</m:t>
                                  </m:r>
                                </m:e>
                              </m:rad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1002</m:t>
                                  </m:r>
                                </m:e>
                              </m:rad>
                              <m:r>
                                <a:rPr lang="en-GB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100</m:t>
                                          </m:r>
                                          <m:r>
                                            <a:rPr lang="en-GB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b="0" i="1" smtClean="0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GB" b="0" i="1" smtClean="0">
                                              <a:latin typeface="Cambria Math"/>
                                            </a:rPr>
                                            <m:t>1003</m:t>
                                          </m:r>
                                        </m:e>
                                      </m:rad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b="0" i="1" smtClean="0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GB" b="0" i="1" smtClean="0">
                                              <a:latin typeface="Cambria Math"/>
                                            </a:rPr>
                                            <m:t>1002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1003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1002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Now we can just rationalise the denominator to get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latin typeface="Cambria Math"/>
                          </a:rPr>
                          <m:t>1003</m:t>
                        </m:r>
                      </m:e>
                    </m:rad>
                    <m:r>
                      <a:rPr lang="en-GB" b="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latin typeface="Cambria Math"/>
                          </a:rPr>
                          <m:t>1002</m:t>
                        </m:r>
                      </m:e>
                    </m:rad>
                  </m:oMath>
                </a14:m>
                <a:r>
                  <a:rPr lang="en-GB" dirty="0"/>
                  <a:t>.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780928"/>
                <a:ext cx="8280920" cy="3795270"/>
              </a:xfrm>
              <a:prstGeom prst="rect">
                <a:avLst/>
              </a:prstGeom>
              <a:blipFill rotWithShape="1">
                <a:blip r:embed="rId3"/>
                <a:stretch>
                  <a:fillRect l="-663" b="-22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 flipH="1">
            <a:off x="0" y="2636912"/>
            <a:ext cx="9144000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7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Surd Manipulation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4598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7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Solving with Surds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5576" y="980728"/>
                <a:ext cx="7560840" cy="1505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For what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3200" dirty="0"/>
                  <a:t> do the following equality hold: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4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4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4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4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4800" b="0" i="1" smtClean="0">
                          <a:latin typeface="Cambria Math"/>
                        </a:rPr>
                        <m:t>=</m:t>
                      </m:r>
                      <m:r>
                        <a:rPr lang="en-GB" sz="4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980728"/>
                <a:ext cx="7560840" cy="1505797"/>
              </a:xfrm>
              <a:prstGeom prst="rect">
                <a:avLst/>
              </a:prstGeom>
              <a:blipFill rotWithShape="1">
                <a:blip r:embed="rId2"/>
                <a:stretch>
                  <a:fillRect l="-2097" t="-48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55576" y="2852936"/>
                <a:ext cx="7704856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For negative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3200" dirty="0"/>
                  <a:t>, we’d find for example that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1=−1</m:t>
                    </m:r>
                  </m:oMath>
                </a14:m>
                <a:r>
                  <a:rPr lang="en-GB" sz="3200" dirty="0"/>
                  <a:t>.</a:t>
                </a:r>
              </a:p>
              <a:p>
                <a:endParaRPr lang="en-GB" sz="3200" dirty="0"/>
              </a:p>
              <a:p>
                <a:r>
                  <a:rPr lang="en-GB" sz="3200" dirty="0"/>
                  <a:t>More generally, we have to ensure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3200" b="0" i="1" smtClean="0">
                            <a:latin typeface="Cambria Math"/>
                          </a:rPr>
                          <m:t>𝐿𝐻𝑆</m:t>
                        </m:r>
                      </m:e>
                    </m:d>
                    <m:r>
                      <a:rPr lang="en-GB" sz="3200" b="0" i="1" smtClean="0">
                        <a:latin typeface="Cambria Math"/>
                      </a:rPr>
                      <m:t>=</m:t>
                    </m:r>
                    <m:r>
                      <a:rPr lang="en-GB" sz="3200" b="0" i="1" smtClean="0">
                        <a:latin typeface="Cambria Math"/>
                      </a:rPr>
                      <m:t>𝑅𝐻𝑆</m:t>
                    </m:r>
                  </m:oMath>
                </a14:m>
                <a:r>
                  <a:rPr lang="en-GB" sz="3200" dirty="0"/>
                  <a:t>, where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|..|</m:t>
                    </m:r>
                  </m:oMath>
                </a14:m>
                <a:r>
                  <a:rPr lang="en-GB" sz="3200" dirty="0"/>
                  <a:t> is the modulus function (i.e. makes its argument positive if not already).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852936"/>
                <a:ext cx="7704856" cy="3539430"/>
              </a:xfrm>
              <a:prstGeom prst="rect">
                <a:avLst/>
              </a:prstGeom>
              <a:blipFill rotWithShape="1">
                <a:blip r:embed="rId3"/>
                <a:stretch>
                  <a:fillRect l="-2057" t="-2065" b="-4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323528" y="2597150"/>
            <a:ext cx="8568952" cy="40002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779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51216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5000" dirty="0">
                <a:solidFill>
                  <a:srgbClr val="EEF8E4"/>
                </a:solidFill>
                <a:latin typeface="Calibri"/>
              </a:rPr>
              <a:t>ζ</a:t>
            </a:r>
            <a:endParaRPr lang="en-GB" sz="35000" dirty="0">
              <a:solidFill>
                <a:srgbClr val="EEF8E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492896"/>
            <a:ext cx="9144000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600" dirty="0"/>
              <a:t>	Part 1: Recursive Expressions and</a:t>
            </a:r>
          </a:p>
          <a:p>
            <a:r>
              <a:rPr lang="en-GB" sz="3600" dirty="0"/>
              <a:t>                      Expansion Identities</a:t>
            </a:r>
            <a:endParaRPr lang="en-GB" sz="36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132856"/>
            <a:ext cx="914400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	Topic 3 – Algebra</a:t>
            </a:r>
            <a:endParaRPr lang="en-GB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2794937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7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Solving with Surds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5576" y="980728"/>
                <a:ext cx="7560840" cy="1505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What about: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4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4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4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4800" b="0" i="1" smtClean="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GB" sz="4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4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4800" b="0" i="1" smtClean="0">
                          <a:latin typeface="Cambria Math"/>
                        </a:rPr>
                        <m:t>=1−</m:t>
                      </m:r>
                      <m:r>
                        <a:rPr lang="en-GB" sz="4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980728"/>
                <a:ext cx="7560840" cy="1505797"/>
              </a:xfrm>
              <a:prstGeom prst="rect">
                <a:avLst/>
              </a:prstGeom>
              <a:blipFill rotWithShape="1">
                <a:blip r:embed="rId2"/>
                <a:stretch>
                  <a:fillRect l="-2097" t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5576" y="3417356"/>
                <a:ext cx="7704856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We require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</a:rPr>
                          <m:t>1−</m:t>
                        </m:r>
                        <m:r>
                          <a:rPr lang="en-GB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2800" b="0" i="1" smtClean="0">
                        <a:latin typeface="Cambria Math"/>
                      </a:rPr>
                      <m:t>=1−</m:t>
                    </m:r>
                    <m:r>
                      <a:rPr lang="en-GB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800" dirty="0"/>
                  <a:t>.</a:t>
                </a:r>
              </a:p>
              <a:p>
                <a:r>
                  <a:rPr lang="en-GB" sz="2400" dirty="0"/>
                  <a:t>This occurs when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/>
                      </a:rPr>
                      <m:t>𝒙</m:t>
                    </m:r>
                    <m:r>
                      <a:rPr lang="en-GB" sz="2400" b="1" i="1" smtClean="0">
                        <a:latin typeface="Cambria Math"/>
                      </a:rPr>
                      <m:t>≤</m:t>
                    </m:r>
                    <m:r>
                      <a:rPr lang="en-GB" sz="24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GB" sz="2400" dirty="0"/>
                  <a:t>. We could see this by sketching: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417356"/>
                <a:ext cx="7704856" cy="892552"/>
              </a:xfrm>
              <a:prstGeom prst="rect">
                <a:avLst/>
              </a:prstGeom>
              <a:blipFill rotWithShape="1">
                <a:blip r:embed="rId3"/>
                <a:stretch>
                  <a:fillRect l="-1661" t="-6164" b="-150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3635896" y="2767980"/>
            <a:ext cx="216024" cy="6364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940152" y="2768104"/>
            <a:ext cx="216024" cy="6364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879812" y="5661248"/>
            <a:ext cx="30603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283968" y="4437112"/>
            <a:ext cx="0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27312" y="4437112"/>
            <a:ext cx="2088232" cy="18722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95936" y="49411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590925" y="4449762"/>
            <a:ext cx="2371725" cy="1219200"/>
            <a:chOff x="3590925" y="4449762"/>
            <a:chExt cx="2371725" cy="12192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3590925" y="4449762"/>
              <a:ext cx="1358900" cy="121920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4943475" y="4538663"/>
              <a:ext cx="1019175" cy="1128712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763455" y="565679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 rot="2477717">
                <a:off x="5107985" y="5947245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𝒚</m:t>
                      </m:r>
                      <m:r>
                        <a:rPr lang="en-GB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𝟏</m:t>
                      </m:r>
                      <m:r>
                        <a:rPr lang="en-GB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GB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77717">
                <a:off x="5107985" y="5947245"/>
                <a:ext cx="122413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 rot="18719721">
                <a:off x="4703327" y="4659613"/>
                <a:ext cx="13445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chemeClr val="accent6"/>
                        </a:solidFill>
                        <a:latin typeface="Cambria Math"/>
                      </a:rPr>
                      <m:t>𝒚</m:t>
                    </m:r>
                    <m:r>
                      <a:rPr lang="en-GB" b="1" i="1" smtClean="0">
                        <a:solidFill>
                          <a:schemeClr val="accent6"/>
                        </a:solidFill>
                        <a:latin typeface="Cambria Math"/>
                      </a:rPr>
                      <m:t>=|</m:t>
                    </m:r>
                    <m:r>
                      <a:rPr lang="en-GB" b="1" i="1" smtClean="0">
                        <a:solidFill>
                          <a:schemeClr val="accent6"/>
                        </a:solidFill>
                        <a:latin typeface="Cambria Math"/>
                      </a:rPr>
                      <m:t>𝟏</m:t>
                    </m:r>
                    <m:r>
                      <a:rPr lang="en-GB" b="1" i="1" smtClean="0">
                        <a:solidFill>
                          <a:schemeClr val="accent6"/>
                        </a:solidFill>
                        <a:latin typeface="Cambria Math"/>
                      </a:rPr>
                      <m:t>−</m:t>
                    </m:r>
                    <m:r>
                      <a:rPr lang="en-GB" b="1" i="1" smtClean="0">
                        <a:solidFill>
                          <a:schemeClr val="accent6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GB" b="1" dirty="0">
                    <a:solidFill>
                      <a:schemeClr val="accent6"/>
                    </a:solidFill>
                  </a:rPr>
                  <a:t>|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719721">
                <a:off x="4703327" y="4659613"/>
                <a:ext cx="1344556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4390" r="-8247" b="-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51520" y="2636912"/>
            <a:ext cx="8568952" cy="41044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373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7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Solving with Surds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1520" y="651992"/>
                <a:ext cx="7560840" cy="1830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[Source: UKMT Mentoring]</a:t>
                </a:r>
              </a:p>
              <a:p>
                <a:r>
                  <a:rPr lang="en-GB" sz="3200" dirty="0"/>
                  <a:t>Find the values of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3200" dirty="0"/>
                  <a:t> for which: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GB" sz="28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rad>
                        </m:e>
                      </m:rad>
                      <m:r>
                        <a:rPr lang="en-GB" sz="2800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2800" i="1">
                              <a:latin typeface="Cambria Math"/>
                            </a:rPr>
                            <m:t>𝑥</m:t>
                          </m:r>
                          <m:r>
                            <a:rPr lang="en-GB" sz="2800" i="1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800" i="1">
                                  <a:latin typeface="Cambria Math"/>
                                </a:rPr>
                                <m:t>−1</m:t>
                              </m:r>
                            </m:e>
                          </m:rad>
                        </m:e>
                      </m:rad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51992"/>
                <a:ext cx="7560840" cy="1830950"/>
              </a:xfrm>
              <a:prstGeom prst="rect">
                <a:avLst/>
              </a:prstGeom>
              <a:blipFill rotWithShape="1">
                <a:blip r:embed="rId2"/>
                <a:stretch>
                  <a:fillRect l="-2015" t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1520" y="2908473"/>
                <a:ext cx="8640959" cy="3255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If we square the LHS and RHS and simplify, we end up with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8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GB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GB" sz="2800" b="0" i="1" smtClean="0">
                        <a:latin typeface="Cambria Math"/>
                      </a:rPr>
                      <m:t>=1−</m:t>
                    </m:r>
                    <m:r>
                      <a:rPr lang="en-GB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800" dirty="0"/>
                  <a:t>. </a:t>
                </a:r>
              </a:p>
              <a:p>
                <a:r>
                  <a:rPr lang="en-GB" sz="2800" dirty="0"/>
                  <a:t>This is the same as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8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GB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GB" sz="2800" b="0" i="1" smtClean="0">
                        <a:latin typeface="Cambria Math"/>
                      </a:rPr>
                      <m:t>=1−</m:t>
                    </m:r>
                    <m:r>
                      <a:rPr lang="en-GB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800" dirty="0"/>
                  <a:t>. Thus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𝑥</m:t>
                    </m:r>
                    <m:r>
                      <a:rPr lang="en-GB" sz="2800" b="0" i="1" smtClean="0">
                        <a:latin typeface="Cambria Math"/>
                      </a:rPr>
                      <m:t>≤1</m:t>
                    </m:r>
                  </m:oMath>
                </a14:m>
                <a:r>
                  <a:rPr lang="en-GB" sz="2800" dirty="0"/>
                  <a:t>.</a:t>
                </a:r>
              </a:p>
              <a:p>
                <a:r>
                  <a:rPr lang="en-GB" sz="2800" dirty="0"/>
                  <a:t>We also require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8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latin typeface="Cambria Math"/>
                          </a:rPr>
                          <m:t>2</m:t>
                        </m:r>
                        <m:r>
                          <a:rPr lang="en-GB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GB" sz="2800" dirty="0"/>
                  <a:t> is a real value.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2</m:t>
                    </m:r>
                    <m:r>
                      <a:rPr lang="en-GB" sz="2800" b="0" i="1" smtClean="0">
                        <a:latin typeface="Cambria Math"/>
                      </a:rPr>
                      <m:t>𝑥</m:t>
                    </m:r>
                    <m:r>
                      <a:rPr lang="en-GB" sz="2800" b="0" i="1" smtClean="0">
                        <a:latin typeface="Cambria Math"/>
                      </a:rPr>
                      <m:t>−1≥0</m:t>
                    </m:r>
                  </m:oMath>
                </a14:m>
                <a:r>
                  <a:rPr lang="en-GB" sz="2800" dirty="0"/>
                  <a:t> thus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𝑥</m:t>
                    </m:r>
                    <m:r>
                      <a:rPr lang="en-GB" sz="2800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/>
                  <a:t>.</a:t>
                </a:r>
              </a:p>
              <a:p>
                <a:r>
                  <a:rPr lang="en-GB" sz="2800" dirty="0"/>
                  <a:t>Thus we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GB" sz="2800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GB" sz="2800" b="1" i="1" smtClean="0">
                        <a:latin typeface="Cambria Math"/>
                      </a:rPr>
                      <m:t>≤</m:t>
                    </m:r>
                    <m:r>
                      <a:rPr lang="en-GB" sz="2800" b="1" i="1" smtClean="0">
                        <a:latin typeface="Cambria Math"/>
                      </a:rPr>
                      <m:t>𝒙</m:t>
                    </m:r>
                    <m:r>
                      <a:rPr lang="en-GB" sz="2800" b="1" i="1" smtClean="0">
                        <a:latin typeface="Cambria Math"/>
                      </a:rPr>
                      <m:t>≤</m:t>
                    </m:r>
                    <m:r>
                      <a:rPr lang="en-GB" sz="28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GB" sz="2800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08473"/>
                <a:ext cx="8640959" cy="3255058"/>
              </a:xfrm>
              <a:prstGeom prst="rect">
                <a:avLst/>
              </a:prstGeom>
              <a:blipFill rotWithShape="1">
                <a:blip r:embed="rId3"/>
                <a:stretch>
                  <a:fillRect l="-1410" t="-1685" r="-2186" b="-20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86952" y="2780928"/>
            <a:ext cx="8568952" cy="35283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1932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7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Simultaneous Equations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218547" y="94379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are the two main ways you would solve simultaneous equation?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16016" y="1772816"/>
                <a:ext cx="3600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/>
                        </a:rPr>
                        <m:t>𝑥</m:t>
                      </m:r>
                      <m:r>
                        <a:rPr lang="en-GB" sz="3600" b="0" i="1" smtClean="0">
                          <a:latin typeface="Cambria Math"/>
                        </a:rPr>
                        <m:t>+2</m:t>
                      </m:r>
                      <m:r>
                        <a:rPr lang="en-GB" sz="3600" b="0" i="1" smtClean="0">
                          <a:latin typeface="Cambria Math"/>
                        </a:rPr>
                        <m:t>𝑦</m:t>
                      </m:r>
                      <m:r>
                        <a:rPr lang="en-GB" sz="3600" b="0" i="1" smtClean="0">
                          <a:latin typeface="Cambria Math"/>
                        </a:rPr>
                        <m:t>=3   (1)</m:t>
                      </m:r>
                    </m:oMath>
                  </m:oMathPara>
                </a14:m>
                <a:endParaRPr lang="en-GB" sz="3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/>
                        </a:rPr>
                        <m:t>=2   (2)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772816"/>
                <a:ext cx="3600400" cy="12003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>
          <a:xfrm>
            <a:off x="6305275" y="3212976"/>
            <a:ext cx="792088" cy="10081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99159" y="5085184"/>
                <a:ext cx="389886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/>
                        </a:rPr>
                        <m:t>𝑥</m:t>
                      </m:r>
                      <m:r>
                        <a:rPr lang="en-GB" sz="3600" b="0" i="1" smtClean="0">
                          <a:latin typeface="Cambria Math"/>
                        </a:rPr>
                        <m:t>=3−2</m:t>
                      </m:r>
                      <m:r>
                        <a:rPr lang="en-GB" sz="36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3600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(3−2</m:t>
                          </m:r>
                          <m:r>
                            <a:rPr lang="en-GB" sz="36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3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159" y="5085184"/>
                <a:ext cx="3898867" cy="12003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704613" y="4365104"/>
            <a:ext cx="3993413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Substitution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1560" y="1772815"/>
                <a:ext cx="338437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/>
                        </a:rPr>
                        <m:t>𝑥</m:t>
                      </m:r>
                      <m:r>
                        <a:rPr lang="en-GB" sz="3600" b="0" i="1" smtClean="0">
                          <a:latin typeface="Cambria Math"/>
                        </a:rPr>
                        <m:t>+2</m:t>
                      </m:r>
                      <m:r>
                        <a:rPr lang="en-GB" sz="3600" b="0" i="1" smtClean="0">
                          <a:latin typeface="Cambria Math"/>
                        </a:rPr>
                        <m:t>𝑦</m:t>
                      </m:r>
                      <m:r>
                        <a:rPr lang="en-GB" sz="3600" b="0" i="1" smtClean="0">
                          <a:latin typeface="Cambria Math"/>
                        </a:rPr>
                        <m:t>=3   (1)</m:t>
                      </m:r>
                    </m:oMath>
                  </m:oMathPara>
                </a14:m>
                <a:endParaRPr lang="en-GB" sz="3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/>
                        </a:rPr>
                        <m:t>𝑥</m:t>
                      </m:r>
                      <m:r>
                        <a:rPr lang="en-GB" sz="3600" b="0" i="1" smtClean="0">
                          <a:latin typeface="Cambria Math"/>
                        </a:rPr>
                        <m:t>−2</m:t>
                      </m:r>
                      <m:r>
                        <a:rPr lang="en-GB" sz="3600" b="0" i="1" smtClean="0">
                          <a:latin typeface="Cambria Math"/>
                        </a:rPr>
                        <m:t>𝑦</m:t>
                      </m:r>
                      <m:r>
                        <a:rPr lang="en-GB" sz="3600" b="0" i="1" smtClean="0">
                          <a:latin typeface="Cambria Math"/>
                        </a:rPr>
                        <m:t>=7   (2)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772815"/>
                <a:ext cx="3384376" cy="12003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wn Arrow 13"/>
          <p:cNvSpPr/>
          <p:nvPr/>
        </p:nvSpPr>
        <p:spPr>
          <a:xfrm>
            <a:off x="2002260" y="3234928"/>
            <a:ext cx="792088" cy="10081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6144" y="5107136"/>
                <a:ext cx="389886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GB" sz="36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GB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GB" sz="3600" b="0" i="1" smtClean="0">
                          <a:latin typeface="Cambria Math"/>
                        </a:rPr>
                        <m:t>:2</m:t>
                      </m:r>
                      <m:r>
                        <a:rPr lang="en-GB" sz="3600" b="0" i="1" smtClean="0">
                          <a:latin typeface="Cambria Math"/>
                        </a:rPr>
                        <m:t>𝑥</m:t>
                      </m:r>
                      <m:r>
                        <a:rPr lang="en-GB" sz="3600" b="0" i="1" smtClean="0">
                          <a:latin typeface="Cambria Math"/>
                        </a:rPr>
                        <m:t>=10</m:t>
                      </m:r>
                    </m:oMath>
                    <m:oMath xmlns:m="http://schemas.openxmlformats.org/officeDocument/2006/math">
                      <m:r>
                        <a:rPr lang="en-GB" sz="3600" b="0" i="1" smtClean="0">
                          <a:latin typeface="Cambria Math"/>
                        </a:rPr>
                        <m:t>𝑥</m:t>
                      </m:r>
                      <m:r>
                        <a:rPr lang="en-GB" sz="3600" b="0" i="1" smtClean="0">
                          <a:latin typeface="Cambria Math"/>
                        </a:rPr>
                        <m:t>=5, </m:t>
                      </m:r>
                      <m:r>
                        <a:rPr lang="en-GB" sz="3600" b="0" i="1" smtClean="0">
                          <a:latin typeface="Cambria Math"/>
                        </a:rPr>
                        <m:t>𝑦</m:t>
                      </m:r>
                      <m:r>
                        <a:rPr lang="en-GB" sz="3600" b="0" i="1" smtClean="0"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4" y="5107136"/>
                <a:ext cx="3898867" cy="12003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01598" y="4387056"/>
            <a:ext cx="3993413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Elimination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3527" y="4387056"/>
            <a:ext cx="4071483" cy="2227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04613" y="4387056"/>
            <a:ext cx="3993413" cy="2227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07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7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Simultaneous Equations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265557" y="617685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BMO questions essentially only use these two principles. You just have to be a bit more creative.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2055" y="1756104"/>
                <a:ext cx="8760345" cy="144655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i="1" dirty="0"/>
                  <a:t>[BMO1]</a:t>
                </a:r>
                <a:r>
                  <a:rPr lang="en-GB" sz="2400" dirty="0"/>
                  <a:t> Solve the simultaneous equations where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, </m:t>
                    </m:r>
                    <m:r>
                      <a:rPr lang="en-GB" sz="2400" b="0" i="1" smtClean="0">
                        <a:latin typeface="Cambria Math"/>
                      </a:rPr>
                      <m:t>𝑦</m:t>
                    </m:r>
                    <m:r>
                      <a:rPr lang="en-GB" sz="2400" b="0" i="1" smtClean="0">
                        <a:latin typeface="Cambria Math"/>
                      </a:rPr>
                      <m:t>, </m:t>
                    </m:r>
                    <m:r>
                      <a:rPr lang="en-GB" sz="24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GB" sz="2400" dirty="0"/>
                  <a:t> are </a:t>
                </a:r>
                <a:r>
                  <a:rPr lang="en-GB" sz="2400" b="1" dirty="0"/>
                  <a:t>integers</a:t>
                </a:r>
                <a:r>
                  <a:rPr lang="en-GB" sz="2400" dirty="0"/>
                  <a:t>:</a:t>
                </a:r>
                <a:endParaRPr lang="en-GB" sz="2400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𝑥</m:t>
                      </m:r>
                      <m:r>
                        <a:rPr lang="en-GB" sz="3200" b="0" i="1" smtClean="0">
                          <a:latin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</a:rPr>
                        <m:t>𝑦</m:t>
                      </m:r>
                      <m:r>
                        <a:rPr lang="en-GB" sz="3200" b="0" i="1" smtClean="0">
                          <a:latin typeface="Cambria Math"/>
                        </a:rPr>
                        <m:t>−</m:t>
                      </m:r>
                      <m:r>
                        <a:rPr lang="en-GB" sz="3200" b="0" i="1" smtClean="0">
                          <a:latin typeface="Cambria Math"/>
                        </a:rPr>
                        <m:t>𝑧</m:t>
                      </m:r>
                      <m:r>
                        <a:rPr lang="en-GB" sz="3200" b="0" i="1" smtClean="0">
                          <a:latin typeface="Cambria Math"/>
                        </a:rPr>
                        <m:t>=12           </m:t>
                      </m:r>
                      <m:d>
                        <m:dPr>
                          <m:ctrlPr>
                            <a:rPr lang="en-GB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GB" sz="3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=12     (2)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55" y="1756104"/>
                <a:ext cx="8760345" cy="1446550"/>
              </a:xfrm>
              <a:prstGeom prst="rect">
                <a:avLst/>
              </a:prstGeom>
              <a:blipFill>
                <a:blip r:embed="rId2"/>
                <a:stretch>
                  <a:fillRect l="-902" t="-24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9749" y="3788864"/>
                <a:ext cx="7674321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Use substitution. Rearranging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(1)</m:t>
                    </m:r>
                  </m:oMath>
                </a14:m>
                <a:r>
                  <a:rPr lang="en-GB" dirty="0"/>
                  <a:t>, we get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𝑧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−12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The reason we chose to make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GB" dirty="0"/>
                  <a:t> the subject is that we eliminate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</a:p>
              <a:p>
                <a:r>
                  <a:rPr lang="en-GB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(2)</m:t>
                    </m:r>
                  </m:oMath>
                </a14:m>
                <a:r>
                  <a:rPr lang="en-GB" dirty="0"/>
                  <a:t> when we square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GB" dirty="0"/>
                  <a:t> and subtract it.</a:t>
                </a:r>
              </a:p>
              <a:p>
                <a:r>
                  <a:rPr lang="en-GB" dirty="0"/>
                  <a:t>Substituting this into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(2)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−12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=12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−144−2</m:t>
                      </m:r>
                      <m:r>
                        <a:rPr lang="en-GB" b="0" i="1" smtClean="0">
                          <a:latin typeface="Cambria Math"/>
                        </a:rPr>
                        <m:t>𝑥𝑦</m:t>
                      </m:r>
                      <m:r>
                        <a:rPr lang="en-GB" b="0" i="1" smtClean="0">
                          <a:latin typeface="Cambria Math"/>
                        </a:rPr>
                        <m:t>+24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+24</m:t>
                      </m:r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=12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…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−12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−12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=66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It then becomes a case of considering the factor pairs of 66 </a:t>
                </a:r>
              </a:p>
              <a:p>
                <a:r>
                  <a:rPr lang="en-GB" dirty="0"/>
                  <a:t>(including negative ones!) and working out the corresponding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49" y="3788864"/>
                <a:ext cx="7674321" cy="2862322"/>
              </a:xfrm>
              <a:prstGeom prst="rect">
                <a:avLst/>
              </a:prstGeom>
              <a:blipFill rotWithShape="1">
                <a:blip r:embed="rId3"/>
                <a:stretch>
                  <a:fillRect l="-715" t="-1066" b="-2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82055" y="3202654"/>
            <a:ext cx="8760345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Hint: What should we substitute, and why?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5557" y="3746500"/>
            <a:ext cx="6592443" cy="29046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699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7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Simultaneous Equations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265557" y="617685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Sometimes we add/subtract equations to be able to get the RHS as 0 and be able to factorise the LHS.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2055" y="1756104"/>
                <a:ext cx="8640961" cy="193899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i="1" dirty="0"/>
                  <a:t>[BMO1]</a:t>
                </a:r>
                <a:r>
                  <a:rPr lang="en-GB" sz="2400" dirty="0"/>
                  <a:t> Solve for real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, </m:t>
                    </m:r>
                    <m:r>
                      <a:rPr lang="en-GB" sz="2400" b="0" i="1" smtClean="0">
                        <a:latin typeface="Cambria Math"/>
                      </a:rPr>
                      <m:t>𝑦</m:t>
                    </m:r>
                    <m:r>
                      <a:rPr lang="en-GB" sz="2400" b="0" i="1" smtClean="0">
                        <a:latin typeface="Cambria Math"/>
                      </a:rPr>
                      <m:t>, </m:t>
                    </m:r>
                    <m:r>
                      <a:rPr lang="en-GB" sz="24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GB" sz="2400" dirty="0"/>
                  <a:t>:</a:t>
                </a:r>
                <a:endParaRPr lang="en-GB" sz="2400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GB" sz="3200" b="0" i="1" smtClean="0">
                          <a:latin typeface="Cambria Math"/>
                        </a:rPr>
                        <m:t>𝑦𝑧</m:t>
                      </m:r>
                      <m:r>
                        <a:rPr lang="en-GB" sz="3200" b="0" i="1" smtClean="0">
                          <a:latin typeface="Cambria Math"/>
                        </a:rPr>
                        <m:t>=12   </m:t>
                      </m:r>
                      <m:d>
                        <m:dPr>
                          <m:ctrlPr>
                            <a:rPr lang="en-GB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GB" sz="3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GB" sz="3200" b="0" i="1" smtClean="0">
                          <a:latin typeface="Cambria Math"/>
                        </a:rPr>
                        <m:t>𝑧𝑥</m:t>
                      </m:r>
                      <m:r>
                        <a:rPr lang="en-GB" sz="3200" b="0" i="1" smtClean="0">
                          <a:latin typeface="Cambria Math"/>
                        </a:rPr>
                        <m:t>=4      </m:t>
                      </m:r>
                      <m:d>
                        <m:dPr>
                          <m:ctrlPr>
                            <a:rPr lang="en-GB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GB" sz="3200" b="0" i="1" smtClean="0">
                          <a:latin typeface="Cambria Math"/>
                        </a:rPr>
                        <m:t>𝑥𝑦</m:t>
                      </m:r>
                      <m:r>
                        <a:rPr lang="en-GB" sz="3200" b="0" i="1" smtClean="0">
                          <a:latin typeface="Cambria Math"/>
                        </a:rPr>
                        <m:t>=4      (3)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55" y="1756104"/>
                <a:ext cx="8640961" cy="1938992"/>
              </a:xfrm>
              <a:prstGeom prst="rect">
                <a:avLst/>
              </a:prstGeom>
              <a:blipFill>
                <a:blip r:embed="rId2"/>
                <a:stretch>
                  <a:fillRect l="-914" t="-18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82054" y="3695096"/>
            <a:ext cx="8640961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Hint: They made two of the numbers a 4 for a reason!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3151" y="4190250"/>
                <a:ext cx="686287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:   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=0         (4)</m:t>
                      </m:r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:r>
                  <a:rPr lang="en-GB" b="0" dirty="0"/>
                  <a:t>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(4)</m:t>
                    </m:r>
                  </m:oMath>
                </a14:m>
                <a:r>
                  <a:rPr lang="en-GB" dirty="0"/>
                  <a:t>, either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GB" dirty="0"/>
                  <a:t>. The former contradicts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(2)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(3)</m:t>
                    </m:r>
                  </m:oMath>
                </a14:m>
                <a:r>
                  <a:rPr lang="en-GB" dirty="0"/>
                  <a:t>, </a:t>
                </a:r>
              </a:p>
              <a:p>
                <a:r>
                  <a:rPr lang="en-GB" dirty="0"/>
                  <a:t>so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GB" dirty="0"/>
                  <a:t>. We can make this substitution to obtain: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=12    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  <m:r>
                          <a:rPr lang="en-GB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𝑥𝑦</m:t>
                    </m:r>
                    <m:r>
                      <a:rPr lang="en-GB" b="0" i="1" smtClean="0">
                        <a:latin typeface="Cambria Math"/>
                      </a:rPr>
                      <m:t>=4   (6)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We can solve this by substituting one equation into the other.</a:t>
                </a:r>
              </a:p>
              <a:p>
                <a:r>
                  <a:rPr lang="en-GB" dirty="0"/>
                  <a:t>This gives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=−2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But we need to check these! We 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≠0</m:t>
                    </m:r>
                  </m:oMath>
                </a14:m>
                <a:r>
                  <a:rPr lang="en-GB" dirty="0"/>
                  <a:t> because it contradicts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GB" b="0" i="0" smtClean="0">
                        <a:latin typeface="Cambria Math"/>
                      </a:rPr>
                      <m:t>.</m:t>
                    </m:r>
                  </m:oMath>
                </a14:m>
                <a:endParaRPr lang="en-GB" b="0" dirty="0"/>
              </a:p>
              <a:p>
                <a:r>
                  <a:rPr lang="en-GB" dirty="0"/>
                  <a:t>We can use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(5)</m:t>
                    </m:r>
                  </m:oMath>
                </a14:m>
                <a:r>
                  <a:rPr lang="en-GB" dirty="0"/>
                  <a:t> to then 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 for each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dirty="0"/>
                  <a:t>, and any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GB" dirty="0"/>
                  <a:t> to get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51" y="4190250"/>
                <a:ext cx="6862873" cy="2585323"/>
              </a:xfrm>
              <a:prstGeom prst="rect">
                <a:avLst/>
              </a:prstGeom>
              <a:blipFill rotWithShape="1">
                <a:blip r:embed="rId3"/>
                <a:stretch>
                  <a:fillRect l="-799" r="-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03151" y="4190250"/>
            <a:ext cx="6773105" cy="23889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7855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7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Simultaneous Equations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265557" y="617685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Sometimes we can </a:t>
            </a:r>
            <a:r>
              <a:rPr lang="en-GB" sz="2400" b="1" dirty="0"/>
              <a:t>exploit symmetry</a:t>
            </a:r>
            <a:r>
              <a:rPr lang="en-GB" sz="2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2055" y="1095002"/>
                <a:ext cx="8640961" cy="187743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i="1" dirty="0"/>
                  <a:t>[BMO1]</a:t>
                </a:r>
                <a:r>
                  <a:rPr lang="en-GB" sz="2000" dirty="0"/>
                  <a:t> Solve for real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, </m:t>
                    </m:r>
                    <m:r>
                      <a:rPr lang="en-GB" sz="2000" b="0" i="1" smtClean="0">
                        <a:latin typeface="Cambria Math"/>
                      </a:rPr>
                      <m:t>𝑦</m:t>
                    </m:r>
                    <m:r>
                      <a:rPr lang="en-GB" sz="2000" b="0" i="1" smtClean="0">
                        <a:latin typeface="Cambria Math"/>
                      </a:rPr>
                      <m:t>, </m:t>
                    </m:r>
                    <m:r>
                      <a:rPr lang="en-GB" sz="20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GB" sz="2000" dirty="0"/>
                  <a:t>:</a:t>
                </a:r>
                <a:endParaRPr lang="en-GB" sz="2000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𝑎𝑏</m:t>
                      </m:r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latin typeface="Cambria Math"/>
                        </a:rPr>
                        <m:t>𝑐</m:t>
                      </m:r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latin typeface="Cambria Math"/>
                        </a:rPr>
                        <m:t>𝑑</m:t>
                      </m:r>
                      <m:r>
                        <a:rPr lang="en-GB" sz="2400" b="0" i="1" smtClean="0">
                          <a:latin typeface="Cambria Math"/>
                        </a:rPr>
                        <m:t>=3   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𝑏𝑐</m:t>
                      </m:r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latin typeface="Cambria Math"/>
                        </a:rPr>
                        <m:t>𝑑</m:t>
                      </m:r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latin typeface="Cambria Math"/>
                        </a:rPr>
                        <m:t>𝑎</m:t>
                      </m:r>
                      <m:r>
                        <a:rPr lang="en-GB" sz="2400" b="0" i="1" smtClean="0">
                          <a:latin typeface="Cambria Math"/>
                        </a:rPr>
                        <m:t>=5    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𝑐𝑑</m:t>
                      </m:r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latin typeface="Cambria Math"/>
                        </a:rPr>
                        <m:t>𝑎</m:t>
                      </m:r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latin typeface="Cambria Math"/>
                        </a:rPr>
                        <m:t>𝑏</m:t>
                      </m:r>
                      <m:r>
                        <a:rPr lang="en-GB" sz="2400" b="0" i="1" smtClean="0">
                          <a:latin typeface="Cambria Math"/>
                        </a:rPr>
                        <m:t>=2    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𝑑𝑎</m:t>
                      </m:r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latin typeface="Cambria Math"/>
                        </a:rPr>
                        <m:t>𝑏</m:t>
                      </m:r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latin typeface="Cambria Math"/>
                        </a:rPr>
                        <m:t>𝑐</m:t>
                      </m:r>
                      <m:r>
                        <a:rPr lang="en-GB" sz="2400" b="0" i="1" smtClean="0">
                          <a:latin typeface="Cambria Math"/>
                        </a:rPr>
                        <m:t>=6    (4)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55" y="1095002"/>
                <a:ext cx="8640961" cy="1877437"/>
              </a:xfrm>
              <a:prstGeom prst="rect">
                <a:avLst/>
              </a:prstGeom>
              <a:blipFill>
                <a:blip r:embed="rId2"/>
                <a:stretch>
                  <a:fillRect l="-563" t="-1282" b="-2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12" y="3414742"/>
                <a:ext cx="8568951" cy="3553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Using the above tip, let’s do: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:      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=3            (5)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:      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=3            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6</m:t>
                          </m:r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6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:       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=0   (7)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𝑏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𝑎</m:t>
                    </m:r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𝑐</m:t>
                    </m:r>
                    <m:r>
                      <a:rPr lang="en-GB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GB" dirty="0"/>
                  <a:t>. The first case contradicts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(5)</m:t>
                    </m:r>
                  </m:oMath>
                </a14:m>
                <a:r>
                  <a:rPr lang="en-GB" dirty="0"/>
                  <a:t> so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𝑎</m:t>
                    </m:r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𝑐</m:t>
                    </m:r>
                    <m:r>
                      <a:rPr lang="en-GB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If we added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+(2)</m:t>
                    </m:r>
                  </m:oMath>
                </a14:m>
                <a:r>
                  <a:rPr lang="en-GB" dirty="0"/>
                  <a:t>, then we 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𝑏</m:t>
                    </m:r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b="0" i="1" smtClean="0">
                        <a:latin typeface="Cambria Math"/>
                      </a:rPr>
                      <m:t>𝑑</m:t>
                    </m:r>
                    <m:r>
                      <a:rPr lang="en-GB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(My own approach) Substitute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𝑐</m:t>
                    </m:r>
                    <m:r>
                      <a:rPr lang="en-GB" b="0" i="1" smtClean="0">
                        <a:latin typeface="Cambria Math"/>
                      </a:rPr>
                      <m:t>=2−</m:t>
                    </m:r>
                    <m:r>
                      <a:rPr lang="en-GB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𝑑</m:t>
                    </m:r>
                    <m:r>
                      <a:rPr lang="en-GB" b="0" i="1" smtClean="0">
                        <a:latin typeface="Cambria Math"/>
                      </a:rPr>
                      <m:t>=3−</m:t>
                    </m:r>
                    <m:r>
                      <a:rPr lang="en-GB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GB" dirty="0"/>
                  <a:t> into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e>
                    </m:d>
                  </m:oMath>
                </a14:m>
                <a:r>
                  <a:rPr lang="en-GB" dirty="0"/>
                  <a:t>. </a:t>
                </a:r>
                <a:br>
                  <a:rPr lang="en-GB" dirty="0"/>
                </a:br>
                <a:r>
                  <a:rPr lang="en-GB" dirty="0"/>
                  <a:t>Via elimination we’d get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3</m:t>
                    </m:r>
                    <m:r>
                      <a:rPr lang="en-GB" b="0" i="1" smtClean="0">
                        <a:latin typeface="Cambria Math"/>
                      </a:rPr>
                      <m:t>𝑎</m:t>
                    </m:r>
                    <m:r>
                      <a:rPr lang="en-GB" b="0" i="1" smtClean="0">
                        <a:latin typeface="Cambria Math"/>
                      </a:rPr>
                      <m:t>+2</m:t>
                    </m:r>
                    <m:r>
                      <a:rPr lang="en-GB" b="0" i="1" smtClean="0">
                        <a:latin typeface="Cambria Math"/>
                      </a:rPr>
                      <m:t>𝑏</m:t>
                    </m:r>
                    <m:r>
                      <a:rPr lang="en-GB" b="0" i="1" smtClean="0">
                        <a:latin typeface="Cambria Math"/>
                      </a:rPr>
                      <m:t>=6</m:t>
                    </m:r>
                  </m:oMath>
                </a14:m>
                <a:r>
                  <a:rPr lang="en-GB" dirty="0"/>
                  <a:t>. Substituting this into say (1), </a:t>
                </a:r>
                <a:br>
                  <a:rPr lang="en-GB" dirty="0"/>
                </a:br>
                <a:r>
                  <a:rPr lang="en-GB" dirty="0"/>
                  <a:t>we get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𝑏</m:t>
                        </m:r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dirty="0"/>
                  <a:t> so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𝑏</m:t>
                    </m:r>
                    <m:r>
                      <a:rPr lang="en-GB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𝑏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. If we worked out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𝑎</m:t>
                    </m:r>
                    <m:r>
                      <a:rPr lang="en-GB" b="0" i="1" smtClean="0">
                        <a:latin typeface="Cambria Math"/>
                      </a:rPr>
                      <m:t>, </m:t>
                    </m:r>
                    <m:r>
                      <a:rPr lang="en-GB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for the latter,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(2)</m:t>
                    </m:r>
                  </m:oMath>
                </a14:m>
                <a:r>
                  <a:rPr lang="en-GB" dirty="0"/>
                  <a:t> would not be satisfied, so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𝑏</m:t>
                    </m:r>
                    <m:r>
                      <a:rPr lang="en-GB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dirty="0"/>
                  <a:t>,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𝑎</m:t>
                    </m:r>
                    <m:r>
                      <a:rPr lang="en-GB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GB" dirty="0"/>
                  <a:t>, thus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𝑑</m:t>
                    </m:r>
                    <m:r>
                      <a:rPr lang="en-GB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𝑐</m:t>
                    </m:r>
                    <m:r>
                      <a:rPr lang="en-GB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We could continue to add/subtract equations to work out more relationships between variables.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414742"/>
                <a:ext cx="8568951" cy="3553858"/>
              </a:xfrm>
              <a:prstGeom prst="rect">
                <a:avLst/>
              </a:prstGeom>
              <a:blipFill rotWithShape="1">
                <a:blip r:embed="rId3"/>
                <a:stretch>
                  <a:fillRect l="-569" t="-858" r="-782" b="-17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2054" y="2970083"/>
                <a:ext cx="8640961" cy="40011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Hint: Notice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3−2=6−5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54" y="2970083"/>
                <a:ext cx="8640961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563" t="-4286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282055" y="3417222"/>
            <a:ext cx="8466408" cy="16679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2055" y="5070312"/>
            <a:ext cx="8455545" cy="17495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292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7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Simultaneous Equations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5557" y="1348800"/>
                <a:ext cx="8352928" cy="55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GB" sz="2200" dirty="0"/>
                  <a:t>You can add and subtract equations:</a:t>
                </a:r>
              </a:p>
              <a:p>
                <a:pPr marL="914400" lvl="1" indent="-457200">
                  <a:buFont typeface="+mj-lt"/>
                  <a:buAutoNum type="alphaLcPeriod"/>
                </a:pPr>
                <a:r>
                  <a:rPr lang="en-GB" sz="2200" dirty="0"/>
                  <a:t>When you require </a:t>
                </a:r>
                <a:r>
                  <a:rPr lang="en-GB" sz="2200" b="1" dirty="0"/>
                  <a:t>integer solutions</a:t>
                </a:r>
                <a:r>
                  <a:rPr lang="en-GB" sz="2200" dirty="0"/>
                  <a:t>, the resulting expression after adding/subtracting might be </a:t>
                </a:r>
                <a:r>
                  <a:rPr lang="en-GB" sz="2200" dirty="0" err="1"/>
                  <a:t>factorisable</a:t>
                </a:r>
                <a:r>
                  <a:rPr lang="en-GB" sz="2200" dirty="0"/>
                  <a:t> in the form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200" b="0" i="1" smtClean="0">
                            <a:latin typeface="Cambria Math"/>
                          </a:rPr>
                          <m:t>..</m:t>
                        </m:r>
                      </m:e>
                    </m:d>
                    <m:d>
                      <m:dPr>
                        <m:ctrlPr>
                          <a:rPr lang="en-GB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200" b="0" i="1" smtClean="0">
                            <a:latin typeface="Cambria Math"/>
                          </a:rPr>
                          <m:t>..</m:t>
                        </m:r>
                      </m:e>
                    </m:d>
                    <m:r>
                      <a:rPr lang="en-GB" sz="2200" b="0" i="1" smtClean="0">
                        <a:latin typeface="Cambria Math"/>
                      </a:rPr>
                      <m:t>=</m:t>
                    </m:r>
                    <m:r>
                      <a:rPr lang="en-GB" sz="22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GB" sz="2200" dirty="0"/>
                  <a:t>, where you can then reason about possible factor pairs of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GB" sz="2200" dirty="0"/>
                  <a:t>.</a:t>
                </a:r>
              </a:p>
              <a:p>
                <a:pPr marL="914400" lvl="1" indent="-457200">
                  <a:buFont typeface="+mj-lt"/>
                  <a:buAutoNum type="alphaLcPeriod"/>
                </a:pPr>
                <a:r>
                  <a:rPr lang="en-GB" sz="2200" dirty="0"/>
                  <a:t>When your require </a:t>
                </a:r>
                <a:r>
                  <a:rPr lang="en-GB" sz="2200" b="1" dirty="0"/>
                  <a:t>real solutions</a:t>
                </a:r>
                <a:r>
                  <a:rPr lang="en-GB" sz="2200" dirty="0"/>
                  <a:t>, factorising in the form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/>
                      </a:rPr>
                      <m:t>𝐴𝐵</m:t>
                    </m:r>
                    <m:r>
                      <a:rPr lang="en-GB" sz="22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sz="2200" dirty="0"/>
                  <a:t> helps, because then we can say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/>
                      </a:rPr>
                      <m:t>𝐴</m:t>
                    </m:r>
                    <m:r>
                      <a:rPr lang="en-GB" sz="22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sz="2200" dirty="0"/>
                  <a:t> or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/>
                      </a:rPr>
                      <m:t>𝐵</m:t>
                    </m:r>
                    <m:r>
                      <a:rPr lang="en-GB" sz="22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sz="2200" dirty="0"/>
                  <a:t>.</a:t>
                </a:r>
              </a:p>
              <a:p>
                <a:pPr marL="914400" lvl="1" indent="-457200">
                  <a:buFont typeface="+mj-lt"/>
                  <a:buAutoNum type="alphaLcPeriod"/>
                </a:pPr>
                <a:r>
                  <a:rPr lang="en-GB" sz="2200" dirty="0"/>
                  <a:t>The above might yield the relationship between just two variables. In which case, you could always then substitute into the original equations to eliminate one variable.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sz="2200" dirty="0"/>
                  <a:t>You can use elimination when you can one variable in terms of others.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sz="2200" b="1" dirty="0"/>
                  <a:t>Spot patterns </a:t>
                </a:r>
                <a:r>
                  <a:rPr lang="en-GB" sz="2200" dirty="0"/>
                  <a:t>in constants on the RHS.  This might give clues as to what equations would be good to add/subtract. Add/subtract based on what variables you want in the resulting equation, rather than just arbitrarily.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57" y="1348800"/>
                <a:ext cx="8352928" cy="5509200"/>
              </a:xfrm>
              <a:prstGeom prst="rect">
                <a:avLst/>
              </a:prstGeom>
              <a:blipFill rotWithShape="1">
                <a:blip r:embed="rId2"/>
                <a:stretch>
                  <a:fillRect l="-1022" t="-885" r="-1387" b="-1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65556" y="764704"/>
            <a:ext cx="5530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Summary of Tips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27880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51216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5000" dirty="0">
                <a:solidFill>
                  <a:srgbClr val="EEF8E4"/>
                </a:solidFill>
                <a:latin typeface="Calibri"/>
              </a:rPr>
              <a:t>ζ</a:t>
            </a:r>
            <a:endParaRPr lang="en-GB" sz="35000" dirty="0">
              <a:solidFill>
                <a:srgbClr val="EEF8E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492896"/>
            <a:ext cx="91440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600" dirty="0"/>
              <a:t>	Part 3: Inequalities</a:t>
            </a:r>
            <a:endParaRPr lang="en-GB" sz="36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132856"/>
            <a:ext cx="914400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	Topic 3 – Algebra</a:t>
            </a:r>
            <a:endParaRPr lang="en-GB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717395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Starter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980728"/>
                <a:ext cx="26642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Solve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2</m:t>
                    </m:r>
                    <m:r>
                      <a:rPr lang="en-GB" sz="2800" b="0" i="1" smtClean="0">
                        <a:latin typeface="Cambria Math"/>
                      </a:rPr>
                      <m:t>𝑥</m:t>
                    </m:r>
                    <m:r>
                      <a:rPr lang="en-GB" sz="2800" b="0" i="1" smtClean="0">
                        <a:latin typeface="Cambria Math"/>
                      </a:rPr>
                      <m:t>≥4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80728"/>
                <a:ext cx="2664296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4805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88138" y="998682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≥2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138" y="998682"/>
                <a:ext cx="194421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2060848"/>
                <a:ext cx="26642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Solve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−2</m:t>
                    </m:r>
                    <m:r>
                      <a:rPr lang="en-GB" sz="2800" b="0" i="1" smtClean="0">
                        <a:latin typeface="Cambria Math"/>
                      </a:rPr>
                      <m:t>𝑥</m:t>
                    </m:r>
                    <m:r>
                      <a:rPr lang="en-GB" sz="2800" b="0" i="1" smtClean="0">
                        <a:latin typeface="Cambria Math"/>
                      </a:rPr>
                      <m:t>≥4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060848"/>
                <a:ext cx="2664296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4805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23928" y="2060848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≤−2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060848"/>
                <a:ext cx="1944216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7544" y="3967924"/>
                <a:ext cx="2664296" cy="703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Solve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GB" sz="2800" b="0" i="1" smtClean="0">
                        <a:latin typeface="Cambria Math"/>
                      </a:rPr>
                      <m:t>≥2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967924"/>
                <a:ext cx="2664296" cy="703013"/>
              </a:xfrm>
              <a:prstGeom prst="rect">
                <a:avLst/>
              </a:prstGeom>
              <a:blipFill rotWithShape="1">
                <a:blip r:embed="rId6"/>
                <a:stretch>
                  <a:fillRect l="-4805" b="-1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47964" y="3869948"/>
                <a:ext cx="1944216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0≤</m:t>
                      </m:r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  <m:r>
                        <a:rPr lang="en-GB" sz="2800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964" y="3869948"/>
                <a:ext cx="1944216" cy="89896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349993" y="2584068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Dividing or multiplying by a negative number flips the direction of the inequality.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59632" y="4941168"/>
                <a:ext cx="6912768" cy="1707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You might think you can do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1≥2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 and hence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. You’re not allowed to multiply both sides 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 though, because you don’t know whether it’s positive or negative, and hence it may or may not flip the direction!</a:t>
                </a:r>
              </a:p>
              <a:p>
                <a:r>
                  <a:rPr lang="en-GB" dirty="0"/>
                  <a:t>You’ll learn how to solve these in FP2, but in summary, we could just consider where for the graph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dirty="0"/>
                  <a:t>, the curve has 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dirty="0"/>
                  <a:t> value at least 2.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941168"/>
                <a:ext cx="6912768" cy="1707070"/>
              </a:xfrm>
              <a:prstGeom prst="rect">
                <a:avLst/>
              </a:prstGeom>
              <a:blipFill rotWithShape="1">
                <a:blip r:embed="rId8"/>
                <a:stretch>
                  <a:fillRect l="-794" r="-1411" b="-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467544" y="1772816"/>
            <a:ext cx="792088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5809" y="3857507"/>
            <a:ext cx="792088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>
            <a:off x="3131840" y="998682"/>
            <a:ext cx="792088" cy="52322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3131840" y="2060848"/>
            <a:ext cx="792088" cy="52322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>
            <a:off x="3131840" y="4075318"/>
            <a:ext cx="792088" cy="52322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349993" y="883971"/>
            <a:ext cx="1263814" cy="7167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90637" y="1994091"/>
            <a:ext cx="1263814" cy="6199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349992" y="3967924"/>
            <a:ext cx="2814295" cy="8009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407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 animBg="1"/>
      <p:bldP spid="20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95536" y="2924944"/>
            <a:ext cx="3236664" cy="324036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Process 5"/>
          <p:cNvSpPr/>
          <p:nvPr/>
        </p:nvSpPr>
        <p:spPr>
          <a:xfrm>
            <a:off x="876300" y="3352800"/>
            <a:ext cx="2209800" cy="2349500"/>
          </a:xfrm>
          <a:prstGeom prst="flowChartProcess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Process 9"/>
          <p:cNvSpPr/>
          <p:nvPr/>
        </p:nvSpPr>
        <p:spPr>
          <a:xfrm>
            <a:off x="395536" y="2924944"/>
            <a:ext cx="3236664" cy="3240360"/>
          </a:xfrm>
          <a:prstGeom prst="flowChartProcess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84724" y="2772844"/>
                <a:ext cx="4752528" cy="3544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a) The fact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GB" dirty="0"/>
                  <a:t> appears between the two bounds suggests we have a circle between two squares. Then let the radius of the circle be 1 (so that its area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GB" dirty="0"/>
                  <a:t>).</a:t>
                </a:r>
              </a:p>
              <a:p>
                <a:r>
                  <a:rPr lang="en-GB" dirty="0"/>
                  <a:t>Then the outer area is 4, giving us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𝝅</m:t>
                    </m:r>
                    <m:r>
                      <a:rPr lang="en-GB" b="1" i="1" smtClean="0">
                        <a:latin typeface="Cambria Math"/>
                      </a:rPr>
                      <m:t>≤</m:t>
                    </m:r>
                    <m:r>
                      <a:rPr lang="en-GB" b="1" i="1" smtClean="0">
                        <a:latin typeface="Cambria Math"/>
                      </a:rPr>
                      <m:t>𝟒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If we try comparing the areas of the circle and smaller square we get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2&lt;</m:t>
                    </m:r>
                    <m:r>
                      <a:rPr lang="en-GB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GB" dirty="0"/>
                  <a:t>, which is not a tight enough bound. Comparing the lengths (of a quarter arc with one side of the square) instead gives us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dirty="0"/>
                  <a:t>, i.e.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𝝅</m:t>
                    </m:r>
                    <m:r>
                      <a:rPr lang="en-GB" b="1" i="1" smtClean="0">
                        <a:latin typeface="Cambria Math"/>
                      </a:rPr>
                      <m:t>&gt;</m:t>
                    </m:r>
                    <m:r>
                      <a:rPr lang="en-GB" b="1" i="1" smtClean="0">
                        <a:latin typeface="Cambria Math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GB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b="1" i="1" smtClean="0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endParaRPr lang="en-GB" b="1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724" y="2772844"/>
                <a:ext cx="4752528" cy="3544560"/>
              </a:xfrm>
              <a:prstGeom prst="rect">
                <a:avLst/>
              </a:prstGeom>
              <a:blipFill rotWithShape="1">
                <a:blip r:embed="rId2"/>
                <a:stretch>
                  <a:fillRect l="-1155" t="-861" r="-14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3528" y="1556792"/>
                <a:ext cx="8568952" cy="43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Question: </a:t>
                </a:r>
                <a:r>
                  <a:rPr lang="en-GB" sz="2000" dirty="0"/>
                  <a:t>a) Using suitable squares and circles, show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GB" sz="2000" b="0" i="1" smtClean="0">
                        <a:latin typeface="Cambria Math"/>
                      </a:rPr>
                      <m:t>&lt;</m:t>
                    </m:r>
                    <m:r>
                      <a:rPr lang="en-GB" sz="2000" b="0" i="1" smtClean="0">
                        <a:latin typeface="Cambria Math"/>
                      </a:rPr>
                      <m:t>𝜋</m:t>
                    </m:r>
                    <m:r>
                      <a:rPr lang="en-GB" sz="2000" b="0" i="1" smtClean="0">
                        <a:latin typeface="Cambria Math"/>
                      </a:rPr>
                      <m:t>≤4</m:t>
                    </m:r>
                  </m:oMath>
                </a14:m>
                <a:r>
                  <a:rPr lang="en-GB" sz="2000" dirty="0"/>
                  <a:t>.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556792"/>
                <a:ext cx="8568952" cy="430118"/>
              </a:xfrm>
              <a:prstGeom prst="rect">
                <a:avLst/>
              </a:prstGeom>
              <a:blipFill rotWithShape="1">
                <a:blip r:embed="rId3"/>
                <a:stretch>
                  <a:fillRect l="-711" b="-23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23528" y="2597150"/>
            <a:ext cx="8568952" cy="40002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/>
              <a:t>   Forming inequalities using areas and lengths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601346"/>
            <a:ext cx="914400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360000" rtlCol="0">
            <a:spAutoFit/>
          </a:bodyPr>
          <a:lstStyle/>
          <a:p>
            <a:r>
              <a:rPr lang="en-GB" dirty="0"/>
              <a:t>By bounding a curve between two straight lines, or vice versa, we can often form some interesting inequalities by comparing lengths and areas.</a:t>
            </a:r>
          </a:p>
        </p:txBody>
      </p:sp>
    </p:spTree>
    <p:extLst>
      <p:ext uri="{BB962C8B-B14F-4D97-AF65-F5344CB8AC3E}">
        <p14:creationId xmlns:p14="http://schemas.microsoft.com/office/powerpoint/2010/main" val="25713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442393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is the value of the following?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79712" y="2060848"/>
                <a:ext cx="4896544" cy="1631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1+</m:t>
                      </m:r>
                      <m:f>
                        <m:f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n-GB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latin typeface="Cambria Math"/>
                                    </a:rPr>
                                    <m:t>1+…</m:t>
                                  </m:r>
                                </m:den>
                              </m:f>
                            </m:den>
                          </m:f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060848"/>
                <a:ext cx="4896544" cy="163140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39552" y="4005064"/>
                <a:ext cx="8208912" cy="1949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If we let the value of the above expression be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/>
                  <a:t>, then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=1+</m:t>
                    </m:r>
                    <m:f>
                      <m:f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GB" sz="2400" b="0" dirty="0"/>
              </a:p>
              <a:p>
                <a:pPr/>
                <a:r>
                  <a:rPr lang="en-GB" sz="2400" dirty="0"/>
                  <a:t>Multiplying both sides by x and rearranging, we get </a:t>
                </a:r>
                <a:br>
                  <a:rPr lang="en-GB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−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−1=0</m:t>
                      </m:r>
                    </m:oMath>
                  </m:oMathPara>
                </a14:m>
                <a:endParaRPr lang="en-GB" sz="2400" b="0" dirty="0"/>
              </a:p>
              <a:p>
                <a:r>
                  <a:rPr lang="en-GB" sz="2400" dirty="0"/>
                  <a:t>Then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/>
                      </a:rPr>
                      <m:t>𝒙</m:t>
                    </m:r>
                    <m:r>
                      <a:rPr lang="en-GB" sz="2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1" i="1">
                            <a:latin typeface="Cambria Math"/>
                          </a:rPr>
                          <m:t>𝟏</m:t>
                        </m:r>
                        <m:r>
                          <a:rPr lang="en-GB" sz="2400" b="1" i="1">
                            <a:latin typeface="Cambria Math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GB" sz="24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1" i="1">
                                <a:latin typeface="Cambria Math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GB" sz="24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2400" dirty="0"/>
                  <a:t>. </a:t>
                </a:r>
                <a:r>
                  <a:rPr lang="en-GB" sz="2400" b="1" dirty="0"/>
                  <a:t>This is the golden ratio. </a:t>
                </a:r>
                <a:r>
                  <a:rPr lang="en-GB" sz="2400" dirty="0"/>
                  <a:t>Nice!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005064"/>
                <a:ext cx="8208912" cy="1949573"/>
              </a:xfrm>
              <a:prstGeom prst="rect">
                <a:avLst/>
              </a:prstGeom>
              <a:blipFill rotWithShape="1">
                <a:blip r:embed="rId3"/>
                <a:stretch>
                  <a:fillRect l="-1189" b="-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0" y="587744"/>
            <a:ext cx="9144000" cy="430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0000" rtlCol="0">
            <a:spAutoFit/>
          </a:bodyPr>
          <a:lstStyle/>
          <a:p>
            <a:r>
              <a:rPr lang="en-GB" sz="2200" dirty="0"/>
              <a:t>Sometimes values are defined in terms of themselves.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056" y="4037012"/>
            <a:ext cx="8190408" cy="19495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378904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0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Recursive Expressions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/>
              <a:t>   Forming inequalities using areas and lengths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01346"/>
            <a:ext cx="914400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360000" rtlCol="0">
            <a:spAutoFit/>
          </a:bodyPr>
          <a:lstStyle/>
          <a:p>
            <a:r>
              <a:rPr lang="en-GB" dirty="0"/>
              <a:t>By bounding a curve between two straight lines, or vice versa, we can often form some interesting inequalities by comparing lengths and areas.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3528" y="1556792"/>
                <a:ext cx="8568952" cy="429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Question: </a:t>
                </a:r>
                <a:r>
                  <a:rPr lang="en-GB" sz="2000" dirty="0"/>
                  <a:t>b) Show also (by perhaps using other shapes)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3&lt;</m:t>
                    </m:r>
                    <m:r>
                      <a:rPr lang="en-GB" sz="2000" b="0" i="1" smtClean="0">
                        <a:latin typeface="Cambria Math"/>
                      </a:rPr>
                      <m:t>𝜋</m:t>
                    </m:r>
                    <m:r>
                      <a:rPr lang="en-GB" sz="2000" b="0" i="1" smtClean="0">
                        <a:latin typeface="Cambria Math"/>
                      </a:rPr>
                      <m:t>≤2</m:t>
                    </m:r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2000" dirty="0"/>
                  <a:t>.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556792"/>
                <a:ext cx="8568952" cy="429092"/>
              </a:xfrm>
              <a:prstGeom prst="rect">
                <a:avLst/>
              </a:prstGeom>
              <a:blipFill rotWithShape="1">
                <a:blip r:embed="rId2"/>
                <a:stretch>
                  <a:fillRect l="-711" b="-23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067944" y="27809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11836" y="2780928"/>
                <a:ext cx="4380644" cy="3834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dirty="0"/>
                  <a:t> screams ‘TRIANGLE!’ or ‘HEXAGON!’ since in trigonometry, angles of 30 and 60 tend to lead to lengths involving this surd.</a:t>
                </a:r>
              </a:p>
              <a:p>
                <a:r>
                  <a:rPr lang="en-GB" dirty="0"/>
                  <a:t>A triangle will lead to lead to a worse bound, since increasing the number of sides of the surrounding polygons makes the area increasingly close to a circle, so let’s try a hexagon.</a:t>
                </a:r>
              </a:p>
              <a:p>
                <a:endParaRPr lang="en-GB" dirty="0"/>
              </a:p>
              <a:p>
                <a:r>
                  <a:rPr lang="en-GB" dirty="0"/>
                  <a:t>Using the area of the inner hexagon, we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GB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GB" b="0" i="1" smtClean="0">
                        <a:latin typeface="Cambria Math"/>
                      </a:rPr>
                      <m:t>&lt;</m:t>
                    </m:r>
                    <m:r>
                      <a:rPr lang="en-GB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GB" dirty="0"/>
                  <a:t> which is not good enough. But comparing lengths again gives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3&lt;</m:t>
                    </m:r>
                    <m:r>
                      <a:rPr lang="en-GB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GB" dirty="0"/>
                  <a:t>. Compare areas to get the upper bound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836" y="2780928"/>
                <a:ext cx="4380644" cy="3834127"/>
              </a:xfrm>
              <a:prstGeom prst="rect">
                <a:avLst/>
              </a:prstGeom>
              <a:blipFill rotWithShape="1">
                <a:blip r:embed="rId3"/>
                <a:stretch>
                  <a:fillRect l="-1113" r="-1252" b="-1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exagon 9"/>
          <p:cNvSpPr/>
          <p:nvPr/>
        </p:nvSpPr>
        <p:spPr>
          <a:xfrm>
            <a:off x="539552" y="2947268"/>
            <a:ext cx="3384376" cy="3117800"/>
          </a:xfrm>
          <a:prstGeom prst="hexagon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736600" y="2933700"/>
            <a:ext cx="2959100" cy="3124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Hexagon 11"/>
          <p:cNvSpPr/>
          <p:nvPr/>
        </p:nvSpPr>
        <p:spPr>
          <a:xfrm>
            <a:off x="736600" y="3225800"/>
            <a:ext cx="2933700" cy="2552700"/>
          </a:xfrm>
          <a:prstGeom prst="hexagon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23528" y="2597149"/>
            <a:ext cx="8568952" cy="40179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965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Solving Inequalities using Positive Terms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0433" y="908720"/>
                <a:ext cx="8064897" cy="64633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3600" dirty="0"/>
                  <a:t>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3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36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3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GB" sz="3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3600" b="0" i="1" smtClean="0">
                        <a:latin typeface="Cambria Math"/>
                      </a:rPr>
                      <m:t>≥2</m:t>
                    </m:r>
                    <m:r>
                      <a:rPr lang="en-GB" sz="3600" b="0" i="1" smtClean="0">
                        <a:latin typeface="Cambria Math"/>
                      </a:rPr>
                      <m:t>𝑥𝑦</m:t>
                    </m:r>
                  </m:oMath>
                </a14:m>
                <a:r>
                  <a:rPr lang="en-GB" sz="3600" dirty="0"/>
                  <a:t> for all real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36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33" y="908720"/>
                <a:ext cx="8064897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2110" t="-10909" r="-829" b="-3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10434" y="1772816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This looks suspiciously </a:t>
            </a:r>
            <a:r>
              <a:rPr lang="en-GB" sz="2400" dirty="0" err="1"/>
              <a:t>factorisable</a:t>
            </a:r>
            <a:r>
              <a:rPr lang="en-GB" sz="2400" dirty="0"/>
              <a:t>. How therefore might I prove this inequality?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0434" y="2611949"/>
                <a:ext cx="8064896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−2</m:t>
                      </m:r>
                      <m:r>
                        <a:rPr lang="en-GB" sz="2800" b="0" i="1" smtClean="0">
                          <a:latin typeface="Cambria Math"/>
                        </a:rPr>
                        <m:t>𝑥𝑦</m:t>
                      </m:r>
                      <m:r>
                        <a:rPr lang="en-GB" sz="2800" b="0" i="1" smtClean="0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GB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GB" sz="2800" b="0" dirty="0"/>
              </a:p>
              <a:p>
                <a:r>
                  <a:rPr lang="en-GB" sz="2800" dirty="0"/>
                  <a:t>The LHS is squared and therefore must be positive. Thus the above inequality clearly holds.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GB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/>
                      </a:rPr>
                      <m:t>≥0</m:t>
                    </m:r>
                  </m:oMath>
                </a14:m>
                <a:r>
                  <a:rPr lang="en-GB" sz="2800" dirty="0"/>
                  <a:t> is known as the </a:t>
                </a:r>
                <a:r>
                  <a:rPr lang="en-GB" sz="2800" b="1" u="sng" dirty="0"/>
                  <a:t>Trivial Inequality</a:t>
                </a:r>
                <a:r>
                  <a:rPr lang="en-GB" sz="28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34" y="2611949"/>
                <a:ext cx="8064896" cy="2246769"/>
              </a:xfrm>
              <a:prstGeom prst="rect">
                <a:avLst/>
              </a:prstGeom>
              <a:blipFill rotWithShape="1">
                <a:blip r:embed="rId3"/>
                <a:stretch>
                  <a:fillRect l="-1512" b="-67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2442" y="5085184"/>
                <a:ext cx="7200800" cy="138499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In general, one method of proving an inequality is to get it into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GB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en-GB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/>
                      </a:rPr>
                      <m:t>+…≥0</m:t>
                    </m:r>
                  </m:oMath>
                </a14:m>
                <a:r>
                  <a:rPr lang="en-GB" sz="2800" dirty="0"/>
                  <a:t>, i.e. where the LHS is a sum of squares.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42" y="5085184"/>
                <a:ext cx="7200800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1603" t="-3030" r="-506" b="-108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07396" y="1560681"/>
            <a:ext cx="8067934" cy="50423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2865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23528" y="952643"/>
                <a:ext cx="6624736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i="1" dirty="0"/>
                  <a:t>[BMO1]</a:t>
                </a:r>
                <a:r>
                  <a:rPr lang="en-GB" sz="2400" b="1" dirty="0"/>
                  <a:t> </a:t>
                </a:r>
                <a:r>
                  <a:rPr lang="en-GB" sz="2400" dirty="0"/>
                  <a:t>Find all integer solutions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GB" sz="2400" dirty="0"/>
                  <a:t> for: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=2(</m:t>
                    </m:r>
                    <m:r>
                      <a:rPr lang="en-GB" sz="2400" b="0" i="1" smtClean="0">
                        <a:latin typeface="Cambria Math"/>
                      </a:rPr>
                      <m:t>𝑦𝑧</m:t>
                    </m:r>
                    <m:r>
                      <a:rPr lang="en-GB" sz="2400" b="0" i="1" smtClean="0">
                        <a:latin typeface="Cambria Math"/>
                      </a:rPr>
                      <m:t>+1)</m:t>
                    </m:r>
                  </m:oMath>
                </a14:m>
                <a:r>
                  <a:rPr lang="en-GB" sz="2400" dirty="0"/>
                  <a:t> 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r>
                      <a:rPr lang="en-GB" sz="2400" b="0" i="1" smtClean="0">
                        <a:latin typeface="Cambria Math"/>
                      </a:rPr>
                      <m:t>𝑦</m:t>
                    </m:r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r>
                      <a:rPr lang="en-GB" sz="2400" b="0" i="1" smtClean="0">
                        <a:latin typeface="Cambria Math"/>
                      </a:rPr>
                      <m:t>𝑧</m:t>
                    </m:r>
                    <m:r>
                      <a:rPr lang="en-GB" sz="2400" b="0" i="1" smtClean="0">
                        <a:latin typeface="Cambria Math"/>
                      </a:rPr>
                      <m:t>=4018</m:t>
                    </m:r>
                  </m:oMath>
                </a14:m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dirty="0"/>
                  <a:t>Earlier we found we could simplify the first equation to: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=2</m:t>
                    </m:r>
                  </m:oMath>
                </a14:m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b="1" dirty="0"/>
                  <a:t>What can we determine about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GB" sz="2400" b="1" dirty="0"/>
                  <a:t> and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/>
                      </a:rPr>
                      <m:t>𝒚</m:t>
                    </m:r>
                    <m:r>
                      <a:rPr lang="en-GB" sz="2400" b="1" i="1" smtClean="0">
                        <a:latin typeface="Cambria Math"/>
                      </a:rPr>
                      <m:t>−</m:t>
                    </m:r>
                    <m:r>
                      <a:rPr lang="en-GB" sz="2400" b="1" i="1" smtClean="0">
                        <a:latin typeface="Cambria Math"/>
                      </a:rPr>
                      <m:t>𝒛</m:t>
                    </m:r>
                  </m:oMath>
                </a14:m>
                <a:r>
                  <a:rPr lang="en-GB" sz="2400" b="1" dirty="0"/>
                  <a:t>?</a:t>
                </a:r>
              </a:p>
              <a:p>
                <a:r>
                  <a:rPr lang="en-GB" sz="2400" dirty="0"/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 are positive (and square), then they both have to be 1 to add to 2.</a:t>
                </a:r>
              </a:p>
              <a:p>
                <a:r>
                  <a:rPr lang="en-GB" sz="2400" dirty="0"/>
                  <a:t>Then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𝑦</m:t>
                    </m:r>
                    <m:r>
                      <a:rPr lang="en-GB" sz="2400" b="0" i="1" smtClean="0">
                        <a:latin typeface="Cambria Math"/>
                      </a:rPr>
                      <m:t>−</m:t>
                    </m:r>
                    <m:r>
                      <a:rPr lang="en-GB" sz="24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GB" sz="2400" dirty="0"/>
                  <a:t> must both be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±1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We try each of the four possibilities to get our final solution.</a:t>
                </a:r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52643"/>
                <a:ext cx="6624736" cy="5262979"/>
              </a:xfrm>
              <a:prstGeom prst="rect">
                <a:avLst/>
              </a:prstGeom>
              <a:blipFill>
                <a:blip r:embed="rId2"/>
                <a:stretch>
                  <a:fillRect l="-1380" t="-9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323528" y="3584132"/>
            <a:ext cx="6408712" cy="22029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1916832"/>
            <a:ext cx="6907212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Using this trick in Number Theory problems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607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Solving Inequalities using Positive Terms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23528" y="83671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Practice Questions: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0109" y="1670683"/>
                <a:ext cx="43204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GB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/>
                      </a:rPr>
                      <m:t>+4</m:t>
                    </m:r>
                    <m:sSup>
                      <m:sSup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GB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/>
                      </a:rPr>
                      <m:t>≥4</m:t>
                    </m:r>
                    <m:r>
                      <a:rPr lang="en-GB" sz="2800" b="0" i="1" smtClean="0">
                        <a:latin typeface="Cambria Math"/>
                      </a:rPr>
                      <m:t>𝑎𝑏</m:t>
                    </m:r>
                  </m:oMath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09" y="1670683"/>
                <a:ext cx="432048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96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40152" y="1670683"/>
                <a:ext cx="29523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670683"/>
                <a:ext cx="295232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>
            <a:off x="5004048" y="1670683"/>
            <a:ext cx="1080120" cy="5232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3568" y="4227818"/>
                <a:ext cx="82089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(Harder!) Prove that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GB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GB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GB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/>
                      </a:rPr>
                      <m:t>≥</m:t>
                    </m:r>
                    <m:r>
                      <a:rPr lang="en-GB" sz="2800" b="0" i="1" smtClean="0">
                        <a:latin typeface="Cambria Math"/>
                      </a:rPr>
                      <m:t>𝑎𝑏</m:t>
                    </m:r>
                    <m:r>
                      <a:rPr lang="en-GB" sz="2800" b="0" i="1" smtClean="0">
                        <a:latin typeface="Cambria Math"/>
                      </a:rPr>
                      <m:t>+</m:t>
                    </m:r>
                    <m:r>
                      <a:rPr lang="en-GB" sz="2800" b="0" i="1" smtClean="0">
                        <a:latin typeface="Cambria Math"/>
                      </a:rPr>
                      <m:t>𝑏𝑐</m:t>
                    </m:r>
                    <m:r>
                      <a:rPr lang="en-GB" sz="2800" b="0" i="1" smtClean="0">
                        <a:latin typeface="Cambria Math"/>
                      </a:rPr>
                      <m:t>+</m:t>
                    </m:r>
                    <m:r>
                      <a:rPr lang="en-GB" sz="2800" b="0" i="1" smtClean="0">
                        <a:latin typeface="Cambria Math"/>
                      </a:rPr>
                      <m:t>𝑐𝑎</m:t>
                    </m:r>
                  </m:oMath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227818"/>
                <a:ext cx="8208912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485" t="-10588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/>
          <p:cNvSpPr/>
          <p:nvPr/>
        </p:nvSpPr>
        <p:spPr>
          <a:xfrm>
            <a:off x="1582059" y="5017976"/>
            <a:ext cx="1080120" cy="5232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62179" y="5017976"/>
                <a:ext cx="60581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179" y="5017976"/>
                <a:ext cx="605811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6103" y="2636912"/>
                <a:ext cx="4320480" cy="703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2800" b="0" i="1" smtClean="0">
                        <a:latin typeface="Cambria Math"/>
                      </a:rPr>
                      <m:t>≥2</m:t>
                    </m:r>
                  </m:oMath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03" y="2636912"/>
                <a:ext cx="4320480" cy="703013"/>
              </a:xfrm>
              <a:prstGeom prst="rect">
                <a:avLst/>
              </a:prstGeom>
              <a:blipFill rotWithShape="1">
                <a:blip r:embed="rId6"/>
                <a:stretch>
                  <a:fillRect l="-2966" b="-1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40152" y="2636912"/>
                <a:ext cx="29523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636912"/>
                <a:ext cx="2952328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5004048" y="2635387"/>
            <a:ext cx="1080120" cy="5232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300192" y="1535432"/>
            <a:ext cx="2420102" cy="8134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00192" y="2526478"/>
            <a:ext cx="2420102" cy="8134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15816" y="4872862"/>
            <a:ext cx="5804478" cy="8134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349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Using a substitution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23528" y="83671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Sometimes making a substitution makes solving an inequality easier to 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0303" y="1797042"/>
                <a:ext cx="7642291" cy="56445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Prove that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𝑎</m:t>
                    </m:r>
                    <m:r>
                      <a:rPr lang="en-GB" sz="2800" b="0" i="1" smtClean="0">
                        <a:latin typeface="Cambria Math"/>
                      </a:rPr>
                      <m:t>+</m:t>
                    </m:r>
                    <m:r>
                      <a:rPr lang="en-GB" sz="2800" b="0" i="1" smtClean="0">
                        <a:latin typeface="Cambria Math"/>
                      </a:rPr>
                      <m:t>𝑏</m:t>
                    </m:r>
                    <m:r>
                      <a:rPr lang="en-GB" sz="2800" b="0" i="1" smtClean="0">
                        <a:latin typeface="Cambria Math"/>
                      </a:rPr>
                      <m:t>+1≥2</m:t>
                    </m:r>
                    <m:rad>
                      <m:radPr>
                        <m:degHide m:val="on"/>
                        <m:ctrlPr>
                          <a:rPr lang="en-GB" sz="28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latin typeface="Cambria Math"/>
                          </a:rPr>
                          <m:t>𝑎</m:t>
                        </m:r>
                        <m:r>
                          <a:rPr lang="en-GB" sz="2800" b="0" i="1" smtClean="0">
                            <a:latin typeface="Cambria Math"/>
                          </a:rPr>
                          <m:t>+</m:t>
                        </m:r>
                        <m:r>
                          <a:rPr lang="en-GB" sz="2800" b="0" i="1" smtClean="0">
                            <a:latin typeface="Cambria Math"/>
                          </a:rPr>
                          <m:t>𝑏</m:t>
                        </m:r>
                      </m:e>
                    </m:rad>
                  </m:oMath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03" y="1797042"/>
                <a:ext cx="7642291" cy="564450"/>
              </a:xfrm>
              <a:prstGeom prst="rect">
                <a:avLst/>
              </a:prstGeom>
              <a:blipFill rotWithShape="1">
                <a:blip r:embed="rId2"/>
                <a:stretch>
                  <a:fillRect l="-1431" b="-28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0665" y="2492896"/>
                <a:ext cx="72008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Make the substitution: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𝑥</m:t>
                    </m:r>
                    <m:r>
                      <a:rPr lang="en-GB" sz="3200" b="0" i="1" smtClean="0">
                        <a:latin typeface="Cambria Math"/>
                      </a:rPr>
                      <m:t>=</m:t>
                    </m:r>
                    <m:r>
                      <a:rPr lang="en-GB" sz="3200" b="0" i="1" smtClean="0">
                        <a:latin typeface="Cambria Math"/>
                      </a:rPr>
                      <m:t>𝑎</m:t>
                    </m:r>
                    <m:r>
                      <a:rPr lang="en-GB" sz="3200" b="0" i="1" smtClean="0">
                        <a:latin typeface="Cambria Math"/>
                      </a:rPr>
                      <m:t>+</m:t>
                    </m:r>
                    <m:r>
                      <a:rPr lang="en-GB" sz="3200" b="0" i="1" smtClean="0">
                        <a:latin typeface="Cambria Math"/>
                      </a:rPr>
                      <m:t>𝑏</m:t>
                    </m:r>
                  </m:oMath>
                </a14:m>
                <a:endParaRPr lang="en-GB" sz="3200" dirty="0"/>
              </a:p>
              <a:p>
                <a:r>
                  <a:rPr lang="en-GB" sz="3200" dirty="0"/>
                  <a:t>Then: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65" y="2492896"/>
                <a:ext cx="7200800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2202" t="-6780" b="-17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23727" y="3615889"/>
                <a:ext cx="3744417" cy="1617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𝑥</m:t>
                      </m:r>
                      <m:r>
                        <a:rPr lang="en-GB" sz="3200" b="0" i="1" smtClean="0">
                          <a:latin typeface="Cambria Math"/>
                        </a:rPr>
                        <m:t>+1≥2</m:t>
                      </m:r>
                      <m:rad>
                        <m:radPr>
                          <m:degHide m:val="on"/>
                          <m:ctrlPr>
                            <a:rPr lang="en-GB" sz="3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200" b="0" i="1" smtClean="0">
                          <a:latin typeface="Cambria Math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GB" sz="3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e>
                      </m:rad>
                      <m:r>
                        <a:rPr lang="en-GB" sz="3200" b="0" i="1" smtClean="0">
                          <a:latin typeface="Cambria Math"/>
                        </a:rPr>
                        <m:t>+1≥0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GB" sz="32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3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2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7" y="3615889"/>
                <a:ext cx="3744417" cy="161762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5021943" y="2492896"/>
            <a:ext cx="2488164" cy="6276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7544" y="3559407"/>
            <a:ext cx="7621929" cy="16222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9241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3442458"/>
                <a:ext cx="3888432" cy="18918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The mean you all know and love: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𝑩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𝑪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442458"/>
                <a:ext cx="3888432" cy="1891800"/>
              </a:xfrm>
              <a:prstGeom prst="rect">
                <a:avLst/>
              </a:prstGeom>
              <a:blipFill rotWithShape="1">
                <a:blip r:embed="rId2"/>
                <a:stretch>
                  <a:fillRect l="-2181" t="-1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59064" y="3442143"/>
                <a:ext cx="3889400" cy="304583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GB" sz="3200" b="1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3200" b="1" i="1" smtClean="0">
                              <a:latin typeface="Cambria Math"/>
                            </a:rPr>
                            <m:t>𝟑</m:t>
                          </m:r>
                        </m:deg>
                        <m:e>
                          <m:r>
                            <a:rPr lang="en-GB" sz="3200" b="1" i="1" smtClean="0">
                              <a:latin typeface="Cambria Math"/>
                            </a:rPr>
                            <m:t>𝑨𝑩𝑪</m:t>
                          </m:r>
                        </m:e>
                      </m:rad>
                    </m:oMath>
                  </m:oMathPara>
                </a14:m>
                <a:endParaRPr lang="en-GB" sz="2400" b="1" dirty="0"/>
              </a:p>
              <a:p>
                <a:r>
                  <a:rPr lang="en-GB" sz="2200" dirty="0"/>
                  <a:t>Useful for average of percentage changes. e.g. If your stocks and shares account made 10% one year, and 20% the next, then the average increase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2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200" b="0" i="1" smtClean="0">
                            <a:latin typeface="Cambria Math"/>
                          </a:rPr>
                          <m:t>1.1×1.2</m:t>
                        </m:r>
                      </m:e>
                    </m:rad>
                    <m:r>
                      <a:rPr lang="en-GB" sz="2200" b="0" i="1" smtClean="0">
                        <a:latin typeface="Cambria Math"/>
                      </a:rPr>
                      <m:t>=1.148</m:t>
                    </m:r>
                  </m:oMath>
                </a14:m>
                <a:r>
                  <a:rPr lang="en-GB" sz="2200" dirty="0"/>
                  <a:t>, i.e. 14.8% (not 15%!)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064" y="3442143"/>
                <a:ext cx="3889400" cy="3045834"/>
              </a:xfrm>
              <a:prstGeom prst="rect">
                <a:avLst/>
              </a:prstGeom>
              <a:blipFill rotWithShape="1">
                <a:blip r:embed="rId3"/>
                <a:stretch>
                  <a:fillRect l="-1558" r="-3115" b="-2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9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Types of Mean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51820" y="757153"/>
                <a:ext cx="417646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1" i="1" smtClean="0">
                          <a:latin typeface="Cambria Math"/>
                        </a:rPr>
                        <m:t>𝑨</m:t>
                      </m:r>
                      <m:r>
                        <a:rPr lang="en-GB" sz="6000" b="1" i="1" smtClean="0">
                          <a:latin typeface="Cambria Math"/>
                        </a:rPr>
                        <m:t>    </m:t>
                      </m:r>
                      <m:r>
                        <a:rPr lang="en-GB" sz="6000" b="1" i="1" smtClean="0">
                          <a:latin typeface="Cambria Math"/>
                        </a:rPr>
                        <m:t>𝑩</m:t>
                      </m:r>
                      <m:r>
                        <a:rPr lang="en-GB" sz="6000" b="1" i="1" smtClean="0">
                          <a:latin typeface="Cambria Math"/>
                        </a:rPr>
                        <m:t>    </m:t>
                      </m:r>
                      <m:r>
                        <a:rPr lang="en-GB" sz="60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en-GB" sz="6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820" y="757153"/>
                <a:ext cx="4176464" cy="10156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 rot="8508086">
            <a:off x="2157858" y="1872749"/>
            <a:ext cx="1296144" cy="792088"/>
          </a:xfrm>
          <a:prstGeom prst="rightArrow">
            <a:avLst>
              <a:gd name="adj1" fmla="val 30708"/>
              <a:gd name="adj2" fmla="val 4946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95536" y="2980794"/>
            <a:ext cx="3888432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Arithmetic Mean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60032" y="2980793"/>
            <a:ext cx="3888432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Geometric Mean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36" y="5589240"/>
            <a:ext cx="3888432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Harmonic Mean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536" y="6078628"/>
            <a:ext cx="388843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The average of rates.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5536" y="3442143"/>
            <a:ext cx="3888432" cy="1892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59064" y="3442459"/>
            <a:ext cx="3909414" cy="30455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5536" y="6078628"/>
            <a:ext cx="3888431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ight Arrow 19"/>
          <p:cNvSpPr/>
          <p:nvPr/>
        </p:nvSpPr>
        <p:spPr>
          <a:xfrm rot="2587000">
            <a:off x="5236454" y="1852703"/>
            <a:ext cx="1296144" cy="792088"/>
          </a:xfrm>
          <a:prstGeom prst="rightArrow">
            <a:avLst>
              <a:gd name="adj1" fmla="val 30708"/>
              <a:gd name="adj2" fmla="val 4946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25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956" y="709245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This is a hugely helpful inequality comparing Arithmetic and Geometric Means:</a:t>
            </a:r>
            <a:endParaRPr lang="en-GB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8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AM-GM Inequality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51518" y="1607124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Arithmetic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99790" y="1714846"/>
                <a:ext cx="1080474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1" i="0" dirty="0" smtClean="0">
                          <a:latin typeface="Cambria Math"/>
                        </a:rPr>
                        <m:t>≥</m:t>
                      </m:r>
                    </m:oMath>
                  </m:oMathPara>
                </a14:m>
                <a:endParaRPr lang="en-GB" sz="6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790" y="1714846"/>
                <a:ext cx="1080474" cy="11079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161377" y="1607123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Geometric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67744" y="3366651"/>
                <a:ext cx="4360642" cy="1206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4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40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4000" b="0" i="1" smtClean="0">
                          <a:latin typeface="Cambria Math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en-GB" sz="40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4000" b="0" i="1" smtClean="0">
                              <a:latin typeface="Cambria Math"/>
                            </a:rPr>
                            <m:t>𝑥𝑦</m:t>
                          </m:r>
                        </m:e>
                      </m:rad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366651"/>
                <a:ext cx="4360642" cy="12064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91107" y="5022835"/>
                <a:ext cx="4360642" cy="709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/>
                        </a:rPr>
                        <m:t>𝑥</m:t>
                      </m:r>
                      <m:r>
                        <a:rPr lang="en-GB" sz="4000" b="0" i="1" smtClean="0">
                          <a:latin typeface="Cambria Math"/>
                        </a:rPr>
                        <m:t>+</m:t>
                      </m:r>
                      <m:r>
                        <a:rPr lang="en-GB" sz="4000" b="0" i="1" smtClean="0">
                          <a:latin typeface="Cambria Math"/>
                        </a:rPr>
                        <m:t>𝑦</m:t>
                      </m:r>
                      <m:r>
                        <a:rPr lang="en-GB" sz="4000" b="0" i="1" smtClean="0">
                          <a:latin typeface="Cambria Math"/>
                        </a:rPr>
                        <m:t>≥2</m:t>
                      </m:r>
                      <m:rad>
                        <m:radPr>
                          <m:degHide m:val="on"/>
                          <m:ctrlPr>
                            <a:rPr lang="en-GB" sz="40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4000" b="0" i="1" smtClean="0">
                              <a:latin typeface="Cambria Math"/>
                            </a:rPr>
                            <m:t>𝑥𝑦</m:t>
                          </m:r>
                        </m:e>
                      </m:rad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107" y="5022835"/>
                <a:ext cx="4360642" cy="7099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25773" y="4869972"/>
            <a:ext cx="1941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So we can form an inequality using any sum: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31468" y="3366651"/>
            <a:ext cx="1944216" cy="12289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31468" y="4763303"/>
            <a:ext cx="1944216" cy="12289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1254" y="6272290"/>
            <a:ext cx="8280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How could we easily prove the above using a technique we’ve seen before?</a:t>
            </a:r>
          </a:p>
        </p:txBody>
      </p:sp>
    </p:spTree>
    <p:extLst>
      <p:ext uri="{BB962C8B-B14F-4D97-AF65-F5344CB8AC3E}">
        <p14:creationId xmlns:p14="http://schemas.microsoft.com/office/powerpoint/2010/main" val="298543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956" y="709245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Examples:</a:t>
            </a:r>
            <a:endParaRPr lang="en-GB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8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AM-GM Inequality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31955" y="1340768"/>
                <a:ext cx="4360642" cy="722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4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4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4000" b="0" i="1" smtClean="0">
                          <a:latin typeface="Cambria Math"/>
                        </a:rPr>
                        <m:t>≥2</m:t>
                      </m:r>
                      <m:r>
                        <a:rPr lang="en-GB" sz="4000" b="0" i="1" smtClean="0"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955" y="1340768"/>
                <a:ext cx="4360642" cy="72231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3599538" y="1340769"/>
            <a:ext cx="1363283" cy="722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41828" y="3128622"/>
                <a:ext cx="611843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4000" b="0" i="1" smtClean="0">
                          <a:latin typeface="Cambria Math"/>
                        </a:rPr>
                        <m:t>𝑦</m:t>
                      </m:r>
                      <m:r>
                        <a:rPr lang="en-GB" sz="4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4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4000" b="0" i="1" smtClean="0">
                          <a:latin typeface="Cambria Math"/>
                        </a:rPr>
                        <m:t>𝑧</m:t>
                      </m:r>
                      <m:r>
                        <a:rPr lang="en-GB" sz="4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4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4000" b="0" i="1" smtClean="0">
                          <a:latin typeface="Cambria Math"/>
                        </a:rPr>
                        <m:t>𝑥</m:t>
                      </m:r>
                      <m:r>
                        <a:rPr lang="en-GB" sz="4000" b="0" i="1" smtClean="0">
                          <a:latin typeface="Cambria Math"/>
                        </a:rPr>
                        <m:t>≥3</m:t>
                      </m:r>
                      <m:r>
                        <a:rPr lang="en-GB" sz="4000" b="0" i="1" smtClean="0">
                          <a:latin typeface="Cambria Math"/>
                        </a:rPr>
                        <m:t>𝑥𝑦𝑧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828" y="3128622"/>
                <a:ext cx="6118435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31956" y="4017186"/>
                <a:ext cx="6118435" cy="714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/>
                        </a:rPr>
                        <m:t>𝑥</m:t>
                      </m:r>
                      <m:r>
                        <a:rPr lang="en-GB" sz="4000" b="0" i="1" smtClean="0">
                          <a:latin typeface="Cambria Math"/>
                        </a:rPr>
                        <m:t>+1≥2</m:t>
                      </m:r>
                      <m:rad>
                        <m:radPr>
                          <m:degHide m:val="on"/>
                          <m:ctrlPr>
                            <a:rPr lang="en-GB" sz="40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4000" b="0" i="1" smtClean="0">
                              <a:latin typeface="Cambria Math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956" y="4017186"/>
                <a:ext cx="6118435" cy="7148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31955" y="4953290"/>
                <a:ext cx="7714157" cy="714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4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4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40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sz="4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4000" b="0" i="1" smtClean="0">
                              <a:latin typeface="Cambria Math"/>
                            </a:rPr>
                            <m:t>𝑦</m:t>
                          </m:r>
                          <m:r>
                            <m:rPr>
                              <m:lit/>
                            </m:rPr>
                            <a:rPr lang="en-GB" sz="4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40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GB" sz="4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40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GB" sz="40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GB" sz="4000" b="0" i="1" smtClean="0">
                          <a:latin typeface="Cambria Math"/>
                        </a:rPr>
                        <m:t>≥8</m:t>
                      </m:r>
                      <m:rad>
                        <m:radPr>
                          <m:degHide m:val="on"/>
                          <m:ctrlPr>
                            <a:rPr lang="en-GB" sz="40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4000" b="0" i="1" smtClean="0">
                              <a:latin typeface="Cambria Math"/>
                            </a:rPr>
                            <m:t>𝑥𝑦𝑧</m:t>
                          </m:r>
                        </m:e>
                      </m:rad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955" y="4953290"/>
                <a:ext cx="7714157" cy="7148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31955" y="2276872"/>
                <a:ext cx="6593748" cy="709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/>
                        </a:rPr>
                        <m:t>𝑥</m:t>
                      </m:r>
                      <m:r>
                        <a:rPr lang="en-GB" sz="4000" b="0" i="1" smtClean="0">
                          <a:latin typeface="Cambria Math"/>
                        </a:rPr>
                        <m:t>+</m:t>
                      </m:r>
                      <m:r>
                        <a:rPr lang="en-GB" sz="4000" b="0" i="1" smtClean="0">
                          <a:latin typeface="Cambria Math"/>
                        </a:rPr>
                        <m:t>𝑦</m:t>
                      </m:r>
                      <m:r>
                        <a:rPr lang="en-GB" sz="4000" b="0" i="1" smtClean="0">
                          <a:latin typeface="Cambria Math"/>
                        </a:rPr>
                        <m:t>+</m:t>
                      </m:r>
                      <m:r>
                        <a:rPr lang="en-GB" sz="4000" b="0" i="1" smtClean="0">
                          <a:latin typeface="Cambria Math"/>
                        </a:rPr>
                        <m:t>𝑧</m:t>
                      </m:r>
                      <m:r>
                        <a:rPr lang="en-GB" sz="4000" b="0" i="1" smtClean="0">
                          <a:latin typeface="Cambria Math"/>
                        </a:rPr>
                        <m:t>+</m:t>
                      </m:r>
                      <m:r>
                        <a:rPr lang="en-GB" sz="4000" b="0" i="1" smtClean="0">
                          <a:latin typeface="Cambria Math"/>
                        </a:rPr>
                        <m:t>𝑤</m:t>
                      </m:r>
                      <m:r>
                        <a:rPr lang="en-GB" sz="4000" b="0" i="1" smtClean="0">
                          <a:latin typeface="Cambria Math"/>
                        </a:rPr>
                        <m:t>≥4</m:t>
                      </m:r>
                      <m:rad>
                        <m:radPr>
                          <m:ctrlPr>
                            <a:rPr lang="en-GB" sz="4000" b="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4000" b="0" i="1" smtClean="0">
                              <a:latin typeface="Cambria Math"/>
                            </a:rPr>
                            <m:t>4</m:t>
                          </m:r>
                        </m:deg>
                        <m:e>
                          <m:r>
                            <a:rPr lang="en-GB" sz="4000" b="0" i="1" smtClean="0">
                              <a:latin typeface="Cambria Math"/>
                            </a:rPr>
                            <m:t>𝑥𝑦𝑧𝑤</m:t>
                          </m:r>
                        </m:e>
                      </m:rad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955" y="2276872"/>
                <a:ext cx="6593748" cy="70993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4857751" y="2264496"/>
            <a:ext cx="2090514" cy="722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92463" y="3114194"/>
            <a:ext cx="1455802" cy="722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73027" y="4017186"/>
            <a:ext cx="1455802" cy="722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660232" y="4940964"/>
            <a:ext cx="1584176" cy="722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2513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AM-GM Inequality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98006" y="709245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This helps us prove certain inequalities.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1498" y="1409778"/>
                <a:ext cx="8009960" cy="52322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Prove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</a:rPr>
                          <m:t>𝑎</m:t>
                        </m:r>
                        <m:r>
                          <a:rPr lang="en-GB" sz="2800" b="0" i="1" smtClean="0">
                            <a:latin typeface="Cambria Math"/>
                          </a:rPr>
                          <m:t>+</m:t>
                        </m:r>
                        <m:r>
                          <a:rPr lang="en-GB" sz="28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</a:rPr>
                          <m:t>𝑏</m:t>
                        </m:r>
                        <m:r>
                          <a:rPr lang="en-GB" sz="2800" b="0" i="1" smtClean="0">
                            <a:latin typeface="Cambria Math"/>
                          </a:rPr>
                          <m:t>+</m:t>
                        </m:r>
                        <m:r>
                          <a:rPr lang="en-GB" sz="2800" b="0" i="1" smtClean="0">
                            <a:latin typeface="Cambria Math"/>
                          </a:rPr>
                          <m:t>𝑐</m:t>
                        </m:r>
                      </m:e>
                    </m:d>
                    <m:d>
                      <m:d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</a:rPr>
                          <m:t>𝑐</m:t>
                        </m:r>
                        <m:r>
                          <a:rPr lang="en-GB" sz="2800" b="0" i="1" smtClean="0">
                            <a:latin typeface="Cambria Math"/>
                          </a:rPr>
                          <m:t>+</m:t>
                        </m:r>
                        <m:r>
                          <a:rPr lang="en-GB" sz="28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GB" sz="2800" b="0" i="1" smtClean="0">
                        <a:latin typeface="Cambria Math"/>
                      </a:rPr>
                      <m:t>≥8</m:t>
                    </m:r>
                    <m:r>
                      <a:rPr lang="en-GB" sz="2800" b="0" i="1" smtClean="0">
                        <a:latin typeface="Cambria Math"/>
                      </a:rPr>
                      <m:t>𝑎𝑏𝑐</m:t>
                    </m:r>
                  </m:oMath>
                </a14:m>
                <a:r>
                  <a:rPr lang="en-GB" sz="28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98" y="1409778"/>
                <a:ext cx="800996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442" t="-7778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1499" y="1932998"/>
                <a:ext cx="8009959" cy="1999393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By the AM-GM inequality: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𝑎</m:t>
                    </m:r>
                    <m:r>
                      <a:rPr lang="en-GB" sz="2800" b="0" i="1" smtClean="0">
                        <a:latin typeface="Cambria Math"/>
                      </a:rPr>
                      <m:t>+</m:t>
                    </m:r>
                    <m:r>
                      <a:rPr lang="en-GB" sz="2800" b="0" i="1" smtClean="0">
                        <a:latin typeface="Cambria Math"/>
                      </a:rPr>
                      <m:t>𝑏</m:t>
                    </m:r>
                    <m:r>
                      <a:rPr lang="en-GB" sz="2800" b="0" i="1" smtClean="0">
                        <a:latin typeface="Cambria Math"/>
                      </a:rPr>
                      <m:t>≥2</m:t>
                    </m:r>
                    <m:rad>
                      <m:radPr>
                        <m:degHide m:val="on"/>
                        <m:ctrlPr>
                          <a:rPr lang="en-GB" sz="28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latin typeface="Cambria Math"/>
                          </a:rPr>
                          <m:t>𝑎𝑏</m:t>
                        </m:r>
                      </m:e>
                    </m:rad>
                  </m:oMath>
                </a14:m>
                <a:endParaRPr lang="en-GB" sz="2800" dirty="0"/>
              </a:p>
              <a:p>
                <a:r>
                  <a:rPr lang="en-GB" sz="2800" dirty="0"/>
                  <a:t>Similarly,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𝑏</m:t>
                    </m:r>
                    <m:r>
                      <a:rPr lang="en-GB" sz="2800" b="0" i="1" smtClean="0">
                        <a:latin typeface="Cambria Math"/>
                      </a:rPr>
                      <m:t>+</m:t>
                    </m:r>
                    <m:r>
                      <a:rPr lang="en-GB" sz="2800" b="0" i="1" smtClean="0">
                        <a:latin typeface="Cambria Math"/>
                      </a:rPr>
                      <m:t>𝑐</m:t>
                    </m:r>
                    <m:r>
                      <a:rPr lang="en-GB" sz="2800" b="0" i="1" smtClean="0">
                        <a:latin typeface="Cambria Math"/>
                      </a:rPr>
                      <m:t>≥2</m:t>
                    </m:r>
                    <m:rad>
                      <m:radPr>
                        <m:degHide m:val="on"/>
                        <m:ctrlPr>
                          <a:rPr lang="en-GB" sz="28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latin typeface="Cambria Math"/>
                          </a:rPr>
                          <m:t>𝑏𝑐</m:t>
                        </m:r>
                      </m:e>
                    </m:rad>
                  </m:oMath>
                </a14:m>
                <a:r>
                  <a:rPr lang="en-GB" sz="2800" dirty="0"/>
                  <a:t> and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𝑐</m:t>
                    </m:r>
                    <m:r>
                      <a:rPr lang="en-GB" sz="2800" b="0" i="1" smtClean="0">
                        <a:latin typeface="Cambria Math"/>
                      </a:rPr>
                      <m:t>+</m:t>
                    </m:r>
                    <m:r>
                      <a:rPr lang="en-GB" sz="2800" b="0" i="1" smtClean="0">
                        <a:latin typeface="Cambria Math"/>
                      </a:rPr>
                      <m:t>𝑎</m:t>
                    </m:r>
                    <m:r>
                      <a:rPr lang="en-GB" sz="2800" b="0" i="1" smtClean="0">
                        <a:latin typeface="Cambria Math"/>
                      </a:rPr>
                      <m:t>≥2</m:t>
                    </m:r>
                    <m:rad>
                      <m:radPr>
                        <m:degHide m:val="on"/>
                        <m:ctrlPr>
                          <a:rPr lang="en-GB" sz="28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latin typeface="Cambria Math"/>
                          </a:rPr>
                          <m:t>𝑎𝑏</m:t>
                        </m:r>
                      </m:e>
                    </m:rad>
                  </m:oMath>
                </a14:m>
                <a:endParaRPr lang="en-GB" sz="2800" dirty="0"/>
              </a:p>
              <a:p>
                <a:r>
                  <a:rPr lang="en-GB" sz="2800" dirty="0"/>
                  <a:t>Thus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/>
                          </a:rPr>
                          <m:t>𝑎</m:t>
                        </m:r>
                        <m:r>
                          <a:rPr lang="en-GB" sz="2800" i="1">
                            <a:latin typeface="Cambria Math"/>
                          </a:rPr>
                          <m:t>+</m:t>
                        </m:r>
                        <m:r>
                          <a:rPr lang="en-GB" sz="2800" i="1">
                            <a:latin typeface="Cambria Math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/>
                          </a:rPr>
                          <m:t>𝑏</m:t>
                        </m:r>
                        <m:r>
                          <a:rPr lang="en-GB" sz="2800" i="1">
                            <a:latin typeface="Cambria Math"/>
                          </a:rPr>
                          <m:t>+</m:t>
                        </m:r>
                        <m:r>
                          <a:rPr lang="en-GB" sz="2800" i="1">
                            <a:latin typeface="Cambria Math"/>
                          </a:rPr>
                          <m:t>𝑐</m:t>
                        </m:r>
                      </m:e>
                    </m:d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/>
                          </a:rPr>
                          <m:t>𝑐</m:t>
                        </m:r>
                        <m:r>
                          <a:rPr lang="en-GB" sz="2800" i="1">
                            <a:latin typeface="Cambria Math"/>
                          </a:rPr>
                          <m:t>+</m:t>
                        </m:r>
                        <m:r>
                          <a:rPr lang="en-GB" sz="2800" i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endParaRPr lang="en-GB" sz="28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≥</m:t>
                      </m:r>
                      <m:d>
                        <m:d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GB" sz="28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𝑎𝑏</m:t>
                              </m:r>
                            </m:e>
                          </m:rad>
                        </m:e>
                      </m:d>
                      <m:d>
                        <m:d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GB" sz="28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𝑏𝑐</m:t>
                              </m:r>
                            </m:e>
                          </m:rad>
                        </m:e>
                      </m:d>
                      <m:d>
                        <m:d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GB" sz="28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𝑎𝑐</m:t>
                              </m:r>
                            </m:e>
                          </m:rad>
                        </m:e>
                      </m:d>
                      <m:r>
                        <a:rPr lang="en-GB" sz="2800" b="0" i="1" smtClean="0">
                          <a:latin typeface="Cambria Math"/>
                        </a:rPr>
                        <m:t>=8</m:t>
                      </m:r>
                      <m:r>
                        <a:rPr lang="en-GB" sz="2800" b="0" i="1" smtClean="0">
                          <a:latin typeface="Cambria Math"/>
                        </a:rPr>
                        <m:t>𝑎𝑏𝑐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99" y="1932998"/>
                <a:ext cx="8009959" cy="1999393"/>
              </a:xfrm>
              <a:prstGeom prst="rect">
                <a:avLst/>
              </a:prstGeom>
              <a:blipFill rotWithShape="1">
                <a:blip r:embed="rId3"/>
                <a:stretch>
                  <a:fillRect l="-1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1499" y="4047102"/>
                <a:ext cx="8009959" cy="77457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Prove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/>
                          </a:rPr>
                          <m:t>+</m:t>
                        </m:r>
                        <m:r>
                          <a:rPr lang="en-GB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GB" sz="2800" b="0" i="1" smtClean="0">
                            <a:latin typeface="Cambria Math"/>
                          </a:rPr>
                          <m:t>+</m:t>
                        </m:r>
                        <m:r>
                          <a:rPr lang="en-GB" sz="28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d>
                      <m:d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GB" sz="28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GB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b="0" i="1" smtClean="0">
                                <a:latin typeface="Cambria Math"/>
                              </a:rPr>
                              <m:t>𝑦</m:t>
                            </m:r>
                          </m:den>
                        </m:f>
                        <m:r>
                          <a:rPr lang="en-GB" sz="28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GB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b="0" i="1" smtClean="0">
                                <a:latin typeface="Cambria Math"/>
                              </a:rPr>
                              <m:t>𝑧</m:t>
                            </m:r>
                          </m:den>
                        </m:f>
                      </m:e>
                    </m:d>
                    <m:r>
                      <a:rPr lang="en-GB" sz="2800" b="0" i="1" smtClean="0">
                        <a:latin typeface="Cambria Math"/>
                      </a:rPr>
                      <m:t>≥9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99" y="4047102"/>
                <a:ext cx="8009959" cy="774571"/>
              </a:xfrm>
              <a:prstGeom prst="rect">
                <a:avLst/>
              </a:prstGeom>
              <a:blipFill rotWithShape="1">
                <a:blip r:embed="rId4"/>
                <a:stretch>
                  <a:fillRect l="-1442" b="-2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3048" y="4802481"/>
                <a:ext cx="8018410" cy="1914948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By the AM-GM inequality,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𝑥</m:t>
                    </m:r>
                    <m:r>
                      <a:rPr lang="en-GB" sz="2800" b="0" i="1" smtClean="0">
                        <a:latin typeface="Cambria Math"/>
                      </a:rPr>
                      <m:t>+</m:t>
                    </m:r>
                    <m:r>
                      <a:rPr lang="en-GB" sz="2800" b="0" i="1" smtClean="0">
                        <a:latin typeface="Cambria Math"/>
                      </a:rPr>
                      <m:t>𝑦</m:t>
                    </m:r>
                    <m:r>
                      <a:rPr lang="en-GB" sz="2800" b="0" i="1" smtClean="0">
                        <a:latin typeface="Cambria Math"/>
                      </a:rPr>
                      <m:t>+</m:t>
                    </m:r>
                    <m:r>
                      <a:rPr lang="en-GB" sz="2800" b="0" i="1" smtClean="0">
                        <a:latin typeface="Cambria Math"/>
                      </a:rPr>
                      <m:t>𝑧</m:t>
                    </m:r>
                    <m:r>
                      <a:rPr lang="en-GB" sz="2800" b="0" i="1" smtClean="0">
                        <a:latin typeface="Cambria Math"/>
                      </a:rPr>
                      <m:t>≥3</m:t>
                    </m:r>
                    <m:rad>
                      <m:rad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GB" sz="2800" b="0" i="1" smtClean="0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GB" sz="2800" b="0" i="1" smtClean="0">
                            <a:latin typeface="Cambria Math"/>
                          </a:rPr>
                          <m:t>𝑥𝑦𝑧</m:t>
                        </m:r>
                      </m:e>
                    </m:rad>
                    <m:r>
                      <a:rPr lang="en-GB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sz="2800" dirty="0"/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GB" sz="28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𝑦</m:t>
                        </m:r>
                      </m:den>
                    </m:f>
                    <m:r>
                      <a:rPr lang="en-GB" sz="28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𝑧</m:t>
                        </m:r>
                      </m:den>
                    </m:f>
                    <m:r>
                      <a:rPr lang="en-GB" sz="2800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ad>
                          <m:radPr>
                            <m:ctrlPr>
                              <a:rPr lang="en-GB" sz="2800" i="1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GB" sz="2800" i="1">
                                <a:latin typeface="Cambria Math"/>
                              </a:rPr>
                              <m:t>3</m:t>
                            </m:r>
                          </m:deg>
                          <m:e>
                            <m:r>
                              <a:rPr lang="en-GB" sz="2800" i="1">
                                <a:latin typeface="Cambria Math"/>
                              </a:rPr>
                              <m:t>𝑥𝑦𝑧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800" dirty="0"/>
                  <a:t>. </a:t>
                </a:r>
              </a:p>
              <a:p>
                <a:r>
                  <a:rPr lang="en-GB" sz="2800" dirty="0"/>
                  <a:t>Thus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/>
                          </a:rPr>
                          <m:t>𝑥</m:t>
                        </m:r>
                        <m:r>
                          <a:rPr lang="en-GB" sz="2800" i="1">
                            <a:latin typeface="Cambria Math"/>
                          </a:rPr>
                          <m:t>+</m:t>
                        </m:r>
                        <m:r>
                          <a:rPr lang="en-GB" sz="2800" i="1">
                            <a:latin typeface="Cambria Math"/>
                          </a:rPr>
                          <m:t>𝑦</m:t>
                        </m:r>
                        <m:r>
                          <a:rPr lang="en-GB" sz="2800" i="1">
                            <a:latin typeface="Cambria Math"/>
                          </a:rPr>
                          <m:t>+</m:t>
                        </m:r>
                        <m:r>
                          <a:rPr lang="en-GB" sz="2800" i="1">
                            <a:latin typeface="Cambria Math"/>
                          </a:rPr>
                          <m:t>𝑧</m:t>
                        </m:r>
                      </m:e>
                    </m:d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GB" sz="28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GB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latin typeface="Cambria Math"/>
                              </a:rPr>
                              <m:t>𝑦</m:t>
                            </m:r>
                          </m:den>
                        </m:f>
                        <m:r>
                          <a:rPr lang="en-GB" sz="28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GB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latin typeface="Cambria Math"/>
                              </a:rPr>
                              <m:t>𝑧</m:t>
                            </m:r>
                          </m:den>
                        </m:f>
                      </m:e>
                    </m:d>
                    <m:r>
                      <a:rPr lang="en-GB" sz="2800" b="0" i="1" smtClean="0">
                        <a:latin typeface="Cambria Math"/>
                      </a:rPr>
                      <m:t>≥</m:t>
                    </m:r>
                    <m:r>
                      <a:rPr lang="en-GB" sz="2800" i="1">
                        <a:latin typeface="Cambria Math"/>
                      </a:rPr>
                      <m:t>3</m:t>
                    </m:r>
                    <m:rad>
                      <m:radPr>
                        <m:ctrlPr>
                          <a:rPr lang="en-GB" sz="2800" i="1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GB" sz="2800" i="1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GB" sz="2800" i="1">
                            <a:latin typeface="Cambria Math"/>
                          </a:rPr>
                          <m:t>𝑥𝑦𝑧</m:t>
                        </m:r>
                      </m:e>
                    </m:rad>
                    <m:f>
                      <m:f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ad>
                          <m:radPr>
                            <m:ctrlPr>
                              <a:rPr lang="en-GB" sz="2800" i="1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GB" sz="2800" i="1">
                                <a:latin typeface="Cambria Math"/>
                              </a:rPr>
                              <m:t>3</m:t>
                            </m:r>
                          </m:deg>
                          <m:e>
                            <m:r>
                              <a:rPr lang="en-GB" sz="2800" i="1">
                                <a:latin typeface="Cambria Math"/>
                              </a:rPr>
                              <m:t>𝑥𝑦𝑧</m:t>
                            </m:r>
                          </m:e>
                        </m:rad>
                      </m:den>
                    </m:f>
                    <m:r>
                      <a:rPr lang="en-GB" sz="2800" b="0" i="1" smtClean="0">
                        <a:latin typeface="Cambria Math"/>
                      </a:rPr>
                      <m:t>=9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48" y="4802481"/>
                <a:ext cx="8018410" cy="1914948"/>
              </a:xfrm>
              <a:prstGeom prst="rect">
                <a:avLst/>
              </a:prstGeom>
              <a:blipFill rotWithShape="1">
                <a:blip r:embed="rId5"/>
                <a:stretch>
                  <a:fillRect l="-1364" t="-22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52926" y="1963965"/>
            <a:ext cx="7994318" cy="19993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048" y="4821673"/>
            <a:ext cx="7998532" cy="18957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169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956" y="709245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Cauchy-Schwarz Inequality is really quite awesome. </a:t>
            </a:r>
          </a:p>
          <a:p>
            <a:r>
              <a:rPr lang="en-GB" sz="2400" dirty="0"/>
              <a:t>Its form is as such:</a:t>
            </a:r>
            <a:endParaRPr lang="en-GB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8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Cauchy-Schwarz Inequality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7860" y="1916832"/>
                <a:ext cx="8303742" cy="1285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600" b="1" i="1" dirty="0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3600" b="1" i="1" dirty="0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3600" b="1" i="0" dirty="0" smtClean="0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GB" sz="3600" b="1" i="0" dirty="0" smtClean="0"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GB" sz="3600" b="1" i="0" dirty="0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GB" sz="3600" b="1" i="0" dirty="0" smtClean="0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sz="3600" b="1" i="1" dirty="0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3600" b="1" i="0" dirty="0" smtClean="0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GB" sz="3600" b="1" i="1" dirty="0" smtClean="0"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GB" sz="3600" b="1" i="0" dirty="0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GB" sz="3600" b="1" i="0" dirty="0" smtClean="0">
                              <a:latin typeface="Cambria Math"/>
                            </a:rPr>
                            <m:t>+…+</m:t>
                          </m:r>
                          <m:sSubSup>
                            <m:sSubSupPr>
                              <m:ctrlPr>
                                <a:rPr lang="en-GB" sz="3600" b="1" i="1" dirty="0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3600" b="1" i="0" dirty="0" smtClean="0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GB" sz="3600" b="1" i="0" dirty="0" smtClean="0">
                                  <a:latin typeface="Cambria Math"/>
                                </a:rPr>
                                <m:t>𝐧</m:t>
                              </m:r>
                            </m:sub>
                            <m:sup>
                              <m:r>
                                <a:rPr lang="en-GB" sz="3600" b="1" i="0" dirty="0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en-GB" sz="3600" b="1" i="1" dirty="0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3600" b="1" i="1" dirty="0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3600" b="1" i="0" dirty="0" smtClean="0">
                                  <a:latin typeface="Cambria Math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GB" sz="3600" b="1" i="0" dirty="0" smtClean="0"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GB" sz="3600" b="1" i="0" dirty="0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GB" sz="3600" b="1" i="0" dirty="0" smtClean="0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sz="3600" b="1" i="1" dirty="0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3600" b="1" i="0" dirty="0" smtClean="0">
                                  <a:latin typeface="Cambria Math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GB" sz="3600" b="1" i="0" dirty="0" smtClean="0"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GB" sz="3600" b="1" i="0" dirty="0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GB" sz="3600" b="1" i="0" dirty="0" smtClean="0">
                              <a:latin typeface="Cambria Math"/>
                            </a:rPr>
                            <m:t>+…+</m:t>
                          </m:r>
                          <m:sSubSup>
                            <m:sSubSupPr>
                              <m:ctrlPr>
                                <a:rPr lang="en-GB" sz="3600" b="1" i="1" dirty="0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3600" b="1" i="0" dirty="0" smtClean="0">
                                  <a:latin typeface="Cambria Math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GB" sz="3600" b="1" i="0" dirty="0" smtClean="0">
                                  <a:latin typeface="Cambria Math"/>
                                </a:rPr>
                                <m:t>𝐧</m:t>
                              </m:r>
                            </m:sub>
                            <m:sup>
                              <m:r>
                                <a:rPr lang="en-GB" sz="3600" b="1" i="0" dirty="0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GB" sz="3600" b="1" i="0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0" dirty="0" smtClean="0">
                          <a:latin typeface="Cambria Math"/>
                        </a:rPr>
                        <m:t>≥</m:t>
                      </m:r>
                      <m:sSup>
                        <m:sSupPr>
                          <m:ctrlPr>
                            <a:rPr lang="en-GB" sz="3600" b="1" i="1" dirty="0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600" b="1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3600" b="1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3600" b="1" i="0" dirty="0" smtClean="0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GB" sz="3600" b="1" i="0" dirty="0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3600" b="1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3600" b="1" i="0" dirty="0" smtClean="0">
                                      <a:latin typeface="Cambria Math"/>
                                    </a:rPr>
                                    <m:t>𝐲</m:t>
                                  </m:r>
                                </m:e>
                                <m:sub>
                                  <m:r>
                                    <a:rPr lang="en-GB" sz="3600" b="1" i="0" dirty="0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GB" sz="3600" b="1" i="0" dirty="0" smtClean="0">
                                  <a:latin typeface="Cambria Math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GB" sz="3600" b="1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3600" b="1" i="0" dirty="0" smtClean="0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GB" sz="3600" b="1" i="0" dirty="0" smtClean="0">
                                      <a:latin typeface="Cambria Math"/>
                                    </a:rPr>
                                    <m:t>𝐧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3600" b="1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3600" b="1" i="0" dirty="0" smtClean="0">
                                      <a:latin typeface="Cambria Math"/>
                                    </a:rPr>
                                    <m:t>𝐲</m:t>
                                  </m:r>
                                </m:e>
                                <m:sub>
                                  <m:r>
                                    <a:rPr lang="en-GB" sz="3600" b="1" i="0" dirty="0" smtClean="0">
                                      <a:latin typeface="Cambria Math"/>
                                    </a:rPr>
                                    <m:t>𝐧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sz="3600" b="1" i="0" dirty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3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60" y="1916832"/>
                <a:ext cx="8303742" cy="12856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11560" y="4506431"/>
            <a:ext cx="7548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This looks rather horrible, but constructing such an inequality is simple if done is a certain way…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55475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0388" y="980728"/>
                <a:ext cx="8352928" cy="3013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Question: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𝐴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2007+</m:t>
                          </m:r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2007+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2007+…</m:t>
                                  </m:r>
                                </m:e>
                              </m:rad>
                            </m:e>
                          </m:rad>
                        </m:e>
                      </m:rad>
                    </m:oMath>
                  </m:oMathPara>
                </a14:m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𝐵</m:t>
                      </m:r>
                      <m:r>
                        <a:rPr lang="en-GB" sz="2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2400" i="1">
                              <a:latin typeface="Cambria Math"/>
                            </a:rPr>
                            <m:t>2007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2007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2007</m:t>
                                  </m:r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GB" sz="2400" i="1">
                                      <a:latin typeface="Cambria Math"/>
                                    </a:rPr>
                                    <m:t>…</m:t>
                                  </m:r>
                                </m:e>
                              </m:rad>
                            </m:e>
                          </m:rad>
                        </m:e>
                      </m:rad>
                    </m:oMath>
                  </m:oMathPara>
                </a14:m>
                <a:endParaRPr lang="en-GB" sz="2400" dirty="0"/>
              </a:p>
              <a:p>
                <a:r>
                  <a:rPr lang="en-GB" sz="2400" dirty="0"/>
                  <a:t>Without explicitly calculating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GB" sz="2400" dirty="0"/>
                  <a:t> 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GB" sz="2400" dirty="0"/>
                  <a:t>, find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𝐴</m:t>
                    </m:r>
                    <m:r>
                      <a:rPr lang="en-GB" sz="2400" b="0" i="1" smtClean="0">
                        <a:latin typeface="Cambria Math"/>
                      </a:rPr>
                      <m:t>−</m:t>
                    </m:r>
                    <m:r>
                      <a:rPr lang="en-GB" sz="24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88" y="980728"/>
                <a:ext cx="8352928" cy="3013389"/>
              </a:xfrm>
              <a:prstGeom prst="rect">
                <a:avLst/>
              </a:prstGeom>
              <a:blipFill rotWithShape="1">
                <a:blip r:embed="rId2"/>
                <a:stretch>
                  <a:fillRect l="-1095" t="-1619" b="-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39552" y="4437112"/>
                <a:ext cx="748883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Squaring both sides, we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=2007+</m:t>
                    </m:r>
                    <m:r>
                      <a:rPr lang="en-GB" sz="24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=2007−</m:t>
                    </m:r>
                    <m:r>
                      <a:rPr lang="en-GB" sz="24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r>
                  <a:rPr lang="en-GB" sz="2400" dirty="0"/>
                  <a:t>Subtracting the equations (always a sensible thing we when have two squares!), we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r>
                      <a:rPr lang="en-GB" sz="2400" b="0" i="1" smtClean="0">
                        <a:latin typeface="Cambria Math"/>
                      </a:rPr>
                      <m:t>𝐴</m:t>
                    </m:r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r>
                      <a:rPr lang="en-GB" sz="2400" b="0" i="1" smtClean="0">
                        <a:latin typeface="Cambria Math"/>
                      </a:rPr>
                      <m:t>𝐵</m:t>
                    </m:r>
                  </m:oMath>
                </a14:m>
                <a:endParaRPr lang="en-GB" sz="2400" dirty="0"/>
              </a:p>
              <a:p>
                <a:r>
                  <a:rPr lang="en-GB" sz="2400" dirty="0"/>
                  <a:t>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𝐴</m:t>
                        </m:r>
                        <m:r>
                          <a:rPr lang="en-GB" sz="2400" b="0" i="1" smtClean="0">
                            <a:latin typeface="Cambria Math"/>
                          </a:rPr>
                          <m:t>+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𝐵</m:t>
                        </m:r>
                      </m:e>
                    </m:d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𝐴</m:t>
                        </m:r>
                        <m:r>
                          <a:rPr lang="en-GB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r>
                      <a:rPr lang="en-GB" sz="2400" b="0" i="1" smtClean="0">
                        <a:latin typeface="Cambria Math"/>
                      </a:rPr>
                      <m:t>𝐴</m:t>
                    </m:r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r>
                      <a:rPr lang="en-GB" sz="24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GB" sz="2400" dirty="0"/>
                  <a:t>, so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𝐴</m:t>
                    </m:r>
                    <m:r>
                      <a:rPr lang="en-GB" sz="2400" b="0" i="1" smtClean="0">
                        <a:latin typeface="Cambria Math"/>
                      </a:rPr>
                      <m:t>−</m:t>
                    </m:r>
                    <m:r>
                      <a:rPr lang="en-GB" sz="2400" b="0" i="1" smtClean="0">
                        <a:latin typeface="Cambria Math"/>
                      </a:rPr>
                      <m:t>𝐵</m:t>
                    </m:r>
                    <m:r>
                      <a:rPr lang="en-GB" sz="2400" b="0" i="1" smtClean="0">
                        <a:latin typeface="Cambria Math"/>
                      </a:rPr>
                      <m:t>=1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437112"/>
                <a:ext cx="7488832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1303" t="-2516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0" y="39941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1540" y="4423083"/>
            <a:ext cx="7704856" cy="19495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0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Recursive Expressions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594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Cauchy-Schwarz Inequality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67610" y="599127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2126" y="2348880"/>
                <a:ext cx="892899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4000" b="0" i="1" smtClean="0">
                                  <a:latin typeface="Cambria Math"/>
                                </a:rPr>
                                <m:t>                  </m:t>
                              </m:r>
                            </m:e>
                          </m:d>
                          <m:r>
                            <a:rPr lang="en-GB" sz="4000" b="0" i="1" smtClean="0">
                              <a:latin typeface="Cambria Math"/>
                            </a:rPr>
                            <m:t>(                  )≥</m:t>
                          </m:r>
                          <m:d>
                            <m:dPr>
                              <m:ctrlPr>
                                <a:rPr lang="en-GB" sz="4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4000" b="0" i="1" smtClean="0">
                                  <a:latin typeface="Cambria Math"/>
                                </a:rPr>
                                <m:t>                          </m:t>
                              </m:r>
                            </m:e>
                          </m:d>
                        </m:e>
                        <m:sup>
                          <m:r>
                            <a:rPr lang="en-GB" sz="4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126" y="2348880"/>
                <a:ext cx="8928992" cy="707886"/>
              </a:xfrm>
              <a:prstGeom prst="rect">
                <a:avLst/>
              </a:prstGeom>
              <a:blipFill rotWithShape="1">
                <a:blip r:embed="rId2"/>
                <a:stretch>
                  <a:fillRect r="-1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67544" y="1421486"/>
            <a:ext cx="7128792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b="1" dirty="0"/>
              <a:t>STEP 1</a:t>
            </a:r>
            <a:r>
              <a:rPr lang="en-GB" sz="2400" dirty="0"/>
              <a:t>: Start with a pair of brackets on the LHS, and a single squared bracket on the RHS.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3686585"/>
            <a:ext cx="446500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b="1" dirty="0"/>
              <a:t>STEP 2: </a:t>
            </a:r>
            <a:r>
              <a:rPr lang="en-GB" sz="2400" dirty="0"/>
              <a:t>Put some sum in the RHS.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52628" y="2348880"/>
                <a:ext cx="305226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4000" b="0" i="1" smtClean="0">
                          <a:latin typeface="Cambria Math"/>
                        </a:rPr>
                        <m:t>+</m:t>
                      </m:r>
                      <m:r>
                        <a:rPr lang="en-GB" sz="4000" b="0" i="1" smtClean="0">
                          <a:latin typeface="Cambria Math"/>
                        </a:rPr>
                        <m:t>𝑥𝑦</m:t>
                      </m:r>
                      <m:r>
                        <a:rPr lang="en-GB" sz="4000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28" y="2348880"/>
                <a:ext cx="3052262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743874" y="4437112"/>
            <a:ext cx="4465004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b="1" dirty="0"/>
              <a:t>STEP 3: </a:t>
            </a:r>
            <a:r>
              <a:rPr lang="en-GB" sz="2400" dirty="0"/>
              <a:t>For each term in the sum, square it, then think of two terms which multiply to give this.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7504" y="2387532"/>
            <a:ext cx="3408977" cy="707886"/>
            <a:chOff x="107504" y="2387532"/>
            <a:chExt cx="3408977" cy="707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07504" y="2387532"/>
                  <a:ext cx="108012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4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4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40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4" y="2387532"/>
                  <a:ext cx="1080120" cy="70788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436361" y="2387532"/>
                  <a:ext cx="108012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6361" y="2387532"/>
                  <a:ext cx="1080120" cy="70788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755576" y="2396298"/>
            <a:ext cx="3300965" cy="707886"/>
            <a:chOff x="755576" y="2396298"/>
            <a:chExt cx="3300965" cy="707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55576" y="2396298"/>
                  <a:ext cx="108012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sz="4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4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4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576" y="2396298"/>
                  <a:ext cx="1080120" cy="70788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976421" y="2396298"/>
                  <a:ext cx="108012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sz="4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40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GB" sz="4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6421" y="2396298"/>
                  <a:ext cx="1080120" cy="70788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1475656" y="2387532"/>
            <a:ext cx="3300965" cy="707886"/>
            <a:chOff x="755576" y="2396298"/>
            <a:chExt cx="3300965" cy="707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55576" y="2396298"/>
                  <a:ext cx="108012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b="0" i="1" smtClean="0">
                            <a:latin typeface="Cambria Math"/>
                          </a:rPr>
                          <m:t>+1</m:t>
                        </m:r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576" y="2396298"/>
                  <a:ext cx="1080120" cy="70788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976421" y="2396298"/>
                  <a:ext cx="108012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b="0" i="1" smtClean="0">
                            <a:latin typeface="Cambria Math"/>
                          </a:rPr>
                          <m:t>+1</m:t>
                        </m:r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6421" y="2396298"/>
                  <a:ext cx="1080120" cy="70788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8621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Cauchy-Schwarz Inequality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67610" y="650915"/>
            <a:ext cx="7156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We can be slightly creative with our sum.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2126" y="2755132"/>
                <a:ext cx="892899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4000" b="0" i="1" smtClean="0">
                                  <a:latin typeface="Cambria Math"/>
                                </a:rPr>
                                <m:t>                  </m:t>
                              </m:r>
                            </m:e>
                          </m:d>
                          <m:r>
                            <a:rPr lang="en-GB" sz="4000" b="0" i="1" smtClean="0">
                              <a:latin typeface="Cambria Math"/>
                            </a:rPr>
                            <m:t>(                  )≥</m:t>
                          </m:r>
                          <m:d>
                            <m:dPr>
                              <m:ctrlPr>
                                <a:rPr lang="en-GB" sz="4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4000" b="0" i="1" smtClean="0">
                                  <a:latin typeface="Cambria Math"/>
                                </a:rPr>
                                <m:t>                          </m:t>
                              </m:r>
                            </m:e>
                          </m:d>
                        </m:e>
                        <m:sup>
                          <m:r>
                            <a:rPr lang="en-GB" sz="4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126" y="2755132"/>
                <a:ext cx="8928992" cy="707886"/>
              </a:xfrm>
              <a:prstGeom prst="rect">
                <a:avLst/>
              </a:prstGeom>
              <a:blipFill rotWithShape="1">
                <a:blip r:embed="rId2"/>
                <a:stretch>
                  <a:fillRect r="-1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52628" y="2755132"/>
                <a:ext cx="305226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/>
                        </a:rPr>
                        <m:t>1 + 1  +1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28" y="2755132"/>
                <a:ext cx="3052262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107504" y="2523325"/>
            <a:ext cx="3408977" cy="1248803"/>
            <a:chOff x="107504" y="2117073"/>
            <a:chExt cx="3408977" cy="1248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07504" y="2387532"/>
                  <a:ext cx="108012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b="0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4" y="2387532"/>
                  <a:ext cx="1080120" cy="70788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436361" y="2117073"/>
                  <a:ext cx="1080120" cy="1248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4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sz="40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6361" y="2117073"/>
                  <a:ext cx="1080120" cy="124880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647564" y="2476604"/>
            <a:ext cx="3439279" cy="1354025"/>
            <a:chOff x="617262" y="2073228"/>
            <a:chExt cx="3439279" cy="13540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17262" y="2396298"/>
                  <a:ext cx="108012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b="0" i="1" smtClean="0">
                            <a:latin typeface="Cambria Math"/>
                          </a:rPr>
                          <m:t>+</m:t>
                        </m:r>
                        <m:r>
                          <a:rPr lang="en-GB" sz="4000" b="0" i="1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62" y="2396298"/>
                  <a:ext cx="1080120" cy="70788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976421" y="2073228"/>
                  <a:ext cx="1080120" cy="13540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GB" sz="4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4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sz="4000" b="0" i="1" smtClean="0">
                                <a:latin typeface="Cambria Math"/>
                              </a:rPr>
                              <m:t>𝑦</m:t>
                            </m:r>
                          </m:den>
                        </m:f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6421" y="2073228"/>
                  <a:ext cx="1080120" cy="135402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1475656" y="2525313"/>
            <a:ext cx="3343364" cy="1244828"/>
            <a:chOff x="755576" y="2127827"/>
            <a:chExt cx="3343364" cy="12448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55576" y="2396298"/>
                  <a:ext cx="108012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b="0" i="1" smtClean="0">
                            <a:latin typeface="Cambria Math"/>
                          </a:rPr>
                          <m:t>+</m:t>
                        </m:r>
                        <m:r>
                          <a:rPr lang="en-GB" sz="4000" b="0" i="1" smtClean="0"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576" y="2396298"/>
                  <a:ext cx="1080120" cy="70788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018820" y="2127827"/>
                  <a:ext cx="1080120" cy="12448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GB" sz="4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4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sz="4000" b="0" i="1" smtClean="0">
                                <a:latin typeface="Cambria Math"/>
                              </a:rPr>
                              <m:t>𝑧</m:t>
                            </m:r>
                          </m:den>
                        </m:f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8820" y="2127827"/>
                  <a:ext cx="1080120" cy="124482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67610" y="1461460"/>
                <a:ext cx="7156718" cy="872162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“Prove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32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/>
                          </a:rPr>
                          <m:t>+</m:t>
                        </m:r>
                        <m:r>
                          <a:rPr lang="en-GB" sz="3200" b="0" i="1" smtClean="0">
                            <a:latin typeface="Cambria Math"/>
                          </a:rPr>
                          <m:t>𝑦</m:t>
                        </m:r>
                        <m:r>
                          <a:rPr lang="en-GB" sz="3200" b="0" i="1" smtClean="0">
                            <a:latin typeface="Cambria Math"/>
                          </a:rPr>
                          <m:t>+</m:t>
                        </m:r>
                        <m:r>
                          <a:rPr lang="en-GB" sz="32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d>
                      <m:dPr>
                        <m:ctrlPr>
                          <a:rPr lang="en-GB" sz="32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3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3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sz="32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GB" sz="32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GB" sz="3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3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sz="3200" b="0" i="1" smtClean="0">
                                <a:latin typeface="Cambria Math"/>
                              </a:rPr>
                              <m:t>𝑦</m:t>
                            </m:r>
                          </m:den>
                        </m:f>
                        <m:r>
                          <a:rPr lang="en-GB" sz="32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GB" sz="3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3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sz="3200" b="0" i="1" smtClean="0">
                                <a:latin typeface="Cambria Math"/>
                              </a:rPr>
                              <m:t>𝑧</m:t>
                            </m:r>
                          </m:den>
                        </m:f>
                      </m:e>
                    </m:d>
                    <m:r>
                      <a:rPr lang="en-GB" sz="3200" b="0" i="1" smtClean="0">
                        <a:latin typeface="Cambria Math"/>
                      </a:rPr>
                      <m:t>≥9</m:t>
                    </m:r>
                  </m:oMath>
                </a14:m>
                <a:r>
                  <a:rPr lang="en-GB" sz="3200" dirty="0"/>
                  <a:t>”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10" y="1461460"/>
                <a:ext cx="7156718" cy="872162"/>
              </a:xfrm>
              <a:prstGeom prst="rect">
                <a:avLst/>
              </a:prstGeom>
              <a:blipFill rotWithShape="1">
                <a:blip r:embed="rId10"/>
                <a:stretch>
                  <a:fillRect l="-1952" r="-340" b="-3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42765" y="4221088"/>
                <a:ext cx="8057326" cy="1849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By the way, this gives us a generally handy inequality of: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GB" sz="28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𝑦</m:t>
                        </m:r>
                      </m:den>
                    </m:f>
                    <m:r>
                      <a:rPr lang="en-GB" sz="28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𝑧</m:t>
                        </m:r>
                      </m:den>
                    </m:f>
                    <m:r>
                      <a:rPr lang="en-GB" sz="2800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/>
                          </a:rPr>
                          <m:t>+</m:t>
                        </m:r>
                        <m:r>
                          <a:rPr lang="en-GB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GB" sz="2800" b="0" i="1" smtClean="0">
                            <a:latin typeface="Cambria Math"/>
                          </a:rPr>
                          <m:t>+</m:t>
                        </m:r>
                        <m:r>
                          <a:rPr lang="en-GB" sz="2800" b="0" i="1" smtClean="0">
                            <a:latin typeface="Cambria Math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:r>
                  <a:rPr lang="en-GB" sz="2400" dirty="0"/>
                  <a:t>and similarly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GB" sz="28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𝑦</m:t>
                        </m:r>
                      </m:den>
                    </m:f>
                    <m:r>
                      <a:rPr lang="en-GB" sz="2800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/>
                          </a:rPr>
                          <m:t>+</m:t>
                        </m:r>
                        <m:r>
                          <a:rPr lang="en-GB" sz="2800" b="0" i="1" smtClean="0"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GB" sz="2800" dirty="0"/>
                  <a:t>.</a:t>
                </a:r>
              </a:p>
              <a:p>
                <a:r>
                  <a:rPr lang="en-GB" sz="2400" dirty="0"/>
                  <a:t>In general,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sz="2800" b="1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2800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sz="28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800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GB" sz="2800" b="1" i="1" smtClean="0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den>
                        </m:f>
                        <m:r>
                          <a:rPr lang="en-GB" sz="2800" b="1" i="1" smtClean="0">
                            <a:latin typeface="Cambria Math"/>
                          </a:rPr>
                          <m:t>≥</m:t>
                        </m:r>
                        <m:f>
                          <m:fPr>
                            <m:ctrlPr>
                              <a:rPr lang="en-GB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800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sz="2800" b="1" i="1" smtClean="0">
                                    <a:latin typeface="Cambria Math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GB" sz="2800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GB" sz="2800" b="1" i="1" smtClean="0">
                                    <a:latin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en-GB" sz="28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2800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</m:e>
                    </m:nary>
                  </m:oMath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65" y="4221088"/>
                <a:ext cx="8057326" cy="1849352"/>
              </a:xfrm>
              <a:prstGeom prst="rect">
                <a:avLst/>
              </a:prstGeom>
              <a:blipFill rotWithShape="1">
                <a:blip r:embed="rId11"/>
                <a:stretch>
                  <a:fillRect l="-1135" t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018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Cauchy-Schwarz Inequality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5536" y="801417"/>
                <a:ext cx="8020814" cy="190032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Given that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𝑎</m:t>
                    </m:r>
                    <m:r>
                      <a:rPr lang="en-GB" sz="3200" b="0" i="1" smtClean="0">
                        <a:latin typeface="Cambria Math"/>
                      </a:rPr>
                      <m:t>,</m:t>
                    </m:r>
                    <m:r>
                      <a:rPr lang="en-GB" sz="3200" b="0" i="1" smtClean="0">
                        <a:latin typeface="Cambria Math"/>
                      </a:rPr>
                      <m:t>𝑏</m:t>
                    </m:r>
                    <m:r>
                      <a:rPr lang="en-GB" sz="3200" b="0" i="1" smtClean="0">
                        <a:latin typeface="Cambria Math"/>
                      </a:rPr>
                      <m:t>,</m:t>
                    </m:r>
                    <m:r>
                      <a:rPr lang="en-GB" sz="32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GB" sz="3200" dirty="0"/>
                  <a:t> are positive real numbers such that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𝑎</m:t>
                    </m:r>
                    <m:r>
                      <a:rPr lang="en-GB" sz="3200" b="0" i="1" smtClean="0">
                        <a:latin typeface="Cambria Math"/>
                      </a:rPr>
                      <m:t>+</m:t>
                    </m:r>
                    <m:r>
                      <a:rPr lang="en-GB" sz="3200" b="0" i="1" smtClean="0">
                        <a:latin typeface="Cambria Math"/>
                      </a:rPr>
                      <m:t>𝑏</m:t>
                    </m:r>
                    <m:r>
                      <a:rPr lang="en-GB" sz="3200" b="0" i="1" smtClean="0">
                        <a:latin typeface="Cambria Math"/>
                      </a:rPr>
                      <m:t>+</m:t>
                    </m:r>
                    <m:r>
                      <a:rPr lang="en-GB" sz="3200" b="0" i="1" smtClean="0">
                        <a:latin typeface="Cambria Math"/>
                      </a:rPr>
                      <m:t>𝑐</m:t>
                    </m:r>
                    <m:r>
                      <a:rPr lang="en-GB" sz="3200" b="0" i="1" smtClean="0">
                        <a:latin typeface="Cambria Math"/>
                      </a:rPr>
                      <m:t>=</m:t>
                    </m:r>
                    <m:r>
                      <a:rPr lang="en-GB" sz="3200" b="0" i="1" smtClean="0">
                        <a:latin typeface="Cambria Math"/>
                      </a:rPr>
                      <m:t>𝑥</m:t>
                    </m:r>
                    <m:r>
                      <a:rPr lang="en-GB" sz="3200" b="0" i="1" smtClean="0">
                        <a:latin typeface="Cambria Math"/>
                      </a:rPr>
                      <m:t>+</m:t>
                    </m:r>
                    <m:r>
                      <a:rPr lang="en-GB" sz="3200" b="0" i="1" smtClean="0">
                        <a:latin typeface="Cambria Math"/>
                      </a:rPr>
                      <m:t>𝑦</m:t>
                    </m:r>
                    <m:r>
                      <a:rPr lang="en-GB" sz="3200" b="0" i="1" smtClean="0">
                        <a:latin typeface="Cambria Math"/>
                      </a:rPr>
                      <m:t>+</m:t>
                    </m:r>
                    <m:r>
                      <a:rPr lang="en-GB" sz="32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GB" sz="3200" dirty="0"/>
                  <a:t>, prove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2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GB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3200" b="0" i="1" smtClean="0">
                            <a:latin typeface="Cambria Math"/>
                          </a:rPr>
                          <m:t>𝑦</m:t>
                        </m:r>
                        <m:r>
                          <a:rPr lang="en-GB" sz="3200" b="0" i="1" smtClean="0">
                            <a:latin typeface="Cambria Math"/>
                          </a:rPr>
                          <m:t>+</m:t>
                        </m:r>
                        <m:r>
                          <a:rPr lang="en-GB" sz="3200" b="0" i="1" smtClean="0">
                            <a:latin typeface="Cambria Math"/>
                          </a:rPr>
                          <m:t>𝑧</m:t>
                        </m:r>
                      </m:den>
                    </m:f>
                    <m:r>
                      <a:rPr lang="en-GB" sz="32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sz="32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2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GB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32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/>
                          </a:rPr>
                          <m:t>+</m:t>
                        </m:r>
                        <m:r>
                          <a:rPr lang="en-GB" sz="3200" b="0" i="1" smtClean="0">
                            <a:latin typeface="Cambria Math"/>
                          </a:rPr>
                          <m:t>𝑧</m:t>
                        </m:r>
                      </m:den>
                    </m:f>
                    <m:r>
                      <a:rPr lang="en-GB" sz="32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sz="32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2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GB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32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/>
                          </a:rPr>
                          <m:t>+</m:t>
                        </m:r>
                        <m:r>
                          <a:rPr lang="en-GB" sz="3200" b="0" i="1" smtClean="0">
                            <a:latin typeface="Cambria Math"/>
                          </a:rPr>
                          <m:t>𝑦</m:t>
                        </m:r>
                      </m:den>
                    </m:f>
                    <m:r>
                      <a:rPr lang="en-GB" sz="3200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GB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/>
                          </a:rPr>
                          <m:t>𝑎</m:t>
                        </m:r>
                        <m:r>
                          <a:rPr lang="en-GB" sz="3200" b="0" i="1" smtClean="0">
                            <a:latin typeface="Cambria Math"/>
                          </a:rPr>
                          <m:t>+</m:t>
                        </m:r>
                        <m:r>
                          <a:rPr lang="en-GB" sz="3200" b="0" i="1" smtClean="0">
                            <a:latin typeface="Cambria Math"/>
                          </a:rPr>
                          <m:t>𝑏</m:t>
                        </m:r>
                        <m:r>
                          <a:rPr lang="en-GB" sz="3200" b="0" i="1" smtClean="0">
                            <a:latin typeface="Cambria Math"/>
                          </a:rPr>
                          <m:t>+</m:t>
                        </m:r>
                        <m:r>
                          <a:rPr lang="en-GB" sz="3200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GB" sz="32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01417"/>
                <a:ext cx="8020814" cy="1900328"/>
              </a:xfrm>
              <a:prstGeom prst="rect">
                <a:avLst/>
              </a:prstGeom>
              <a:blipFill rotWithShape="1">
                <a:blip r:embed="rId2"/>
                <a:stretch>
                  <a:fillRect l="-1818" t="-31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2736092"/>
                <a:ext cx="8020814" cy="3762953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By the Cauchy-Schwarz Inequality: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r>
                            <a:rPr lang="en-GB" sz="2400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r>
                            <a:rPr lang="en-GB" sz="2400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𝑦</m:t>
                              </m:r>
                            </m:den>
                          </m:f>
                          <m:r>
                            <a:rPr lang="en-GB" sz="2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𝑧</m:t>
                              </m:r>
                            </m:den>
                          </m:f>
                          <m:r>
                            <a:rPr lang="en-GB" sz="2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≥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200" dirty="0"/>
              </a:p>
              <a:p>
                <a:r>
                  <a:rPr lang="en-GB" sz="2400" dirty="0"/>
                  <a:t>But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/>
                          </a:rPr>
                          <m:t>𝑦</m:t>
                        </m:r>
                        <m:r>
                          <a:rPr lang="en-GB" sz="2400" i="1">
                            <a:latin typeface="Cambria Math"/>
                          </a:rPr>
                          <m:t>+</m:t>
                        </m:r>
                        <m:r>
                          <a:rPr lang="en-GB" sz="24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GB" sz="24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GB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/>
                          </a:rPr>
                          <m:t>𝑥</m:t>
                        </m:r>
                        <m:r>
                          <a:rPr lang="en-GB" sz="2400" i="1">
                            <a:latin typeface="Cambria Math"/>
                          </a:rPr>
                          <m:t>+</m:t>
                        </m:r>
                        <m:r>
                          <a:rPr lang="en-GB" sz="24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GB" sz="24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GB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/>
                          </a:rPr>
                          <m:t>𝑥</m:t>
                        </m:r>
                        <m:r>
                          <a:rPr lang="en-GB" sz="2400" i="1">
                            <a:latin typeface="Cambria Math"/>
                          </a:rPr>
                          <m:t>+</m:t>
                        </m:r>
                        <m:r>
                          <a:rPr lang="en-GB" sz="24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=2</m:t>
                    </m:r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/>
                          </a:rPr>
                          <m:t>+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𝑦</m:t>
                        </m:r>
                        <m:r>
                          <a:rPr lang="en-GB" sz="2400" b="0" i="1" smtClean="0">
                            <a:latin typeface="Cambria Math"/>
                          </a:rPr>
                          <m:t>+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=2(</m:t>
                    </m:r>
                    <m:r>
                      <a:rPr lang="en-GB" sz="2400" b="0" i="1" smtClean="0">
                        <a:latin typeface="Cambria Math"/>
                      </a:rPr>
                      <m:t>𝑎</m:t>
                    </m:r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r>
                      <a:rPr lang="en-GB" sz="2400" b="0" i="1" smtClean="0">
                        <a:latin typeface="Cambria Math"/>
                      </a:rPr>
                      <m:t>𝑏</m:t>
                    </m:r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r>
                      <a:rPr lang="en-GB" sz="2400" b="0" i="1" smtClean="0">
                        <a:latin typeface="Cambria Math"/>
                      </a:rPr>
                      <m:t>𝑐</m:t>
                    </m:r>
                    <m:r>
                      <a:rPr lang="en-GB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. </a:t>
                </a:r>
              </a:p>
              <a:p>
                <a:r>
                  <a:rPr lang="en-GB" sz="2400" dirty="0"/>
                  <a:t>So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2(</m:t>
                    </m:r>
                    <m:r>
                      <a:rPr lang="en-GB" sz="2400" b="0" i="1" smtClean="0">
                        <a:latin typeface="Cambria Math"/>
                      </a:rPr>
                      <m:t>𝑎</m:t>
                    </m:r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r>
                      <a:rPr lang="en-GB" sz="2400" b="0" i="1" smtClean="0">
                        <a:latin typeface="Cambria Math"/>
                      </a:rPr>
                      <m:t>𝑏</m:t>
                    </m:r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r>
                      <a:rPr lang="en-GB" sz="2400" b="0" i="1" smtClean="0">
                        <a:latin typeface="Cambria Math"/>
                      </a:rPr>
                      <m:t>𝑐</m:t>
                    </m:r>
                    <m:r>
                      <a:rPr lang="en-GB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sz="24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GB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𝑦</m:t>
                            </m:r>
                          </m:den>
                        </m:f>
                        <m:r>
                          <a:rPr lang="en-GB" sz="24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sz="24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GB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𝑧</m:t>
                            </m:r>
                          </m:den>
                        </m:f>
                        <m:r>
                          <a:rPr lang="en-GB" sz="24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sz="2400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GB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𝑦</m:t>
                            </m:r>
                          </m:den>
                        </m:f>
                      </m:e>
                    </m:d>
                    <m:r>
                      <a:rPr lang="en-GB" sz="2400" b="0" i="1" smtClean="0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2400" b="0" dirty="0"/>
              </a:p>
              <a:p>
                <a:r>
                  <a:rPr lang="en-GB" sz="2400" dirty="0"/>
                  <a:t>Since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𝑎</m:t>
                    </m:r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r>
                      <a:rPr lang="en-GB" sz="2400" b="0" i="1" smtClean="0">
                        <a:latin typeface="Cambria Math"/>
                      </a:rPr>
                      <m:t>𝑏</m:t>
                    </m:r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r>
                      <a:rPr lang="en-GB" sz="24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GB" sz="2400" dirty="0"/>
                  <a:t> is positive we can divide both sides by it, as well as by 2.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736092"/>
                <a:ext cx="8020814" cy="3762953"/>
              </a:xfrm>
              <a:prstGeom prst="rect">
                <a:avLst/>
              </a:prstGeom>
              <a:blipFill rotWithShape="1">
                <a:blip r:embed="rId3"/>
                <a:stretch>
                  <a:fillRect l="-1061" t="-966" b="-24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371578" y="2702421"/>
            <a:ext cx="8044772" cy="37966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260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Cauchy-Schwarz Inequality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9512" y="801417"/>
                <a:ext cx="8784976" cy="116955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Let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𝑥</m:t>
                    </m:r>
                    <m:r>
                      <a:rPr lang="en-GB" sz="3200" b="0" i="1" smtClean="0">
                        <a:latin typeface="Cambria Math"/>
                      </a:rPr>
                      <m:t>, </m:t>
                    </m:r>
                    <m:r>
                      <a:rPr lang="en-GB" sz="3200" b="0" i="1" smtClean="0">
                        <a:latin typeface="Cambria Math"/>
                      </a:rPr>
                      <m:t>𝑦</m:t>
                    </m:r>
                    <m:r>
                      <a:rPr lang="en-GB" sz="3200" b="0" i="1" smtClean="0">
                        <a:latin typeface="Cambria Math"/>
                      </a:rPr>
                      <m:t>, </m:t>
                    </m:r>
                    <m:r>
                      <a:rPr lang="en-GB" sz="32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GB" sz="3200" dirty="0"/>
                  <a:t> be real numbers such that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𝑥𝑦𝑧</m:t>
                    </m:r>
                    <m:r>
                      <a:rPr lang="en-GB" sz="32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sz="3200" dirty="0"/>
                  <a:t>.</a:t>
                </a:r>
              </a:p>
              <a:p>
                <a:r>
                  <a:rPr lang="en-GB" sz="3200" dirty="0"/>
                  <a:t>Prove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GB" sz="2400" b="0" i="1" smtClean="0">
                                <a:latin typeface="Cambria Math"/>
                              </a:rPr>
                              <m:t>𝑦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latin typeface="Cambria Math"/>
                              </a:rPr>
                              <m:t>𝑦</m:t>
                            </m:r>
                          </m:num>
                          <m:den>
                            <m:r>
                              <a:rPr lang="en-GB" sz="2400" b="0" i="1" smtClean="0">
                                <a:latin typeface="Cambria Math"/>
                              </a:rPr>
                              <m:t>𝑧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latin typeface="Cambria Math"/>
                              </a:rPr>
                              <m:t>𝑧</m:t>
                            </m:r>
                          </m:num>
                          <m:den>
                            <m:r>
                              <a:rPr lang="en-GB" sz="24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01417"/>
                <a:ext cx="8784976" cy="1169551"/>
              </a:xfrm>
              <a:prstGeom prst="rect">
                <a:avLst/>
              </a:prstGeom>
              <a:blipFill rotWithShape="1">
                <a:blip r:embed="rId2"/>
                <a:stretch>
                  <a:fillRect l="-1591" t="-5102" b="-7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9540" y="2548757"/>
                <a:ext cx="8744948" cy="1785104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We have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𝑦</m:t>
                            </m:r>
                          </m:num>
                          <m:den>
                            <m:r>
                              <a:rPr lang="en-GB" sz="2400" b="0" i="1" smtClean="0">
                                <a:latin typeface="Cambria Math"/>
                              </a:rPr>
                              <m:t>𝑦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/>
                              </a:rPr>
                              <m:t>𝑦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𝑧</m:t>
                            </m:r>
                          </m:num>
                          <m:den>
                            <m:r>
                              <a:rPr lang="en-GB" sz="2400" b="0" i="1" smtClean="0">
                                <a:latin typeface="Cambria Math"/>
                              </a:rPr>
                              <m:t>𝑧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latin typeface="Cambria Math"/>
                              </a:rPr>
                              <m:t>𝑧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GB" sz="24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endParaRPr lang="en-GB" sz="2400" dirty="0"/>
              </a:p>
              <a:p>
                <a:r>
                  <a:rPr lang="en-GB" sz="2400" dirty="0"/>
                  <a:t>Multiply both sides by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𝑥𝑦𝑧</m:t>
                    </m:r>
                    <m:r>
                      <a:rPr lang="en-GB" sz="24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sz="2400" dirty="0"/>
                  <a:t>, we get: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≥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400" b="0" dirty="0"/>
              </a:p>
              <a:p>
                <a:r>
                  <a:rPr lang="en-GB" sz="2400" dirty="0"/>
                  <a:t>The hard part is working out what CS inequality to form!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40" y="2548757"/>
                <a:ext cx="8744948" cy="1785104"/>
              </a:xfrm>
              <a:prstGeom prst="rect">
                <a:avLst/>
              </a:prstGeom>
              <a:blipFill rotWithShape="1">
                <a:blip r:embed="rId3"/>
                <a:stretch>
                  <a:fillRect l="-903"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219540" y="2548757"/>
            <a:ext cx="8744948" cy="1785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4583" y="2010212"/>
                <a:ext cx="7920880" cy="53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(Hint: What is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GB" sz="2000" b="0" i="1" smtClean="0"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GB" sz="2000" dirty="0"/>
                  <a:t> as a single fraction?)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83" y="2010212"/>
                <a:ext cx="7920880" cy="538545"/>
              </a:xfrm>
              <a:prstGeom prst="rect">
                <a:avLst/>
              </a:prstGeom>
              <a:blipFill rotWithShape="1">
                <a:blip r:embed="rId4"/>
                <a:stretch>
                  <a:fillRect l="-769" b="-34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8292" y="4509120"/>
                <a:ext cx="8744948" cy="1200329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By Cauchy-Schwarz,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sz="2400" b="0" i="1" smtClean="0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2400" b="0" dirty="0"/>
              </a:p>
              <a:p>
                <a:r>
                  <a:rPr lang="en-GB" sz="2400" dirty="0"/>
                  <a:t>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400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400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400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𝑧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  <a:p>
                <a:r>
                  <a:rPr lang="en-GB" sz="2400" dirty="0"/>
                  <a:t>Square rooting both sides, we get the desired result.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92" y="4509120"/>
                <a:ext cx="8744948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903" t="-2985" b="-9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38293" y="4509121"/>
            <a:ext cx="8744947" cy="1200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5817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Inequality Proofs using Geometry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764704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Sometimes there’s non-traditional and seemingly barmy ways of proving inequalities. The following problem is on your worksheet: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520" y="1844824"/>
                <a:ext cx="8568952" cy="83099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i="1" dirty="0"/>
                  <a:t>[BMO1]</a:t>
                </a:r>
                <a:r>
                  <a:rPr lang="en-GB" sz="2400" dirty="0"/>
                  <a:t> Prove that for all real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,</m:t>
                    </m:r>
                    <m:r>
                      <a:rPr lang="en-GB" sz="2400" b="0" i="1" smtClean="0">
                        <a:latin typeface="Cambria Math"/>
                      </a:rPr>
                      <m:t>𝑦</m:t>
                    </m:r>
                    <m:r>
                      <a:rPr lang="en-GB" sz="2400" b="0" i="1" smtClean="0">
                        <a:latin typeface="Cambria Math"/>
                      </a:rPr>
                      <m:t>,</m:t>
                    </m:r>
                    <m:r>
                      <a:rPr lang="en-GB" sz="2400" b="0" i="1" smtClean="0">
                        <a:latin typeface="Cambria Math"/>
                      </a:rPr>
                      <m:t>𝑧</m:t>
                    </m:r>
                    <m:r>
                      <a:rPr lang="en-GB" sz="24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GB" sz="2400" dirty="0"/>
                  <a:t>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≥(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latin typeface="Cambria Math"/>
                        </a:rPr>
                        <m:t>𝑦</m:t>
                      </m:r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latin typeface="Cambria Math"/>
                        </a:rPr>
                        <m:t>𝑧</m:t>
                      </m:r>
                      <m:r>
                        <a:rPr lang="en-GB" sz="2400" b="0" i="1" smtClean="0">
                          <a:latin typeface="Cambria Math"/>
                        </a:rPr>
                        <m:t>)(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latin typeface="Cambria Math"/>
                        </a:rPr>
                        <m:t>𝑦</m:t>
                      </m:r>
                      <m:r>
                        <a:rPr lang="en-GB" sz="2400" b="0" i="1" smtClean="0">
                          <a:latin typeface="Cambria Math"/>
                        </a:rPr>
                        <m:t>−</m:t>
                      </m:r>
                      <m:r>
                        <a:rPr lang="en-GB" sz="2400" b="0" i="1" smtClean="0">
                          <a:latin typeface="Cambria Math"/>
                        </a:rPr>
                        <m:t>𝑧</m:t>
                      </m:r>
                      <m:r>
                        <a:rPr lang="en-GB" sz="2400" b="0" i="1" smtClean="0">
                          <a:latin typeface="Cambria Math"/>
                        </a:rPr>
                        <m:t>)(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latin typeface="Cambria Math"/>
                        </a:rPr>
                        <m:t>𝑦</m:t>
                      </m:r>
                      <m:r>
                        <a:rPr lang="en-GB" sz="2400" b="0" i="1" smtClean="0">
                          <a:latin typeface="Cambria Math"/>
                        </a:rPr>
                        <m:t>−</m:t>
                      </m:r>
                      <m:r>
                        <a:rPr lang="en-GB" sz="2400" b="0" i="1" smtClean="0">
                          <a:latin typeface="Cambria Math"/>
                        </a:rPr>
                        <m:t>𝑧</m:t>
                      </m:r>
                      <m:r>
                        <a:rPr lang="en-GB" sz="2400" b="0" i="1" smtClean="0">
                          <a:latin typeface="Cambria Math"/>
                        </a:rPr>
                        <m:t>)(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latin typeface="Cambria Math"/>
                        </a:rPr>
                        <m:t>𝑦</m:t>
                      </m:r>
                      <m:r>
                        <a:rPr lang="en-GB" sz="2400" b="0" i="1" smtClean="0">
                          <a:latin typeface="Cambria Math"/>
                        </a:rPr>
                        <m:t>−</m:t>
                      </m:r>
                      <m:r>
                        <a:rPr lang="en-GB" sz="2400" b="0" i="1" smtClean="0">
                          <a:latin typeface="Cambria Math"/>
                        </a:rPr>
                        <m:t>𝑧</m:t>
                      </m:r>
                      <m:r>
                        <a:rPr lang="en-GB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844824"/>
                <a:ext cx="8568952" cy="830997"/>
              </a:xfrm>
              <a:prstGeom prst="rect">
                <a:avLst/>
              </a:prstGeom>
              <a:blipFill>
                <a:blip r:embed="rId2"/>
                <a:stretch>
                  <a:fillRect l="-922" t="-4286" b="-7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1520" y="2924944"/>
                <a:ext cx="8568952" cy="2907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On the worksheet I recommend using the Trivial Inequality. But the BMO model solutions mention that one student’s solution used </a:t>
                </a:r>
                <a:r>
                  <a:rPr lang="en-GB" sz="2400" b="1" dirty="0"/>
                  <a:t>Heron’s Formula </a:t>
                </a:r>
                <a:r>
                  <a:rPr lang="en-GB" sz="2400" dirty="0"/>
                  <a:t>for the area of a triangle.</a:t>
                </a:r>
              </a:p>
              <a:p>
                <a:r>
                  <a:rPr lang="en-GB" sz="2400" dirty="0"/>
                  <a:t>Let’s try it!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Recall that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𝑇</m:t>
                    </m:r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400" i="1">
                            <a:latin typeface="Cambria Math"/>
                          </a:rPr>
                          <m:t>𝑠</m:t>
                        </m:r>
                        <m:d>
                          <m:d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/>
                              </a:rPr>
                              <m:t>𝑠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/>
                              </a:rPr>
                              <m:t>𝑠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d>
                          <m:d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/>
                              </a:rPr>
                              <m:t>𝑠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</m:rad>
                  </m:oMath>
                </a14:m>
                <a:endParaRPr lang="en-GB" sz="2400" dirty="0"/>
              </a:p>
              <a:p>
                <a:r>
                  <a:rPr lang="en-GB" sz="2400" dirty="0"/>
                  <a:t>Where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𝑠</m:t>
                    </m:r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GB" sz="2400" b="0" i="1" smtClean="0">
                            <a:latin typeface="Cambria Math"/>
                          </a:rPr>
                          <m:t>+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𝑏</m:t>
                        </m:r>
                        <m:r>
                          <a:rPr lang="en-GB" sz="2400" b="0" i="1" smtClean="0">
                            <a:latin typeface="Cambria Math"/>
                          </a:rPr>
                          <m:t>+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24944"/>
                <a:ext cx="8568952" cy="2907784"/>
              </a:xfrm>
              <a:prstGeom prst="rect">
                <a:avLst/>
              </a:prstGeom>
              <a:blipFill rotWithShape="1">
                <a:blip r:embed="rId3"/>
                <a:stretch>
                  <a:fillRect l="-1067" t="-1677" r="-498" b="-12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 rot="21270916">
            <a:off x="5177597" y="5300872"/>
            <a:ext cx="3816424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Coming Soon</a:t>
            </a:r>
            <a:r>
              <a:rPr lang="en-GB" sz="1600" dirty="0"/>
              <a:t>! This section on inequalities in geometric problems will soon by hugely expanded to help tackle the very hardest BMO1 problems.</a:t>
            </a:r>
          </a:p>
        </p:txBody>
      </p:sp>
    </p:spTree>
    <p:extLst>
      <p:ext uri="{BB962C8B-B14F-4D97-AF65-F5344CB8AC3E}">
        <p14:creationId xmlns:p14="http://schemas.microsoft.com/office/powerpoint/2010/main" val="18283733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Inequality Proofs using Geometry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8" name="Freeform 7"/>
          <p:cNvSpPr/>
          <p:nvPr/>
        </p:nvSpPr>
        <p:spPr>
          <a:xfrm>
            <a:off x="251520" y="1988840"/>
            <a:ext cx="3672408" cy="2587749"/>
          </a:xfrm>
          <a:custGeom>
            <a:avLst/>
            <a:gdLst>
              <a:gd name="connsiteX0" fmla="*/ 0 w 2733675"/>
              <a:gd name="connsiteY0" fmla="*/ 1828800 h 1828800"/>
              <a:gd name="connsiteX1" fmla="*/ 2733675 w 2733675"/>
              <a:gd name="connsiteY1" fmla="*/ 1828800 h 1828800"/>
              <a:gd name="connsiteX2" fmla="*/ 1609725 w 2733675"/>
              <a:gd name="connsiteY2" fmla="*/ 0 h 1828800"/>
              <a:gd name="connsiteX3" fmla="*/ 0 w 2733675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3675" h="1828800">
                <a:moveTo>
                  <a:pt x="0" y="1828800"/>
                </a:moveTo>
                <a:lnTo>
                  <a:pt x="2733675" y="1828800"/>
                </a:lnTo>
                <a:lnTo>
                  <a:pt x="1609725" y="0"/>
                </a:lnTo>
                <a:lnTo>
                  <a:pt x="0" y="182880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2379" y="2492897"/>
                <a:ext cx="5040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dirty="0" smtClean="0">
                          <a:latin typeface="Cambria Math"/>
                        </a:rPr>
                        <m:t>2</m:t>
                      </m:r>
                      <m:r>
                        <a:rPr lang="en-GB" sz="3200" b="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379" y="2492897"/>
                <a:ext cx="504056" cy="584775"/>
              </a:xfrm>
              <a:prstGeom prst="rect">
                <a:avLst/>
              </a:prstGeom>
              <a:blipFill rotWithShape="1">
                <a:blip r:embed="rId2"/>
                <a:stretch>
                  <a:fillRect r="-60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59708" y="2492897"/>
                <a:ext cx="5040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dirty="0" smtClean="0">
                          <a:latin typeface="Cambria Math"/>
                        </a:rPr>
                        <m:t>2</m:t>
                      </m:r>
                      <m:r>
                        <a:rPr lang="en-GB" sz="3200" b="0" i="1" dirty="0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708" y="2492897"/>
                <a:ext cx="504056" cy="584775"/>
              </a:xfrm>
              <a:prstGeom prst="rect">
                <a:avLst/>
              </a:prstGeom>
              <a:blipFill rotWithShape="1">
                <a:blip r:embed="rId3"/>
                <a:stretch>
                  <a:fillRect r="-85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35696" y="4576589"/>
                <a:ext cx="5040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dirty="0" smtClean="0">
                          <a:latin typeface="Cambria Math"/>
                        </a:rPr>
                        <m:t>2</m:t>
                      </m:r>
                      <m:r>
                        <a:rPr lang="en-GB" sz="3200" b="0" i="1" dirty="0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576589"/>
                <a:ext cx="504056" cy="584775"/>
              </a:xfrm>
              <a:prstGeom prst="rect">
                <a:avLst/>
              </a:prstGeom>
              <a:blipFill rotWithShape="1">
                <a:blip r:embed="rId4"/>
                <a:stretch>
                  <a:fillRect r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27984" y="1988840"/>
                <a:ext cx="3888432" cy="4054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Notice that from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(</m:t>
                    </m:r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+</m:t>
                    </m:r>
                    <m:r>
                      <a:rPr lang="en-GB" sz="2000" b="0" i="1" smtClean="0">
                        <a:latin typeface="Cambria Math"/>
                      </a:rPr>
                      <m:t>𝑦</m:t>
                    </m:r>
                    <m:r>
                      <a:rPr lang="en-GB" sz="2000" b="0" i="1" smtClean="0">
                        <a:latin typeface="Cambria Math"/>
                      </a:rPr>
                      <m:t>+</m:t>
                    </m:r>
                    <m:r>
                      <a:rPr lang="en-GB" sz="2000" b="0" i="1" smtClean="0">
                        <a:latin typeface="Cambria Math"/>
                      </a:rPr>
                      <m:t>𝑧</m:t>
                    </m:r>
                    <m:r>
                      <a:rPr lang="en-GB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000" dirty="0"/>
                  <a:t> to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(</m:t>
                    </m:r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+</m:t>
                    </m:r>
                    <m:r>
                      <a:rPr lang="en-GB" sz="2000" b="0" i="1" smtClean="0">
                        <a:latin typeface="Cambria Math"/>
                      </a:rPr>
                      <m:t>𝑦</m:t>
                    </m:r>
                    <m:r>
                      <a:rPr lang="en-GB" sz="2000" b="0" i="1" smtClean="0">
                        <a:latin typeface="Cambria Math"/>
                      </a:rPr>
                      <m:t>−</m:t>
                    </m:r>
                    <m:r>
                      <a:rPr lang="en-GB" sz="2000" b="0" i="1" smtClean="0">
                        <a:latin typeface="Cambria Math"/>
                      </a:rPr>
                      <m:t>𝑧</m:t>
                    </m:r>
                    <m:r>
                      <a:rPr lang="en-GB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000" dirty="0"/>
                  <a:t>, the decrease is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2</m:t>
                    </m:r>
                    <m:r>
                      <a:rPr lang="en-GB" sz="2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000" dirty="0"/>
                  <a:t>. Since in the formula we have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𝑠</m:t>
                    </m:r>
                    <m:r>
                      <a:rPr lang="en-GB" sz="2000" b="0" i="1" smtClean="0">
                        <a:latin typeface="Cambria Math"/>
                      </a:rPr>
                      <m:t>−</m:t>
                    </m:r>
                    <m:r>
                      <a:rPr lang="en-GB" sz="20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GB" sz="2000" dirty="0"/>
                  <a:t>. This suggests we should let the sides be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2</m:t>
                    </m:r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, 2</m:t>
                    </m:r>
                    <m:r>
                      <a:rPr lang="en-GB" sz="20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2</m:t>
                    </m:r>
                    <m:r>
                      <a:rPr lang="en-GB" sz="20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GB" sz="2000" dirty="0"/>
                  <a:t>. Then in Heron’s formula: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/>
                        </a:rPr>
                        <m:t>𝑠</m:t>
                      </m:r>
                      <m:r>
                        <a:rPr lang="en-GB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/>
                            </a:rPr>
                            <m:t>𝑎</m:t>
                          </m:r>
                          <m:r>
                            <a:rPr lang="en-GB" sz="2000" i="1">
                              <a:latin typeface="Cambria Math"/>
                            </a:rPr>
                            <m:t>+</m:t>
                          </m:r>
                          <m:r>
                            <a:rPr lang="en-GB" sz="2000" i="1">
                              <a:latin typeface="Cambria Math"/>
                            </a:rPr>
                            <m:t>𝑏</m:t>
                          </m:r>
                          <m:r>
                            <a:rPr lang="en-GB" sz="2000" i="1">
                              <a:latin typeface="Cambria Math"/>
                            </a:rPr>
                            <m:t>+</m:t>
                          </m:r>
                          <m:r>
                            <a:rPr lang="en-GB" sz="2000" i="1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GB" sz="2000" i="1">
                          <a:latin typeface="Cambria Math"/>
                        </a:rPr>
                        <m:t>=</m:t>
                      </m:r>
                      <m:r>
                        <a:rPr lang="en-GB" sz="2000" i="1">
                          <a:latin typeface="Cambria Math"/>
                        </a:rPr>
                        <m:t>𝑥</m:t>
                      </m:r>
                      <m:r>
                        <a:rPr lang="en-GB" sz="2000" i="1">
                          <a:latin typeface="Cambria Math"/>
                        </a:rPr>
                        <m:t>+</m:t>
                      </m:r>
                      <m:r>
                        <a:rPr lang="en-GB" sz="2000" i="1">
                          <a:latin typeface="Cambria Math"/>
                        </a:rPr>
                        <m:t>𝑦</m:t>
                      </m:r>
                      <m:r>
                        <a:rPr lang="en-GB" sz="2000" i="1">
                          <a:latin typeface="Cambria Math"/>
                        </a:rPr>
                        <m:t>+</m:t>
                      </m:r>
                      <m:r>
                        <a:rPr lang="en-GB" sz="2000" i="1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GB" sz="2000" dirty="0"/>
              </a:p>
              <a:p>
                <a:endParaRPr lang="en-GB" sz="2000" dirty="0"/>
              </a:p>
              <a:p>
                <a:r>
                  <a:rPr lang="en-GB" sz="2000" dirty="0"/>
                  <a:t>If we square root both sides of the inequality, the RHS matches exactly.</a:t>
                </a:r>
              </a:p>
              <a:p>
                <a:r>
                  <a:rPr lang="en-GB" sz="2000" dirty="0"/>
                  <a:t>Now we have to think about what area our triangle could be less than: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988840"/>
                <a:ext cx="3888432" cy="4054059"/>
              </a:xfrm>
              <a:prstGeom prst="rect">
                <a:avLst/>
              </a:prstGeom>
              <a:blipFill rotWithShape="1">
                <a:blip r:embed="rId5"/>
                <a:stretch>
                  <a:fillRect l="-1567" t="-752" r="-1567" b="-18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2222" y="764704"/>
                <a:ext cx="8568952" cy="83099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Prove that for all real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,</m:t>
                    </m:r>
                    <m:r>
                      <a:rPr lang="en-GB" sz="2400" b="0" i="1" smtClean="0">
                        <a:latin typeface="Cambria Math"/>
                      </a:rPr>
                      <m:t>𝑦</m:t>
                    </m:r>
                    <m:r>
                      <a:rPr lang="en-GB" sz="2400" b="0" i="1" smtClean="0">
                        <a:latin typeface="Cambria Math"/>
                      </a:rPr>
                      <m:t>,</m:t>
                    </m:r>
                    <m:r>
                      <a:rPr lang="en-GB" sz="2400" b="0" i="1" smtClean="0">
                        <a:latin typeface="Cambria Math"/>
                      </a:rPr>
                      <m:t>𝑧</m:t>
                    </m:r>
                    <m:r>
                      <a:rPr lang="en-GB" sz="24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GB" sz="2400" dirty="0"/>
                  <a:t>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≥(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latin typeface="Cambria Math"/>
                        </a:rPr>
                        <m:t>𝑦</m:t>
                      </m:r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latin typeface="Cambria Math"/>
                        </a:rPr>
                        <m:t>𝑧</m:t>
                      </m:r>
                      <m:r>
                        <a:rPr lang="en-GB" sz="2400" b="0" i="1" smtClean="0">
                          <a:latin typeface="Cambria Math"/>
                        </a:rPr>
                        <m:t>)(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latin typeface="Cambria Math"/>
                        </a:rPr>
                        <m:t>𝑦</m:t>
                      </m:r>
                      <m:r>
                        <a:rPr lang="en-GB" sz="2400" b="0" i="1" smtClean="0">
                          <a:latin typeface="Cambria Math"/>
                        </a:rPr>
                        <m:t>−</m:t>
                      </m:r>
                      <m:r>
                        <a:rPr lang="en-GB" sz="2400" b="0" i="1" smtClean="0">
                          <a:latin typeface="Cambria Math"/>
                        </a:rPr>
                        <m:t>𝑧</m:t>
                      </m:r>
                      <m:r>
                        <a:rPr lang="en-GB" sz="2400" b="0" i="1" smtClean="0">
                          <a:latin typeface="Cambria Math"/>
                        </a:rPr>
                        <m:t>)(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latin typeface="Cambria Math"/>
                        </a:rPr>
                        <m:t>𝑦</m:t>
                      </m:r>
                      <m:r>
                        <a:rPr lang="en-GB" sz="2400" b="0" i="1" smtClean="0">
                          <a:latin typeface="Cambria Math"/>
                        </a:rPr>
                        <m:t>−</m:t>
                      </m:r>
                      <m:r>
                        <a:rPr lang="en-GB" sz="2400" b="0" i="1" smtClean="0">
                          <a:latin typeface="Cambria Math"/>
                        </a:rPr>
                        <m:t>𝑧</m:t>
                      </m:r>
                      <m:r>
                        <a:rPr lang="en-GB" sz="2400" b="0" i="1" smtClean="0">
                          <a:latin typeface="Cambria Math"/>
                        </a:rPr>
                        <m:t>)(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latin typeface="Cambria Math"/>
                        </a:rPr>
                        <m:t>𝑦</m:t>
                      </m:r>
                      <m:r>
                        <a:rPr lang="en-GB" sz="2400" b="0" i="1" smtClean="0">
                          <a:latin typeface="Cambria Math"/>
                        </a:rPr>
                        <m:t>−</m:t>
                      </m:r>
                      <m:r>
                        <a:rPr lang="en-GB" sz="2400" b="0" i="1" smtClean="0">
                          <a:latin typeface="Cambria Math"/>
                        </a:rPr>
                        <m:t>𝑧</m:t>
                      </m:r>
                      <m:r>
                        <a:rPr lang="en-GB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22" y="764704"/>
                <a:ext cx="8568952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922" t="-4255" b="-70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6839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Inequality Proofs using Geometry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8" name="Freeform 7"/>
          <p:cNvSpPr/>
          <p:nvPr/>
        </p:nvSpPr>
        <p:spPr>
          <a:xfrm>
            <a:off x="251520" y="1988840"/>
            <a:ext cx="3672408" cy="2587749"/>
          </a:xfrm>
          <a:custGeom>
            <a:avLst/>
            <a:gdLst>
              <a:gd name="connsiteX0" fmla="*/ 0 w 2733675"/>
              <a:gd name="connsiteY0" fmla="*/ 1828800 h 1828800"/>
              <a:gd name="connsiteX1" fmla="*/ 2733675 w 2733675"/>
              <a:gd name="connsiteY1" fmla="*/ 1828800 h 1828800"/>
              <a:gd name="connsiteX2" fmla="*/ 1609725 w 2733675"/>
              <a:gd name="connsiteY2" fmla="*/ 0 h 1828800"/>
              <a:gd name="connsiteX3" fmla="*/ 0 w 2733675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3675" h="1828800">
                <a:moveTo>
                  <a:pt x="0" y="1828800"/>
                </a:moveTo>
                <a:lnTo>
                  <a:pt x="2733675" y="1828800"/>
                </a:lnTo>
                <a:lnTo>
                  <a:pt x="1609725" y="0"/>
                </a:lnTo>
                <a:lnTo>
                  <a:pt x="0" y="182880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2379" y="2492897"/>
                <a:ext cx="5040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dirty="0" smtClean="0">
                          <a:latin typeface="Cambria Math"/>
                        </a:rPr>
                        <m:t>2</m:t>
                      </m:r>
                      <m:r>
                        <a:rPr lang="en-GB" sz="3200" b="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379" y="2492897"/>
                <a:ext cx="504056" cy="584775"/>
              </a:xfrm>
              <a:prstGeom prst="rect">
                <a:avLst/>
              </a:prstGeom>
              <a:blipFill rotWithShape="1">
                <a:blip r:embed="rId2"/>
                <a:stretch>
                  <a:fillRect r="-60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59708" y="2492897"/>
                <a:ext cx="5040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dirty="0" smtClean="0">
                          <a:latin typeface="Cambria Math"/>
                        </a:rPr>
                        <m:t>2</m:t>
                      </m:r>
                      <m:r>
                        <a:rPr lang="en-GB" sz="3200" b="0" i="1" dirty="0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708" y="2492897"/>
                <a:ext cx="504056" cy="584775"/>
              </a:xfrm>
              <a:prstGeom prst="rect">
                <a:avLst/>
              </a:prstGeom>
              <a:blipFill rotWithShape="1">
                <a:blip r:embed="rId3"/>
                <a:stretch>
                  <a:fillRect r="-85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35696" y="4576589"/>
                <a:ext cx="5040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dirty="0" smtClean="0">
                          <a:latin typeface="Cambria Math"/>
                        </a:rPr>
                        <m:t>2</m:t>
                      </m:r>
                      <m:r>
                        <a:rPr lang="en-GB" sz="3200" b="0" i="1" dirty="0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576589"/>
                <a:ext cx="504056" cy="584775"/>
              </a:xfrm>
              <a:prstGeom prst="rect">
                <a:avLst/>
              </a:prstGeom>
              <a:blipFill rotWithShape="1">
                <a:blip r:embed="rId4"/>
                <a:stretch>
                  <a:fillRect r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27984" y="1869180"/>
                <a:ext cx="4363190" cy="2999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2400" dirty="0"/>
                  <a:t>We could also use the formula:</a:t>
                </a:r>
                <a:br>
                  <a:rPr lang="en-GB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𝑎𝑏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𝐶</m:t>
                          </m:r>
                        </m:e>
                      </m:func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func>
                        <m:func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𝐶</m:t>
                          </m:r>
                        </m:e>
                      </m:func>
                      <m:r>
                        <a:rPr lang="en-GB" sz="2400" b="0" i="1" smtClean="0">
                          <a:latin typeface="Cambria Math"/>
                        </a:rPr>
                        <m:t>=2</m:t>
                      </m:r>
                      <m:r>
                        <a:rPr lang="en-GB" sz="2400" b="0" i="1" smtClean="0">
                          <a:latin typeface="Cambria Math"/>
                        </a:rPr>
                        <m:t>𝑥𝑦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𝐶</m:t>
                          </m:r>
                        </m:e>
                      </m:func>
                    </m:oMath>
                  </m:oMathPara>
                </a14:m>
                <a:endParaRPr lang="en-GB" sz="2400" b="0" dirty="0"/>
              </a:p>
              <a:p>
                <a:r>
                  <a:rPr lang="en-GB" sz="2400" dirty="0"/>
                  <a:t>for the area of the triangle.</a:t>
                </a:r>
              </a:p>
              <a:p>
                <a:r>
                  <a:rPr lang="en-GB" sz="2400" dirty="0"/>
                  <a:t>We can form the inequality:</a:t>
                </a:r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2</m:t>
                      </m:r>
                      <m:r>
                        <a:rPr lang="en-GB" sz="2400" b="0" i="1" smtClean="0">
                          <a:latin typeface="Cambria Math"/>
                        </a:rPr>
                        <m:t>𝑥𝑦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𝐶</m:t>
                          </m:r>
                        </m:e>
                      </m:func>
                      <m:r>
                        <a:rPr lang="en-GB" sz="2400" b="0" i="1" smtClean="0">
                          <a:latin typeface="Cambria Math"/>
                        </a:rPr>
                        <m:t>≤2</m:t>
                      </m:r>
                      <m:r>
                        <a:rPr lang="en-GB" sz="2400" b="0" i="1" smtClean="0"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869180"/>
                <a:ext cx="4363190" cy="2999796"/>
              </a:xfrm>
              <a:prstGeom prst="rect">
                <a:avLst/>
              </a:prstGeom>
              <a:blipFill rotWithShape="1">
                <a:blip r:embed="rId5"/>
                <a:stretch>
                  <a:fillRect l="-2095" t="-1626" b="-16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2222" y="764704"/>
                <a:ext cx="8568952" cy="83099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Prove that for all real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,</m:t>
                    </m:r>
                    <m:r>
                      <a:rPr lang="en-GB" sz="2400" b="0" i="1" smtClean="0">
                        <a:latin typeface="Cambria Math"/>
                      </a:rPr>
                      <m:t>𝑦</m:t>
                    </m:r>
                    <m:r>
                      <a:rPr lang="en-GB" sz="2400" b="0" i="1" smtClean="0">
                        <a:latin typeface="Cambria Math"/>
                      </a:rPr>
                      <m:t>,</m:t>
                    </m:r>
                    <m:r>
                      <a:rPr lang="en-GB" sz="2400" b="0" i="1" smtClean="0">
                        <a:latin typeface="Cambria Math"/>
                      </a:rPr>
                      <m:t>𝑧</m:t>
                    </m:r>
                    <m:r>
                      <a:rPr lang="en-GB" sz="24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GB" sz="2400" dirty="0"/>
                  <a:t>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≥(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latin typeface="Cambria Math"/>
                        </a:rPr>
                        <m:t>𝑦</m:t>
                      </m:r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latin typeface="Cambria Math"/>
                        </a:rPr>
                        <m:t>𝑧</m:t>
                      </m:r>
                      <m:r>
                        <a:rPr lang="en-GB" sz="2400" b="0" i="1" smtClean="0">
                          <a:latin typeface="Cambria Math"/>
                        </a:rPr>
                        <m:t>)(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latin typeface="Cambria Math"/>
                        </a:rPr>
                        <m:t>𝑦</m:t>
                      </m:r>
                      <m:r>
                        <a:rPr lang="en-GB" sz="2400" b="0" i="1" smtClean="0">
                          <a:latin typeface="Cambria Math"/>
                        </a:rPr>
                        <m:t>−</m:t>
                      </m:r>
                      <m:r>
                        <a:rPr lang="en-GB" sz="2400" b="0" i="1" smtClean="0">
                          <a:latin typeface="Cambria Math"/>
                        </a:rPr>
                        <m:t>𝑧</m:t>
                      </m:r>
                      <m:r>
                        <a:rPr lang="en-GB" sz="2400" b="0" i="1" smtClean="0">
                          <a:latin typeface="Cambria Math"/>
                        </a:rPr>
                        <m:t>)(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latin typeface="Cambria Math"/>
                        </a:rPr>
                        <m:t>𝑦</m:t>
                      </m:r>
                      <m:r>
                        <a:rPr lang="en-GB" sz="2400" b="0" i="1" smtClean="0">
                          <a:latin typeface="Cambria Math"/>
                        </a:rPr>
                        <m:t>−</m:t>
                      </m:r>
                      <m:r>
                        <a:rPr lang="en-GB" sz="2400" b="0" i="1" smtClean="0">
                          <a:latin typeface="Cambria Math"/>
                        </a:rPr>
                        <m:t>𝑧</m:t>
                      </m:r>
                      <m:r>
                        <a:rPr lang="en-GB" sz="2400" b="0" i="1" smtClean="0">
                          <a:latin typeface="Cambria Math"/>
                        </a:rPr>
                        <m:t>)(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latin typeface="Cambria Math"/>
                        </a:rPr>
                        <m:t>𝑦</m:t>
                      </m:r>
                      <m:r>
                        <a:rPr lang="en-GB" sz="2400" b="0" i="1" smtClean="0">
                          <a:latin typeface="Cambria Math"/>
                        </a:rPr>
                        <m:t>−</m:t>
                      </m:r>
                      <m:r>
                        <a:rPr lang="en-GB" sz="2400" b="0" i="1" smtClean="0">
                          <a:latin typeface="Cambria Math"/>
                        </a:rPr>
                        <m:t>𝑧</m:t>
                      </m:r>
                      <m:r>
                        <a:rPr lang="en-GB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22" y="764704"/>
                <a:ext cx="8568952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922" t="-4255" b="-70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2222" y="5170157"/>
                <a:ext cx="8742266" cy="164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 far we’ve shown that using Geometry that:</a:t>
                </a:r>
              </a:p>
              <a:p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dirty="0">
                        <a:latin typeface="Cambria Math"/>
                      </a:rPr>
                      <m:t>2</m:t>
                    </m:r>
                    <m:r>
                      <a:rPr lang="en-GB" sz="2400" b="0" i="1" dirty="0" smtClean="0">
                        <a:latin typeface="Cambria Math"/>
                      </a:rPr>
                      <m:t>𝑥𝑦</m:t>
                    </m:r>
                    <m:r>
                      <a:rPr lang="en-GB" sz="2400" b="0" i="0" dirty="0" smtClean="0">
                        <a:latin typeface="Cambria Math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GB" sz="2400" b="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𝑦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d>
                          <m:d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𝑦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d>
                          <m:d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𝑦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d>
                          <m:d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𝑦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e>
                    </m:rad>
                  </m:oMath>
                </a14:m>
                <a:endParaRPr lang="en-GB" sz="2400" b="0" i="1" dirty="0">
                  <a:latin typeface="Cambria Math"/>
                </a:endParaRPr>
              </a:p>
              <a:p>
                <a:r>
                  <a:rPr lang="en-GB" sz="2400" b="0" dirty="0"/>
                  <a:t>All that remains is to 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≥2</m:t>
                    </m:r>
                    <m:r>
                      <a:rPr lang="en-GB" sz="2400" b="0" i="1" smtClean="0">
                        <a:latin typeface="Cambria Math"/>
                      </a:rPr>
                      <m:t>𝑥𝑦</m:t>
                    </m:r>
                    <m:r>
                      <a:rPr lang="en-GB" sz="2400" b="0" i="0" smtClean="0">
                        <a:latin typeface="Cambria Math"/>
                      </a:rPr>
                      <m:t>.</m:t>
                    </m:r>
                  </m:oMath>
                </a14:m>
                <a:endParaRPr lang="en-GB" sz="2400" b="0" dirty="0"/>
              </a:p>
              <a:p>
                <a:r>
                  <a:rPr lang="en-GB" sz="2400" dirty="0"/>
                  <a:t>This gives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≥0</m:t>
                    </m:r>
                  </m:oMath>
                </a14:m>
                <a:r>
                  <a:rPr lang="en-GB" sz="2400" dirty="0"/>
                  <a:t>, which is true by the Trivial Inequality.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22" y="5170157"/>
                <a:ext cx="8742266" cy="1647567"/>
              </a:xfrm>
              <a:prstGeom prst="rect">
                <a:avLst/>
              </a:prstGeom>
              <a:blipFill rotWithShape="1">
                <a:blip r:embed="rId7"/>
                <a:stretch>
                  <a:fillRect l="-1045" t="-2963" b="-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7155543" y="4252685"/>
            <a:ext cx="1392526" cy="7701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2380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Inequality Proofs using Geometry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908720"/>
                <a:ext cx="7776864" cy="1153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2400" dirty="0"/>
                  <a:t>We saw that one potentially useful geometrical inequality is:</a:t>
                </a:r>
                <a:br>
                  <a:rPr lang="en-GB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𝐴𝑟𝑒𝑎</m:t>
                      </m:r>
                      <m:r>
                        <a:rPr lang="en-GB" sz="2400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𝑎𝑏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8720"/>
                <a:ext cx="7776864" cy="1153136"/>
              </a:xfrm>
              <a:prstGeom prst="rect">
                <a:avLst/>
              </a:prstGeom>
              <a:blipFill rotWithShape="1">
                <a:blip r:embed="rId2"/>
                <a:stretch>
                  <a:fillRect l="-1254" t="-4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24880" y="227687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Another useful one is the </a:t>
            </a:r>
            <a:r>
              <a:rPr lang="en-GB" sz="2400" b="1" dirty="0"/>
              <a:t>Triangle Inequality</a:t>
            </a:r>
            <a:r>
              <a:rPr lang="en-GB" sz="2400" dirty="0"/>
              <a:t>.</a:t>
            </a:r>
          </a:p>
        </p:txBody>
      </p:sp>
      <p:sp>
        <p:nvSpPr>
          <p:cNvPr id="6" name="Freeform 5"/>
          <p:cNvSpPr/>
          <p:nvPr/>
        </p:nvSpPr>
        <p:spPr>
          <a:xfrm>
            <a:off x="866775" y="3248025"/>
            <a:ext cx="2952750" cy="2905125"/>
          </a:xfrm>
          <a:custGeom>
            <a:avLst/>
            <a:gdLst>
              <a:gd name="connsiteX0" fmla="*/ 1181100 w 2952750"/>
              <a:gd name="connsiteY0" fmla="*/ 0 h 2905125"/>
              <a:gd name="connsiteX1" fmla="*/ 0 w 2952750"/>
              <a:gd name="connsiteY1" fmla="*/ 2905125 h 2905125"/>
              <a:gd name="connsiteX2" fmla="*/ 2952750 w 2952750"/>
              <a:gd name="connsiteY2" fmla="*/ 866775 h 2905125"/>
              <a:gd name="connsiteX3" fmla="*/ 1181100 w 2952750"/>
              <a:gd name="connsiteY3" fmla="*/ 0 h 290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750" h="2905125">
                <a:moveTo>
                  <a:pt x="1181100" y="0"/>
                </a:moveTo>
                <a:lnTo>
                  <a:pt x="0" y="2905125"/>
                </a:lnTo>
                <a:lnTo>
                  <a:pt x="2952750" y="866775"/>
                </a:lnTo>
                <a:lnTo>
                  <a:pt x="118110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15616" y="3861048"/>
                <a:ext cx="5040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861048"/>
                <a:ext cx="504056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43808" y="3068960"/>
                <a:ext cx="5040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068960"/>
                <a:ext cx="50405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591036" y="5013176"/>
                <a:ext cx="5040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dirty="0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036" y="5013176"/>
                <a:ext cx="504056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58419" y="3684924"/>
                <a:ext cx="3600400" cy="203132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/>
                        </a:rPr>
                        <m:t>𝑎</m:t>
                      </m:r>
                      <m:r>
                        <a:rPr lang="en-GB" sz="3600" b="0" i="1" smtClean="0">
                          <a:latin typeface="Cambria Math"/>
                        </a:rPr>
                        <m:t>&lt;</m:t>
                      </m:r>
                      <m:r>
                        <a:rPr lang="en-GB" sz="3600" b="0" i="1" smtClean="0">
                          <a:latin typeface="Cambria Math"/>
                        </a:rPr>
                        <m:t>𝑏</m:t>
                      </m:r>
                      <m:r>
                        <a:rPr lang="en-GB" sz="3600" b="0" i="1" smtClean="0">
                          <a:latin typeface="Cambria Math"/>
                        </a:rPr>
                        <m:t>+</m:t>
                      </m:r>
                      <m:r>
                        <a:rPr lang="en-GB" sz="36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GB" sz="3600" dirty="0"/>
              </a:p>
              <a:p>
                <a:endParaRPr lang="en-GB" dirty="0"/>
              </a:p>
              <a:p>
                <a:r>
                  <a:rPr lang="en-GB" dirty="0"/>
                  <a:t>i.e. Each side is less than the sum of the other two sides.</a:t>
                </a:r>
              </a:p>
              <a:p>
                <a:r>
                  <a:rPr lang="en-GB" dirty="0"/>
                  <a:t>(What would happen if they were equal?)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419" y="3684924"/>
                <a:ext cx="3600400" cy="2031325"/>
              </a:xfrm>
              <a:prstGeom prst="rect">
                <a:avLst/>
              </a:prstGeom>
              <a:blipFill rotWithShape="1">
                <a:blip r:embed="rId6"/>
                <a:stretch>
                  <a:fillRect l="-1008" b="-29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445817" y="3223328"/>
            <a:ext cx="3613001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Triangle Inequality</a:t>
            </a:r>
          </a:p>
        </p:txBody>
      </p:sp>
    </p:spTree>
    <p:extLst>
      <p:ext uri="{BB962C8B-B14F-4D97-AF65-F5344CB8AC3E}">
        <p14:creationId xmlns:p14="http://schemas.microsoft.com/office/powerpoint/2010/main" val="17493953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Summary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69269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There’s 3 main approaches to solving inequalities: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484784"/>
            <a:ext cx="2304256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b="1" dirty="0"/>
              <a:t>1. Trivial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87624" y="1988840"/>
                <a:ext cx="626469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Put your inequality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+…≥0</m:t>
                    </m:r>
                  </m:oMath>
                </a14:m>
                <a:endParaRPr lang="en-GB" sz="2000" b="0" dirty="0"/>
              </a:p>
              <a:p>
                <a:r>
                  <a:rPr lang="en-GB" sz="2000" dirty="0"/>
                  <a:t>This is trivially true because the sum of squares is positive.</a:t>
                </a:r>
              </a:p>
              <a:p>
                <a:r>
                  <a:rPr lang="en-GB" sz="2000" dirty="0"/>
                  <a:t>You may need a </a:t>
                </a:r>
                <a:r>
                  <a:rPr lang="en-GB" sz="2000" b="1" dirty="0"/>
                  <a:t>creative factorisation</a:t>
                </a:r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988840"/>
                <a:ext cx="6264696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1071" t="-2994" r="-195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95536" y="3226519"/>
            <a:ext cx="2664296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b="1" dirty="0"/>
              <a:t>2. AM-GM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87624" y="3861048"/>
                <a:ext cx="6264696" cy="2507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The arithmetic mean is greater or equal to the geometric mean.</a:t>
                </a:r>
              </a:p>
              <a:p>
                <a:r>
                  <a:rPr lang="en-GB" sz="2000" dirty="0"/>
                  <a:t>e.g. </a:t>
                </a:r>
                <a:endParaRPr lang="en-GB" sz="2000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latin typeface="Cambria Math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𝑎𝑏</m:t>
                          </m:r>
                        </m:e>
                      </m:rad>
                      <m:r>
                        <a:rPr lang="en-GB" sz="2000" b="0" i="1" smtClean="0">
                          <a:latin typeface="Cambria Math"/>
                        </a:rPr>
                        <m:t>                   </m:t>
                      </m:r>
                      <m:r>
                        <a:rPr lang="en-GB" sz="2000" b="0" i="1" smtClean="0">
                          <a:latin typeface="Cambria Math"/>
                        </a:rPr>
                        <m:t>𝑎</m:t>
                      </m:r>
                      <m:r>
                        <a:rPr lang="en-GB" sz="2000" b="0" i="1" smtClean="0">
                          <a:latin typeface="Cambria Math"/>
                        </a:rPr>
                        <m:t>+</m:t>
                      </m:r>
                      <m:r>
                        <a:rPr lang="en-GB" sz="2000" b="0" i="1" smtClean="0">
                          <a:latin typeface="Cambria Math"/>
                        </a:rPr>
                        <m:t>𝑏</m:t>
                      </m:r>
                      <m:r>
                        <a:rPr lang="en-GB" sz="2000" b="0" i="1" smtClean="0">
                          <a:latin typeface="Cambria Math"/>
                        </a:rPr>
                        <m:t>+</m:t>
                      </m:r>
                      <m:r>
                        <a:rPr lang="en-GB" sz="2000" b="0" i="1" smtClean="0">
                          <a:latin typeface="Cambria Math"/>
                        </a:rPr>
                        <m:t>𝑐</m:t>
                      </m:r>
                      <m:r>
                        <a:rPr lang="en-GB" sz="2000" b="0" i="1" smtClean="0">
                          <a:latin typeface="Cambria Math"/>
                        </a:rPr>
                        <m:t>≥3  </m:t>
                      </m:r>
                      <m:rad>
                        <m:rad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GB" sz="2000" b="0" i="1" smtClean="0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𝑎𝑏𝑐</m:t>
                          </m:r>
                        </m:e>
                      </m:rad>
                    </m:oMath>
                  </m:oMathPara>
                </a14:m>
                <a:endParaRPr lang="en-GB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GB" sz="2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𝑦</m:t>
                          </m:r>
                        </m:den>
                      </m:f>
                      <m:r>
                        <a:rPr lang="en-GB" sz="2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GB" sz="2000" b="0" i="1" smtClean="0">
                          <a:latin typeface="Cambria Math"/>
                        </a:rPr>
                        <m:t>≥3 </m:t>
                      </m:r>
                      <m:rad>
                        <m:rad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GB" sz="2000" b="0" i="1" smtClean="0">
                              <a:latin typeface="Cambria Math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/>
                                </a:rPr>
                                <m:t>𝑥𝑦𝑧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861048"/>
                <a:ext cx="6264696" cy="2507353"/>
              </a:xfrm>
              <a:prstGeom prst="rect">
                <a:avLst/>
              </a:prstGeom>
              <a:blipFill rotWithShape="1">
                <a:blip r:embed="rId3"/>
                <a:stretch>
                  <a:fillRect l="-1071" t="-1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73343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Summary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69269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There’s 3 main approaches to solving inequalities: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484784"/>
            <a:ext cx="2304256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b="1" dirty="0"/>
              <a:t>3. Cauchy-Schwarz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87624" y="1988840"/>
                <a:ext cx="6264696" cy="10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/>
                  <a:t>e.g.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sz="2000" b="0" i="1" smtClean="0"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sz="2000" b="0" i="1" smtClean="0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GB" sz="20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sz="2000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20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en-GB" sz="20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2000" b="0" i="1" smtClean="0">
                          <a:latin typeface="Cambria Math"/>
                        </a:rPr>
                        <m:t>≥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GB" sz="20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GB" sz="2000" b="0" i="1" smtClean="0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0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0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988840"/>
                <a:ext cx="6264696" cy="1091646"/>
              </a:xfrm>
              <a:prstGeom prst="rect">
                <a:avLst/>
              </a:prstGeom>
              <a:blipFill rotWithShape="1">
                <a:blip r:embed="rId2"/>
                <a:stretch>
                  <a:fillRect t="-27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39552" y="4149080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However, there are a number of other inequality theorems, e.g. Rearrangement and </a:t>
            </a:r>
            <a:r>
              <a:rPr lang="en-GB" sz="2000" dirty="0" err="1"/>
              <a:t>Chebyshev</a:t>
            </a:r>
            <a:r>
              <a:rPr lang="en-GB" sz="2000" dirty="0"/>
              <a:t> inequalities, that we won’t explore here.</a:t>
            </a:r>
          </a:p>
          <a:p>
            <a:r>
              <a:rPr lang="en-GB" sz="2000" dirty="0"/>
              <a:t>You can find more info here: </a:t>
            </a:r>
            <a:r>
              <a:rPr lang="en-GB" sz="2000" dirty="0">
                <a:hlinkClick r:id="rId3"/>
              </a:rPr>
              <a:t>http://www.artofproblemsolving.com/Resources/Papers/MildorfInequalities.pdf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8628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388" y="980728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 solving algebraic problems, it’s often immensely useful to find expansions that involve the terms we know and that we’re trying to find. For 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0388" y="2621737"/>
                <a:ext cx="792088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dirty="0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400" i="1" dirty="0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GB" sz="2400" i="1" dirty="0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2400" i="1" dirty="0" smtClean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i="1" dirty="0" smtClean="0">
                          <a:latin typeface="Cambria Math"/>
                        </a:rPr>
                        <m:t> = </m:t>
                      </m:r>
                      <m:r>
                        <a:rPr lang="en-GB" sz="2400" i="1" dirty="0" smtClean="0">
                          <a:latin typeface="Cambria Math"/>
                        </a:rPr>
                        <m:t>𝐴</m:t>
                      </m:r>
                      <m:r>
                        <a:rPr lang="en-GB" sz="2400" i="1" baseline="30000" dirty="0" smtClean="0">
                          <a:latin typeface="Cambria Math"/>
                        </a:rPr>
                        <m:t>2</m:t>
                      </m:r>
                      <m:r>
                        <a:rPr lang="en-GB" sz="2400" i="1" dirty="0" smtClean="0">
                          <a:latin typeface="Cambria Math"/>
                        </a:rPr>
                        <m:t> +</m:t>
                      </m:r>
                      <m:r>
                        <a:rPr lang="en-GB" sz="2400" b="0" i="1" dirty="0" smtClean="0">
                          <a:latin typeface="Cambria Math"/>
                        </a:rPr>
                        <m:t>2</m:t>
                      </m:r>
                      <m:r>
                        <a:rPr lang="en-GB" sz="2400" b="0" i="1" dirty="0" smtClean="0">
                          <a:latin typeface="Cambria Math"/>
                        </a:rPr>
                        <m:t>𝐴𝐵</m:t>
                      </m:r>
                      <m:r>
                        <a:rPr lang="en-GB" sz="2400" b="0" i="1" dirty="0" smtClean="0">
                          <a:latin typeface="Cambria Math"/>
                        </a:rPr>
                        <m:t>+ </m:t>
                      </m:r>
                      <m:r>
                        <a:rPr lang="en-GB" sz="2400" i="1" dirty="0" smtClean="0">
                          <a:latin typeface="Cambria Math"/>
                        </a:rPr>
                        <m:t>𝐵</m:t>
                      </m:r>
                      <m:r>
                        <a:rPr lang="en-GB" sz="2400" i="1" baseline="30000" dirty="0" smtClean="0">
                          <a:latin typeface="Cambria Math"/>
                        </a:rPr>
                        <m:t>2</m:t>
                      </m:r>
                      <m:r>
                        <a:rPr lang="en-GB" sz="2400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  <a:p>
                <a:r>
                  <a:rPr lang="en-GB" sz="2400" dirty="0"/>
                  <a:t>would clearly be useful if we knew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</m:t>
                    </m:r>
                    <m:r>
                      <a:rPr lang="en-GB" sz="2400" i="1" dirty="0" smtClean="0">
                        <a:latin typeface="Cambria Math"/>
                      </a:rPr>
                      <m:t>+</m:t>
                    </m:r>
                    <m:r>
                      <a:rPr lang="en-GB" sz="2400" i="1" dirty="0" smtClean="0">
                        <a:latin typeface="Cambria Math"/>
                      </a:rPr>
                      <m:t>𝐵</m:t>
                    </m:r>
                    <m:r>
                      <a:rPr lang="en-GB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sz="24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 dirty="0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sz="240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4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 dirty="0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GB" sz="240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, and wanted to find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endParaRPr lang="en-GB" sz="2400" dirty="0"/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r>
                        <a:rPr lang="en-GB" sz="2400" b="0" i="1" smtClean="0">
                          <a:latin typeface="Cambria Math"/>
                        </a:rPr>
                        <m:t>𝐴𝐵</m:t>
                      </m:r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latin typeface="Cambria Math"/>
                        </a:rPr>
                        <m:t>𝐴</m:t>
                      </m:r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latin typeface="Cambria Math"/>
                        </a:rPr>
                        <m:t>𝐵</m:t>
                      </m:r>
                      <m:r>
                        <a:rPr lang="en-GB" sz="2400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GB" sz="2400" dirty="0"/>
              </a:p>
              <a:p>
                <a:r>
                  <a:rPr lang="en-GB" sz="2400" dirty="0"/>
                  <a:t>We used this earlier in the Number Theory module when our equation involved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GB" sz="2400" dirty="0"/>
                  <a:t> and we wanted to factorise.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88" y="2621737"/>
                <a:ext cx="7920880" cy="3046988"/>
              </a:xfrm>
              <a:prstGeom prst="rect">
                <a:avLst/>
              </a:prstGeom>
              <a:blipFill rotWithShape="1">
                <a:blip r:embed="rId2"/>
                <a:stretch>
                  <a:fillRect l="-1155" b="-3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0" y="4145231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2420888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0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Using helpful expansion identities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8600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0388" y="980728"/>
                <a:ext cx="8352928" cy="3382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Question: We earlier found equations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/>
                      </a:rPr>
                      <m:t>=2007+</m:t>
                    </m:r>
                    <m:r>
                      <a:rPr lang="en-GB" sz="2400" i="1">
                        <a:latin typeface="Cambria Math"/>
                      </a:rPr>
                      <m:t>𝐴</m:t>
                    </m:r>
                  </m:oMath>
                </a14:m>
                <a:r>
                  <a:rPr lang="en-GB" sz="2400" dirty="0"/>
                  <a:t> and </a:t>
                </a:r>
                <a:br>
                  <a:rPr lang="en-GB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/>
                      </a:rPr>
                      <m:t>=2007−</m:t>
                    </m:r>
                    <m:r>
                      <a:rPr lang="en-GB" sz="2400" i="1">
                        <a:latin typeface="Cambria Math"/>
                      </a:rPr>
                      <m:t>𝐵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and</a:t>
                </a:r>
                <a:r>
                  <a:rPr lang="en-GB" sz="2400" dirty="0"/>
                  <a:t> that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𝐴</m:t>
                    </m:r>
                    <m:r>
                      <a:rPr lang="en-GB" sz="2400" i="1" dirty="0" smtClean="0">
                        <a:latin typeface="Cambria Math"/>
                      </a:rPr>
                      <m:t>−</m:t>
                    </m:r>
                    <m:r>
                      <a:rPr lang="en-GB" sz="2400" i="1" dirty="0" smtClean="0">
                        <a:latin typeface="Cambria Math"/>
                      </a:rPr>
                      <m:t>𝐵</m:t>
                    </m:r>
                    <m:r>
                      <a:rPr lang="en-GB" sz="240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sz="2400" dirty="0"/>
                  <a:t>. </a:t>
                </a:r>
                <a:r>
                  <a:rPr lang="en-GB" sz="2400" b="1" dirty="0"/>
                  <a:t>Now find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/>
                      </a:rPr>
                      <m:t>𝑨𝑩</m:t>
                    </m:r>
                  </m:oMath>
                </a14:m>
                <a:r>
                  <a:rPr lang="en-GB" sz="2400" b="1" dirty="0"/>
                  <a:t>.</a:t>
                </a:r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𝐴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2007+</m:t>
                          </m:r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2007+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2007+…</m:t>
                                  </m:r>
                                </m:e>
                              </m:rad>
                            </m:e>
                          </m:rad>
                        </m:e>
                      </m:rad>
                    </m:oMath>
                  </m:oMathPara>
                </a14:m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𝐵</m:t>
                      </m:r>
                      <m:r>
                        <a:rPr lang="en-GB" sz="2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2400" i="1">
                              <a:latin typeface="Cambria Math"/>
                            </a:rPr>
                            <m:t>2007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2007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2007</m:t>
                                  </m:r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GB" sz="2400" i="1">
                                      <a:latin typeface="Cambria Math"/>
                                    </a:rPr>
                                    <m:t>…</m:t>
                                  </m:r>
                                </m:e>
                              </m:rad>
                            </m:e>
                          </m:rad>
                        </m:e>
                      </m:ra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88" y="980728"/>
                <a:ext cx="8352928" cy="3382721"/>
              </a:xfrm>
              <a:prstGeom prst="rect">
                <a:avLst/>
              </a:prstGeom>
              <a:blipFill rotWithShape="0">
                <a:blip r:embed="rId2"/>
                <a:stretch>
                  <a:fillRect l="-1095" t="-14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39552" y="4581128"/>
                <a:ext cx="748883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We can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 by adding our two equations, giving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=4014+</m:t>
                    </m:r>
                    <m:r>
                      <a:rPr lang="en-GB" sz="2400" b="0" i="1" smtClean="0">
                        <a:latin typeface="Cambria Math"/>
                      </a:rPr>
                      <m:t>𝐴</m:t>
                    </m:r>
                    <m:r>
                      <a:rPr lang="en-GB" sz="2400" b="0" i="1" smtClean="0">
                        <a:latin typeface="Cambria Math"/>
                      </a:rPr>
                      <m:t>−</m:t>
                    </m:r>
                    <m:r>
                      <a:rPr lang="en-GB" sz="2400" b="0" i="1" smtClean="0">
                        <a:latin typeface="Cambria Math"/>
                      </a:rPr>
                      <m:t>𝐵</m:t>
                    </m:r>
                    <m:r>
                      <a:rPr lang="en-GB" sz="2400" b="0" i="1" smtClean="0">
                        <a:latin typeface="Cambria Math"/>
                      </a:rPr>
                      <m:t>=4014+1=4015</m:t>
                    </m:r>
                  </m:oMath>
                </a14:m>
                <a:endParaRPr lang="en-GB" sz="2400" b="0" dirty="0"/>
              </a:p>
              <a:p>
                <a:r>
                  <a:rPr lang="en-GB" sz="2400" dirty="0"/>
                  <a:t>Now look at the expansion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/>
                              </a:rPr>
                              <m:t>𝐴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GB" sz="2400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GB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/>
                      </a:rPr>
                      <m:t>−2</m:t>
                    </m:r>
                    <m:r>
                      <a:rPr lang="en-GB" sz="2400" i="1">
                        <a:latin typeface="Cambria Math"/>
                      </a:rPr>
                      <m:t>𝐴𝐵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r>
                  <a:rPr lang="en-GB" sz="2400" dirty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=4015−2</m:t>
                    </m:r>
                    <m:r>
                      <a:rPr lang="en-GB" sz="2400" b="0" i="1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GB" sz="2400" dirty="0"/>
                  <a:t> , so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𝐴𝐵</m:t>
                    </m:r>
                    <m:r>
                      <a:rPr lang="en-GB" sz="2400" b="0" i="1" smtClean="0">
                        <a:latin typeface="Cambria Math"/>
                      </a:rPr>
                      <m:t>=2007</m:t>
                    </m:r>
                  </m:oMath>
                </a14:m>
                <a:endParaRPr lang="en-GB" sz="2400" dirty="0"/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581128"/>
                <a:ext cx="7488832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1303" t="-25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0" y="429309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55948" y="4428398"/>
            <a:ext cx="7704856" cy="19495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9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Using helpful expansion identities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546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442888" y="3096508"/>
            <a:ext cx="1656184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ym typeface="Wingdings"/>
              </a:rPr>
              <a:t>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323528" y="1052736"/>
                <a:ext cx="8208912" cy="1191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i="1" dirty="0"/>
                  <a:t>[SMC] </a:t>
                </a:r>
                <a:r>
                  <a:rPr lang="en-GB" sz="2400" dirty="0"/>
                  <a:t>Four positive integers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GB" sz="2400" dirty="0"/>
                  <a:t> are such that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𝑎𝑏𝑐𝑑</m:t>
                    </m:r>
                    <m:r>
                      <a:rPr lang="en-GB" sz="2400" i="1" dirty="0" smtClean="0">
                        <a:latin typeface="Cambria Math"/>
                      </a:rPr>
                      <m:t>+</m:t>
                    </m:r>
                    <m:r>
                      <a:rPr lang="en-GB" sz="2400" i="1" dirty="0" smtClean="0">
                        <a:latin typeface="Cambria Math"/>
                      </a:rPr>
                      <m:t>𝑎𝑏𝑐</m:t>
                    </m:r>
                    <m:r>
                      <a:rPr lang="en-GB" sz="2400" i="1" dirty="0" smtClean="0">
                        <a:latin typeface="Cambria Math"/>
                      </a:rPr>
                      <m:t>+</m:t>
                    </m:r>
                    <m:r>
                      <a:rPr lang="en-GB" sz="2400" i="1" dirty="0" smtClean="0">
                        <a:latin typeface="Cambria Math"/>
                      </a:rPr>
                      <m:t>𝑏𝑐𝑑</m:t>
                    </m:r>
                    <m:r>
                      <a:rPr lang="en-GB" sz="2400" i="1" dirty="0" smtClean="0">
                        <a:latin typeface="Cambria Math"/>
                      </a:rPr>
                      <m:t>+</m:t>
                    </m:r>
                    <m:r>
                      <a:rPr lang="en-GB" sz="2400" i="1" dirty="0" smtClean="0">
                        <a:latin typeface="Cambria Math"/>
                      </a:rPr>
                      <m:t>𝑐𝑑𝑎</m:t>
                    </m:r>
                    <m:r>
                      <a:rPr lang="en-GB" sz="2400" i="1" dirty="0" smtClean="0">
                        <a:latin typeface="Cambria Math"/>
                      </a:rPr>
                      <m:t>+</m:t>
                    </m:r>
                    <m:r>
                      <a:rPr lang="en-GB" sz="2400" i="1" dirty="0" smtClean="0">
                        <a:latin typeface="Cambria Math"/>
                      </a:rPr>
                      <m:t>𝑑𝑎𝑏</m:t>
                    </m:r>
                    <m:r>
                      <a:rPr lang="en-GB" sz="2400" i="1" dirty="0" smtClean="0">
                        <a:latin typeface="Cambria Math"/>
                      </a:rPr>
                      <m:t>+</m:t>
                    </m:r>
                    <m:r>
                      <a:rPr lang="en-GB" sz="2400" i="1" dirty="0" smtClean="0">
                        <a:latin typeface="Cambria Math"/>
                      </a:rPr>
                      <m:t>𝑎𝑏</m:t>
                    </m:r>
                    <m:r>
                      <a:rPr lang="en-GB" sz="2400" i="1" dirty="0" smtClean="0">
                        <a:latin typeface="Cambria Math"/>
                      </a:rPr>
                      <m:t>+</m:t>
                    </m:r>
                    <m:r>
                      <a:rPr lang="en-GB" sz="2400" i="1" dirty="0" smtClean="0">
                        <a:latin typeface="Cambria Math"/>
                      </a:rPr>
                      <m:t>𝑏𝑐</m:t>
                    </m:r>
                    <m:r>
                      <a:rPr lang="en-GB" sz="2400" i="1" dirty="0" smtClean="0">
                        <a:latin typeface="Cambria Math"/>
                      </a:rPr>
                      <m:t>+</m:t>
                    </m:r>
                    <m:r>
                      <a:rPr lang="en-GB" sz="2400" i="1" dirty="0" smtClean="0">
                        <a:latin typeface="Cambria Math"/>
                      </a:rPr>
                      <m:t>𝑐𝑑</m:t>
                    </m:r>
                    <m:r>
                      <a:rPr lang="en-GB" sz="2400" i="1" dirty="0" smtClean="0">
                        <a:latin typeface="Cambria Math"/>
                      </a:rPr>
                      <m:t>+</m:t>
                    </m:r>
                    <m:r>
                      <a:rPr lang="en-GB" sz="2400" i="1" dirty="0" smtClean="0">
                        <a:latin typeface="Cambria Math"/>
                      </a:rPr>
                      <m:t>𝑑𝑎</m:t>
                    </m:r>
                    <m:r>
                      <a:rPr lang="en-GB" sz="2400" i="1" dirty="0" smtClean="0">
                        <a:latin typeface="Cambria Math"/>
                      </a:rPr>
                      <m:t>+</m:t>
                    </m:r>
                    <m:r>
                      <a:rPr lang="en-GB" sz="2400" i="1" dirty="0" smtClean="0">
                        <a:latin typeface="Cambria Math"/>
                      </a:rPr>
                      <m:t>𝑎𝑐</m:t>
                    </m:r>
                    <m:r>
                      <a:rPr lang="en-GB" sz="2400" i="1" dirty="0" smtClean="0">
                        <a:latin typeface="Cambria Math"/>
                      </a:rPr>
                      <m:t>+</m:t>
                    </m:r>
                    <m:r>
                      <a:rPr lang="en-GB" sz="2400" i="1" dirty="0" smtClean="0">
                        <a:latin typeface="Cambria Math"/>
                      </a:rPr>
                      <m:t>𝑏𝑑</m:t>
                    </m:r>
                    <m:r>
                      <a:rPr lang="en-GB" sz="2400" i="1" dirty="0" smtClean="0">
                        <a:latin typeface="Cambria Math"/>
                      </a:rPr>
                      <m:t>+</m:t>
                    </m:r>
                    <m:r>
                      <a:rPr lang="en-GB" sz="2400" i="1" dirty="0" smtClean="0">
                        <a:latin typeface="Cambria Math"/>
                      </a:rPr>
                      <m:t>𝑎</m:t>
                    </m:r>
                    <m:r>
                      <a:rPr lang="en-GB" sz="2400" i="1" dirty="0" smtClean="0">
                        <a:latin typeface="Cambria Math"/>
                      </a:rPr>
                      <m:t>+</m:t>
                    </m:r>
                    <m:r>
                      <a:rPr lang="en-GB" sz="2400" i="1" dirty="0" smtClean="0">
                        <a:latin typeface="Cambria Math"/>
                      </a:rPr>
                      <m:t>𝑏</m:t>
                    </m:r>
                    <m:r>
                      <a:rPr lang="en-GB" sz="2400" i="1" dirty="0" smtClean="0">
                        <a:latin typeface="Cambria Math"/>
                      </a:rPr>
                      <m:t>+</m:t>
                    </m:r>
                    <m:r>
                      <a:rPr lang="en-GB" sz="2400" i="1" dirty="0" smtClean="0">
                        <a:latin typeface="Cambria Math"/>
                      </a:rPr>
                      <m:t>𝑐</m:t>
                    </m:r>
                    <m:r>
                      <a:rPr lang="en-GB" sz="2400" i="1" dirty="0" smtClean="0">
                        <a:latin typeface="Cambria Math"/>
                      </a:rPr>
                      <m:t>+</m:t>
                    </m:r>
                    <m:r>
                      <a:rPr lang="en-GB" sz="2400" i="1" dirty="0" smtClean="0">
                        <a:latin typeface="Cambria Math"/>
                      </a:rPr>
                      <m:t>𝑑</m:t>
                    </m:r>
                    <m:r>
                      <a:rPr lang="en-GB" sz="2400" i="1" dirty="0" smtClean="0">
                        <a:latin typeface="Cambria Math"/>
                      </a:rPr>
                      <m:t> = 2009</m:t>
                    </m:r>
                  </m:oMath>
                </a14:m>
                <a:r>
                  <a:rPr lang="en-GB" sz="2400" dirty="0"/>
                  <a:t>. What is the value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𝑎</m:t>
                    </m:r>
                    <m:r>
                      <a:rPr lang="en-GB" sz="2400" i="1" dirty="0" smtClean="0">
                        <a:latin typeface="Cambria Math"/>
                      </a:rPr>
                      <m:t>+</m:t>
                    </m:r>
                    <m:r>
                      <a:rPr lang="en-GB" sz="2400" i="1" dirty="0" smtClean="0">
                        <a:latin typeface="Cambria Math"/>
                      </a:rPr>
                      <m:t>𝑏</m:t>
                    </m:r>
                    <m:r>
                      <a:rPr lang="en-GB" sz="2400" i="1" dirty="0" smtClean="0">
                        <a:latin typeface="Cambria Math"/>
                      </a:rPr>
                      <m:t>+</m:t>
                    </m:r>
                    <m:r>
                      <a:rPr lang="en-GB" sz="2400" i="1" dirty="0" smtClean="0">
                        <a:latin typeface="Cambria Math"/>
                      </a:rPr>
                      <m:t>𝑐</m:t>
                    </m:r>
                    <m:r>
                      <a:rPr lang="en-GB" sz="2400" i="1" dirty="0" smtClean="0">
                        <a:latin typeface="Cambria Math"/>
                      </a:rPr>
                      <m:t>+</m:t>
                    </m:r>
                    <m:r>
                      <a:rPr lang="en-GB" sz="2400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GB" sz="2400" dirty="0"/>
                  <a:t>?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052736"/>
                <a:ext cx="8208912" cy="1191801"/>
              </a:xfrm>
              <a:prstGeom prst="rect">
                <a:avLst/>
              </a:prstGeom>
              <a:blipFill>
                <a:blip r:embed="rId2"/>
                <a:stretch>
                  <a:fillRect l="-1114" t="-4103" b="-112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2368600" y="3960604"/>
            <a:ext cx="1656184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ym typeface="Symbol"/>
              </a:rPr>
              <a:t></a:t>
            </a:r>
            <a:r>
              <a:rPr lang="en-GB" sz="2800" dirty="0">
                <a:sym typeface="Wingdings"/>
              </a:rPr>
              <a:t></a:t>
            </a:r>
            <a:endParaRPr lang="en-GB" sz="2800" dirty="0"/>
          </a:p>
        </p:txBody>
      </p:sp>
      <p:sp>
        <p:nvSpPr>
          <p:cNvPr id="27" name="Rectangle 26"/>
          <p:cNvSpPr/>
          <p:nvPr/>
        </p:nvSpPr>
        <p:spPr>
          <a:xfrm>
            <a:off x="442888" y="3096508"/>
            <a:ext cx="1656184" cy="6480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A: 73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87104" y="3096508"/>
            <a:ext cx="1656184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ym typeface="Symbol"/>
              </a:rPr>
              <a:t></a:t>
            </a:r>
            <a:r>
              <a:rPr lang="en-GB" sz="2800" dirty="0">
                <a:sym typeface="Wingdings"/>
              </a:rPr>
              <a:t></a:t>
            </a:r>
            <a:endParaRPr lang="en-GB" sz="2800" dirty="0"/>
          </a:p>
        </p:txBody>
      </p:sp>
      <p:sp>
        <p:nvSpPr>
          <p:cNvPr id="34" name="Rectangle 33"/>
          <p:cNvSpPr/>
          <p:nvPr/>
        </p:nvSpPr>
        <p:spPr>
          <a:xfrm>
            <a:off x="442888" y="3960604"/>
            <a:ext cx="1656184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ym typeface="Symbol"/>
              </a:rPr>
              <a:t></a:t>
            </a:r>
            <a:r>
              <a:rPr lang="en-GB" sz="2800" dirty="0">
                <a:sym typeface="Wingdings"/>
              </a:rPr>
              <a:t></a:t>
            </a:r>
            <a:endParaRPr lang="en-GB" sz="2800" dirty="0"/>
          </a:p>
        </p:txBody>
      </p:sp>
      <p:sp>
        <p:nvSpPr>
          <p:cNvPr id="35" name="Rectangle 34"/>
          <p:cNvSpPr/>
          <p:nvPr/>
        </p:nvSpPr>
        <p:spPr>
          <a:xfrm>
            <a:off x="4331320" y="3096508"/>
            <a:ext cx="1656184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ym typeface="Symbol"/>
              </a:rPr>
              <a:t></a:t>
            </a:r>
            <a:r>
              <a:rPr lang="en-GB" sz="2800" dirty="0">
                <a:sym typeface="Wingdings"/>
              </a:rPr>
              <a:t></a:t>
            </a:r>
            <a:endParaRPr lang="en-GB" sz="2800" dirty="0"/>
          </a:p>
        </p:txBody>
      </p:sp>
      <p:sp>
        <p:nvSpPr>
          <p:cNvPr id="36" name="Rectangle 35"/>
          <p:cNvSpPr/>
          <p:nvPr/>
        </p:nvSpPr>
        <p:spPr>
          <a:xfrm>
            <a:off x="2368600" y="3096508"/>
            <a:ext cx="1656184" cy="6480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B: 75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331320" y="3089828"/>
            <a:ext cx="1656184" cy="6480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C: 77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42888" y="3960604"/>
            <a:ext cx="1656184" cy="6480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D: 79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387104" y="3960604"/>
            <a:ext cx="1656184" cy="6480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E: 81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2888" y="5085184"/>
                <a:ext cx="600132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expansion we want to use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  <m:r>
                          <a:rPr lang="en-GB" b="0" i="1" smtClean="0"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𝑏</m:t>
                        </m:r>
                        <m:r>
                          <a:rPr lang="en-GB" b="0" i="1" smtClean="0"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  <m:r>
                          <a:rPr lang="en-GB" b="0" i="1" smtClean="0"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𝑑</m:t>
                        </m:r>
                        <m:r>
                          <a:rPr lang="en-GB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−1=</m:t>
                    </m:r>
                    <m:r>
                      <a:rPr lang="en-GB" b="0" i="1" smtClean="0">
                        <a:latin typeface="Cambria Math"/>
                      </a:rPr>
                      <m:t>𝐿𝐻𝑆</m:t>
                    </m:r>
                  </m:oMath>
                </a14:m>
                <a:endParaRPr lang="en-GB" dirty="0"/>
              </a:p>
              <a:p>
                <a:r>
                  <a:rPr lang="en-GB" dirty="0"/>
                  <a:t>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𝑎</m:t>
                        </m:r>
                        <m:r>
                          <a:rPr lang="en-GB" i="1"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𝑏</m:t>
                        </m:r>
                        <m:r>
                          <a:rPr lang="en-GB" i="1"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𝑐</m:t>
                        </m:r>
                        <m:r>
                          <a:rPr lang="en-GB" i="1"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𝑑</m:t>
                        </m:r>
                        <m:r>
                          <a:rPr lang="en-GB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=2010=2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×3×5×67</m:t>
                    </m:r>
                  </m:oMath>
                </a14:m>
                <a:endParaRPr lang="en-GB" dirty="0"/>
              </a:p>
              <a:p>
                <a:r>
                  <a:rPr lang="en-GB" dirty="0"/>
                  <a:t>So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𝑎</m:t>
                    </m:r>
                    <m:r>
                      <a:rPr lang="en-GB" b="0" i="1" smtClean="0">
                        <a:latin typeface="Cambria Math"/>
                      </a:rPr>
                      <m:t>, </m:t>
                    </m:r>
                    <m:r>
                      <a:rPr lang="en-GB" b="0" i="1" smtClean="0">
                        <a:latin typeface="Cambria Math"/>
                      </a:rPr>
                      <m:t>𝑏</m:t>
                    </m:r>
                    <m:r>
                      <a:rPr lang="en-GB" b="0" i="1" smtClean="0">
                        <a:latin typeface="Cambria Math"/>
                      </a:rPr>
                      <m:t>, </m:t>
                    </m:r>
                    <m:r>
                      <a:rPr lang="en-GB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GB" dirty="0"/>
                  <a:t> must have the values 1, 2, 4 and 66 (in any order). The sum is 73.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88" y="5085184"/>
                <a:ext cx="6001320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915" t="-2058" b="-5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26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Using helpful expansion identities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328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7" grpId="0" animBg="1"/>
      <p:bldP spid="36" grpId="0" animBg="1"/>
      <p:bldP spid="37" grpId="0" animBg="1"/>
      <p:bldP spid="38" grpId="0" animBg="1"/>
      <p:bldP spid="39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Factorising Strategies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836712"/>
                <a:ext cx="84249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/>
                  <a:t>Factorise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GB" sz="3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36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3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GB" sz="3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36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3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GB" sz="3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3600" b="0" i="1" smtClean="0">
                        <a:latin typeface="Cambria Math"/>
                      </a:rPr>
                      <m:t>−</m:t>
                    </m:r>
                    <m:r>
                      <a:rPr lang="en-GB" sz="3600" b="0" i="1" smtClean="0">
                        <a:latin typeface="Cambria Math"/>
                      </a:rPr>
                      <m:t>𝑎𝑏</m:t>
                    </m:r>
                    <m:r>
                      <a:rPr lang="en-GB" sz="3600" b="0" i="1" smtClean="0">
                        <a:latin typeface="Cambria Math"/>
                      </a:rPr>
                      <m:t>−</m:t>
                    </m:r>
                    <m:r>
                      <a:rPr lang="en-GB" sz="3600" b="0" i="1" smtClean="0">
                        <a:latin typeface="Cambria Math"/>
                      </a:rPr>
                      <m:t>𝑏𝑐</m:t>
                    </m:r>
                    <m:r>
                      <a:rPr lang="en-GB" sz="3600" b="0" i="1" smtClean="0">
                        <a:latin typeface="Cambria Math"/>
                      </a:rPr>
                      <m:t>−</m:t>
                    </m:r>
                    <m:r>
                      <a:rPr lang="en-GB" sz="3600" b="0" i="1" smtClean="0">
                        <a:latin typeface="Cambria Math"/>
                      </a:rPr>
                      <m:t>𝑐𝑎</m:t>
                    </m:r>
                  </m:oMath>
                </a14:m>
                <a:endParaRPr lang="en-GB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8424936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2171" t="-13208" b="-35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196300" y="836712"/>
            <a:ext cx="576064" cy="646331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131840" y="836712"/>
            <a:ext cx="576064" cy="646331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788024" y="836712"/>
            <a:ext cx="1008112" cy="646331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1560" y="2132856"/>
                <a:ext cx="6408712" cy="1015663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We might think to get these terms, we’d have something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GB" sz="20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sz="2000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−2</m:t>
                    </m:r>
                    <m:r>
                      <a:rPr lang="en-GB" sz="2000" b="0" i="1" smtClean="0">
                        <a:latin typeface="Cambria Math"/>
                      </a:rPr>
                      <m:t>𝑎𝑏</m:t>
                    </m:r>
                  </m:oMath>
                </a14:m>
                <a:r>
                  <a:rPr lang="en-GB" sz="2000" dirty="0"/>
                  <a:t>. Either we’d need to add an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𝑎𝑏</m:t>
                    </m:r>
                  </m:oMath>
                </a14:m>
                <a:r>
                  <a:rPr lang="en-GB" sz="2000" dirty="0"/>
                  <a:t>, or we’d have to add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/>
                  <a:t> before halving it.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132856"/>
                <a:ext cx="6408712" cy="1015663"/>
              </a:xfrm>
              <a:prstGeom prst="rect">
                <a:avLst/>
              </a:prstGeom>
              <a:blipFill rotWithShape="1">
                <a:blip r:embed="rId3"/>
                <a:stretch>
                  <a:fillRect l="-758" t="-1765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76707" y="3391636"/>
                <a:ext cx="6637635" cy="1323439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The expression is clearly symmetrical (in the sense we can interchange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000" dirty="0"/>
                  <a:t> and have the same expression), so let’s try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GB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0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GB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0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GB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0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  <a:p>
                <a:r>
                  <a:rPr lang="en-GB" sz="2000" dirty="0"/>
                  <a:t>This gives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+2</m:t>
                    </m:r>
                    <m:sSup>
                      <m:sSup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+2</m:t>
                    </m:r>
                    <m:sSup>
                      <m:sSup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−2</m:t>
                    </m:r>
                    <m:r>
                      <a:rPr lang="en-GB" sz="2000" b="0" i="1" smtClean="0">
                        <a:latin typeface="Cambria Math"/>
                      </a:rPr>
                      <m:t>𝑎𝑏</m:t>
                    </m:r>
                    <m:r>
                      <a:rPr lang="en-GB" sz="2000" b="0" i="1" smtClean="0">
                        <a:latin typeface="Cambria Math"/>
                      </a:rPr>
                      <m:t>−2</m:t>
                    </m:r>
                    <m:r>
                      <a:rPr lang="en-GB" sz="2000" b="0" i="1" smtClean="0">
                        <a:latin typeface="Cambria Math"/>
                      </a:rPr>
                      <m:t>𝑏𝑐</m:t>
                    </m:r>
                    <m:r>
                      <a:rPr lang="en-GB" sz="2000" b="0" i="1" smtClean="0">
                        <a:latin typeface="Cambria Math"/>
                      </a:rPr>
                      <m:t>−2</m:t>
                    </m:r>
                    <m:r>
                      <a:rPr lang="en-GB" sz="2000" b="0" i="1" smtClean="0">
                        <a:latin typeface="Cambria Math"/>
                      </a:rPr>
                      <m:t>𝑐𝑎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707" y="3391636"/>
                <a:ext cx="6637635" cy="1323439"/>
              </a:xfrm>
              <a:prstGeom prst="rect">
                <a:avLst/>
              </a:prstGeom>
              <a:blipFill rotWithShape="0">
                <a:blip r:embed="rId4"/>
                <a:stretch>
                  <a:fillRect l="-823" t="-1357" b="-63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3548" y="5013176"/>
                <a:ext cx="6876764" cy="526939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Thus our factorisation is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GB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/>
                              </a:rPr>
                              <m:t>𝑎</m:t>
                            </m:r>
                            <m:r>
                              <a:rPr lang="en-GB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GB" sz="20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GB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000" i="1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GB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/>
                              </a:rPr>
                              <m:t>𝑏</m:t>
                            </m:r>
                            <m:r>
                              <a:rPr lang="en-GB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GB" sz="2000" i="1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GB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GB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/>
                              </a:rPr>
                              <m:t>𝑐</m:t>
                            </m:r>
                            <m:r>
                              <a:rPr lang="en-GB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GB" sz="2000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GB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48" y="5013176"/>
                <a:ext cx="6876764" cy="526939"/>
              </a:xfrm>
              <a:prstGeom prst="rect">
                <a:avLst/>
              </a:prstGeom>
              <a:blipFill rotWithShape="1">
                <a:blip r:embed="rId5"/>
                <a:stretch>
                  <a:fillRect l="-795" b="-54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614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Factorising Strategies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836712"/>
                <a:ext cx="88193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/>
                  <a:t>Factorise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GB" sz="36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sz="36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3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GB" sz="3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3600" b="0" i="1" smtClean="0">
                        <a:latin typeface="Cambria Math"/>
                      </a:rPr>
                      <m:t>𝑏</m:t>
                    </m:r>
                    <m:r>
                      <a:rPr lang="en-GB" sz="3600" b="0" i="1" smtClean="0">
                        <a:latin typeface="Cambria Math"/>
                      </a:rPr>
                      <m:t>+</m:t>
                    </m:r>
                    <m:r>
                      <a:rPr lang="en-GB" sz="3600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GB" sz="3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GB" sz="3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36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3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GB" sz="36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sz="3600" b="0" i="1" smtClean="0">
                        <a:latin typeface="Cambria Math"/>
                      </a:rPr>
                      <m:t>+</m:t>
                    </m:r>
                    <m:r>
                      <a:rPr lang="en-GB" sz="3600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GB" sz="3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GB" sz="3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3600" b="0" i="1" smtClean="0">
                        <a:latin typeface="Cambria Math"/>
                      </a:rPr>
                      <m:t>+</m:t>
                    </m:r>
                    <m:r>
                      <a:rPr lang="en-GB" sz="3600" b="0" i="1" smtClean="0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GB" sz="3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GB" sz="36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8819328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2073" t="-13208" b="-35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119142" y="836712"/>
            <a:ext cx="576064" cy="646331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131840" y="836712"/>
            <a:ext cx="810090" cy="646331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499992" y="842166"/>
            <a:ext cx="792088" cy="646331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1560" y="2132856"/>
                <a:ext cx="7920880" cy="70788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Notice that there’s a symmetry here between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GB" sz="2000" dirty="0"/>
                  <a:t>, but not with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GB" sz="2000" dirty="0"/>
                  <a:t>. We’ll have this same symmetry/asymmetry in the factorised expression.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132856"/>
                <a:ext cx="7920880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613" t="-2500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724128" y="830238"/>
            <a:ext cx="576064" cy="646331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39298" y="4184213"/>
                <a:ext cx="6264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6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3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36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3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36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3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36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sz="3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3600" b="0" i="1" smtClean="0">
                              <a:latin typeface="Cambria Math"/>
                            </a:rPr>
                            <m:t>         </m:t>
                          </m:r>
                        </m:e>
                      </m:d>
                      <m:d>
                        <m:dPr>
                          <m:ctrlPr>
                            <a:rPr lang="en-GB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GB" sz="3600" b="0" i="1" smtClean="0">
                              <a:latin typeface="Cambria Math"/>
                            </a:rPr>
                            <m:t>  + </m:t>
                          </m:r>
                          <m:r>
                            <a:rPr lang="en-GB" sz="36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3600" b="0" i="1" smtClean="0">
                              <a:latin typeface="Cambria Math"/>
                            </a:rPr>
                            <m:t>        </m:t>
                          </m:r>
                        </m:e>
                      </m:d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298" y="4184213"/>
                <a:ext cx="6264696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34256" y="3284984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might attempt to start factorising like so, which would give us the first four terms in the expansion…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560" y="5013176"/>
            <a:ext cx="7847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…and we can see that adding this extra term in the first bracket would give us the remaining terms.</a:t>
            </a:r>
          </a:p>
          <a:p>
            <a:r>
              <a:rPr lang="en-GB" sz="2000" dirty="0"/>
              <a:t>Factorising more difficult expressions is ultimately mostly about intelligent guess work, just by considering how terms combine across brackets.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52838" y="4184212"/>
                <a:ext cx="14035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38" y="4184212"/>
                <a:ext cx="1403595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5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1BB05A262ED2478332B67EA3B3713B" ma:contentTypeVersion="12" ma:contentTypeDescription="Create a new document." ma:contentTypeScope="" ma:versionID="8d73d1034a36929bc6377a66ce314fb2">
  <xsd:schema xmlns:xsd="http://www.w3.org/2001/XMLSchema" xmlns:xs="http://www.w3.org/2001/XMLSchema" xmlns:p="http://schemas.microsoft.com/office/2006/metadata/properties" xmlns:ns2="4da97888-80c8-47ed-8945-9822b6866dd3" xmlns:ns3="bde16008-2e04-418d-ac5b-4b2fc04093c8" targetNamespace="http://schemas.microsoft.com/office/2006/metadata/properties" ma:root="true" ma:fieldsID="e9e4df5e3de9f43f654d21664d16c675" ns2:_="" ns3:_="">
    <xsd:import namespace="4da97888-80c8-47ed-8945-9822b6866dd3"/>
    <xsd:import namespace="bde16008-2e04-418d-ac5b-4b2fc04093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97888-80c8-47ed-8945-9822b6866d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e16008-2e04-418d-ac5b-4b2fc04093c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CF250F-B3E2-4744-AFCA-9FADD4B3EDCF}"/>
</file>

<file path=customXml/itemProps2.xml><?xml version="1.0" encoding="utf-8"?>
<ds:datastoreItem xmlns:ds="http://schemas.openxmlformats.org/officeDocument/2006/customXml" ds:itemID="{FF611319-3F1A-43D0-A7EC-D236E9D0715E}"/>
</file>

<file path=customXml/itemProps3.xml><?xml version="1.0" encoding="utf-8"?>
<ds:datastoreItem xmlns:ds="http://schemas.openxmlformats.org/officeDocument/2006/customXml" ds:itemID="{65BFAC62-8A6B-4E1A-B73B-62A66CD1E530}"/>
</file>

<file path=docProps/app.xml><?xml version="1.0" encoding="utf-8"?>
<Properties xmlns="http://schemas.openxmlformats.org/officeDocument/2006/extended-properties" xmlns:vt="http://schemas.openxmlformats.org/officeDocument/2006/docPropsVTypes">
  <TotalTime>11016</TotalTime>
  <Words>5755</Words>
  <Application>Microsoft Office PowerPoint</Application>
  <PresentationFormat>On-screen Show (4:3)</PresentationFormat>
  <Paragraphs>498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Topic 3: Algebra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Oxford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1: Combinatorics &amp; Probability</dc:title>
  <dc:creator>jamf</dc:creator>
  <cp:lastModifiedBy>Shaun Barton</cp:lastModifiedBy>
  <cp:revision>224</cp:revision>
  <dcterms:created xsi:type="dcterms:W3CDTF">2013-02-10T16:22:19Z</dcterms:created>
  <dcterms:modified xsi:type="dcterms:W3CDTF">2020-05-05T15:06:09Z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0x010100FF1BB05A262ED2478332B67EA3B3713B</vt:lpwstr>
  </property>
</Properties>
</file>