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8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5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821DF-053F-465B-8A3A-5CCB1C0BA598}" type="datetimeFigureOut">
              <a:rPr lang="en-US" smtClean="0"/>
              <a:pPr/>
              <a:t>7/11/2016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0150C-54B0-4ED9-BCD8-F1C664DC41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529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CEB2A-435C-40BD-A696-09D1F949D5C5}" type="datetimeFigureOut">
              <a:rPr lang="en-US" smtClean="0"/>
              <a:pPr/>
              <a:t>7/11/2016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C52F8-D14D-49FB-963A-D0594AB1E07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285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C52F8-D14D-49FB-963A-D0594AB1E07D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944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http://www.bbc.co.uk/news/uk-england-birmingham-33270374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Goodyear closes Wolverhampton tyre factory with 330 job losses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C52F8-D14D-49FB-963A-D0594AB1E07D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104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http://www.bbc.co.uk/news/magazine-33254857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smtClean="0"/>
              <a:t>Can game theory explain the Greek debt crisis?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C52F8-D14D-49FB-963A-D0594AB1E07D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187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25F53-CE1C-4883-A9C6-41FCDABA94B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37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E36CFC58-D41E-4E24-AFF6-FC4432159365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1D897-2DBC-4702-862E-63BEA7C3BA98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0207-6D92-4A2E-8D1F-CF32E9980CCB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390D-D41A-4EC6-AEB6-D9B2B746EC70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5CF2AD47-6B98-4D82-867D-CD86E57DF61A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8903-366D-460B-9AD5-00399F5CA010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883DA-6C5C-4438-A4EC-2C755D4835D8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FE39F-B4B7-4DE8-BBE1-D95255806007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8E02-F8BA-4752-B8B2-155C9CF3B77D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F6F8-8FBA-4F26-9800-0F833715770D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D364-AECF-4565-8F42-94AB3F4CAB51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16295EE-E9DF-4F74-8D7E-94BDE7766083}" type="datetime1">
              <a:rPr lang="en-US" smtClean="0"/>
              <a:pPr/>
              <a:t>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news/uk-england-birmingham-3327037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news/magazine-33254857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WAV"/><Relationship Id="rId7" Type="http://schemas.openxmlformats.org/officeDocument/2006/relationships/image" Target="../media/image1.png"/><Relationship Id="rId2" Type="http://schemas.microsoft.com/office/2007/relationships/media" Target="../media/media1.WAV"/><Relationship Id="rId1" Type="http://schemas.openxmlformats.org/officeDocument/2006/relationships/tags" Target="../tags/tag1.xml"/><Relationship Id="rId6" Type="http://schemas.openxmlformats.org/officeDocument/2006/relationships/audio" Target="../media/audio1.wav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960290" y="4725144"/>
            <a:ext cx="7164288" cy="1368152"/>
          </a:xfrm>
        </p:spPr>
        <p:txBody>
          <a:bodyPr/>
          <a:lstStyle/>
          <a:p>
            <a:pPr algn="ctr"/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>3.3.3 Decision trees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0" y="355600"/>
            <a:ext cx="1691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cap="small" spc="200" dirty="0">
                <a:solidFill>
                  <a:srgbClr val="000000"/>
                </a:solidFill>
                <a:latin typeface="Trebuchet MS"/>
              </a:rPr>
              <a:t>Theme 3: Business decisions and strategy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-4791" y="1621305"/>
            <a:ext cx="19442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Recap year 1:</a:t>
            </a:r>
          </a:p>
          <a:p>
            <a:endParaRPr lang="en-GB" dirty="0" smtClean="0"/>
          </a:p>
          <a:p>
            <a:r>
              <a:rPr lang="en-GB" dirty="0" smtClean="0"/>
              <a:t>What is meant  by: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Risk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Opportunity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Trade-offs?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195736" y="260648"/>
            <a:ext cx="57606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Dr John Pemberton, a pharmacist from Atlanta, invented a carbonated drink in </a:t>
            </a:r>
            <a:r>
              <a:rPr lang="en-GB" dirty="0" smtClean="0"/>
              <a:t>1886.</a:t>
            </a:r>
            <a:endParaRPr lang="en-GB" dirty="0"/>
          </a:p>
          <a:p>
            <a:r>
              <a:rPr lang="en-GB" dirty="0"/>
              <a:t>The drink Coca Cola sold an average of 9 units a day and at the end of the first year had generated $50 in </a:t>
            </a:r>
            <a:r>
              <a:rPr lang="en-GB" dirty="0" smtClean="0"/>
              <a:t>revenue.</a:t>
            </a:r>
            <a:endParaRPr lang="en-GB" dirty="0"/>
          </a:p>
          <a:p>
            <a:r>
              <a:rPr lang="en-GB" dirty="0"/>
              <a:t>Achieving these sales had however cost Dr Pemberton $</a:t>
            </a:r>
            <a:r>
              <a:rPr lang="en-GB" dirty="0" smtClean="0"/>
              <a:t>70.</a:t>
            </a:r>
            <a:endParaRPr lang="en-GB" dirty="0"/>
          </a:p>
          <a:p>
            <a:r>
              <a:rPr lang="en-GB" dirty="0"/>
              <a:t>In 1887 fellow pharmacist and businessman Asa Candler bought the formula for Coca Cola off Dr </a:t>
            </a:r>
            <a:r>
              <a:rPr lang="en-GB" dirty="0" smtClean="0"/>
              <a:t>Pemberton.</a:t>
            </a:r>
            <a:endParaRPr lang="en-GB" dirty="0"/>
          </a:p>
          <a:p>
            <a:r>
              <a:rPr lang="en-GB" dirty="0"/>
              <a:t>Dr Pemberton was offered two options, either a lump sum payment of $2300 or 1 cent per bottle </a:t>
            </a:r>
            <a:r>
              <a:rPr lang="en-GB" dirty="0" smtClean="0"/>
              <a:t>sold.</a:t>
            </a:r>
          </a:p>
          <a:p>
            <a:endParaRPr lang="en-GB" dirty="0"/>
          </a:p>
          <a:p>
            <a:r>
              <a:rPr lang="en-GB" dirty="0">
                <a:solidFill>
                  <a:srgbClr val="FF0000"/>
                </a:solidFill>
              </a:rPr>
              <a:t>What techniques could be used to help make this decision?</a:t>
            </a:r>
          </a:p>
          <a:p>
            <a:r>
              <a:rPr lang="en-GB" dirty="0">
                <a:solidFill>
                  <a:srgbClr val="FF0000"/>
                </a:solidFill>
              </a:rPr>
              <a:t>What is the element of risk and uncertainty?</a:t>
            </a:r>
          </a:p>
          <a:p>
            <a:r>
              <a:rPr lang="en-GB" dirty="0">
                <a:solidFill>
                  <a:srgbClr val="FF0000"/>
                </a:solidFill>
              </a:rPr>
              <a:t>What decision do you think was made?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The calculations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873604"/>
            <a:ext cx="6768752" cy="436370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GB" dirty="0" smtClean="0"/>
              <a:t>First calculate the </a:t>
            </a:r>
            <a:r>
              <a:rPr lang="en-GB" b="1" dirty="0" smtClean="0">
                <a:solidFill>
                  <a:srgbClr val="0070C0"/>
                </a:solidFill>
              </a:rPr>
              <a:t>expected value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Multiply the financial outcome by the probability for each chance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Add the results together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Import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Success 	= 	£20000 x 0.7 = 	£14000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Failure 	= 	</a:t>
            </a:r>
            <a:r>
              <a:rPr lang="en-GB" dirty="0" smtClean="0">
                <a:solidFill>
                  <a:srgbClr val="FF0000"/>
                </a:solidFill>
              </a:rPr>
              <a:t>- £5000 </a:t>
            </a:r>
            <a:r>
              <a:rPr lang="en-GB" dirty="0" smtClean="0"/>
              <a:t>x 0.3   = 	</a:t>
            </a:r>
            <a:r>
              <a:rPr lang="en-GB" dirty="0" smtClean="0">
                <a:solidFill>
                  <a:srgbClr val="FF0000"/>
                </a:solidFill>
              </a:rPr>
              <a:t>-</a:t>
            </a:r>
            <a:r>
              <a:rPr lang="en-GB" u="sng" dirty="0" smtClean="0">
                <a:solidFill>
                  <a:srgbClr val="FF0000"/>
                </a:solidFill>
              </a:rPr>
              <a:t>£1500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Expected value		       =	£12500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The expected values are shown in the chance nodes (the circles)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734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The calculations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844824"/>
            <a:ext cx="6912768" cy="5013176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GB" dirty="0" smtClean="0"/>
              <a:t>Second calculate the </a:t>
            </a:r>
            <a:r>
              <a:rPr lang="en-GB" b="1" dirty="0" smtClean="0">
                <a:solidFill>
                  <a:srgbClr val="0070C0"/>
                </a:solidFill>
              </a:rPr>
              <a:t>net gain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Subtract the cost from the expected value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Buy local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dirty="0" smtClean="0"/>
              <a:t>Expected value	= £10500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dirty="0" smtClean="0"/>
              <a:t>Cost		= </a:t>
            </a:r>
            <a:r>
              <a:rPr lang="en-GB" u="sng" dirty="0" smtClean="0"/>
              <a:t>£5000</a:t>
            </a:r>
            <a:endParaRPr lang="en-GB" dirty="0" smtClean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dirty="0" smtClean="0"/>
              <a:t>Net gain		= £5500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Import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dirty="0" smtClean="0"/>
              <a:t>Expected value	 = £12500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dirty="0" smtClean="0"/>
              <a:t>Cost		= </a:t>
            </a:r>
            <a:r>
              <a:rPr lang="en-GB" u="sng" dirty="0" smtClean="0"/>
              <a:t>£4000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dirty="0" smtClean="0"/>
              <a:t>Net gain		= £8500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The highest net gain is shown in the decision nodes (the square) and the other options crossed off with a single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069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The calculations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873604"/>
            <a:ext cx="6624736" cy="450772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Calculate from right to left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First calculate the </a:t>
            </a:r>
            <a:r>
              <a:rPr lang="en-GB" b="1" dirty="0" smtClean="0">
                <a:solidFill>
                  <a:srgbClr val="0070C0"/>
                </a:solidFill>
              </a:rPr>
              <a:t>expected value</a:t>
            </a:r>
          </a:p>
          <a:p>
            <a:pPr lvl="1"/>
            <a:r>
              <a:rPr lang="en-GB" dirty="0" smtClean="0"/>
              <a:t>Multiply the financial outcome by the probability for each chance</a:t>
            </a:r>
          </a:p>
          <a:p>
            <a:pPr lvl="1"/>
            <a:r>
              <a:rPr lang="en-GB" dirty="0" smtClean="0"/>
              <a:t>Add the results together</a:t>
            </a:r>
          </a:p>
          <a:p>
            <a:pPr>
              <a:lnSpc>
                <a:spcPct val="110000"/>
              </a:lnSpc>
            </a:pPr>
            <a:r>
              <a:rPr lang="en-GB" dirty="0"/>
              <a:t>Second calculate the </a:t>
            </a:r>
            <a:r>
              <a:rPr lang="en-GB" b="1" dirty="0">
                <a:solidFill>
                  <a:srgbClr val="0070C0"/>
                </a:solidFill>
              </a:rPr>
              <a:t>net gain</a:t>
            </a:r>
          </a:p>
          <a:p>
            <a:pPr lvl="1">
              <a:lnSpc>
                <a:spcPct val="110000"/>
              </a:lnSpc>
            </a:pPr>
            <a:r>
              <a:rPr lang="en-GB" dirty="0"/>
              <a:t>Subtract the cost from the expected value</a:t>
            </a:r>
          </a:p>
        </p:txBody>
      </p:sp>
      <p:sp>
        <p:nvSpPr>
          <p:cNvPr id="4" name="Left Arrow 3"/>
          <p:cNvSpPr/>
          <p:nvPr/>
        </p:nvSpPr>
        <p:spPr>
          <a:xfrm>
            <a:off x="2267226" y="2384884"/>
            <a:ext cx="5904656" cy="12241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275856" y="2812286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Subtract                     Add                     Multiply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531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Showing the calculations on 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a </a:t>
            </a:r>
            <a:r>
              <a:rPr lang="en-GB" sz="2400" dirty="0" smtClean="0"/>
              <a:t>decision tree 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395536" y="3717032"/>
            <a:ext cx="79208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>
            <a:stCxn id="3" idx="0"/>
          </p:cNvCxnSpPr>
          <p:nvPr/>
        </p:nvCxnSpPr>
        <p:spPr>
          <a:xfrm flipV="1">
            <a:off x="791580" y="2564904"/>
            <a:ext cx="825109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97385" y="2575963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3" idx="3"/>
          </p:cNvCxnSpPr>
          <p:nvPr/>
        </p:nvCxnSpPr>
        <p:spPr>
          <a:xfrm>
            <a:off x="1187624" y="4041068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3" idx="2"/>
          </p:cNvCxnSpPr>
          <p:nvPr/>
        </p:nvCxnSpPr>
        <p:spPr>
          <a:xfrm>
            <a:off x="791580" y="4365104"/>
            <a:ext cx="756084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47664" y="5085184"/>
            <a:ext cx="576064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825684" y="2251927"/>
            <a:ext cx="72008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821521" y="3717032"/>
            <a:ext cx="72008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>
            <a:stCxn id="15" idx="6"/>
          </p:cNvCxnSpPr>
          <p:nvPr/>
        </p:nvCxnSpPr>
        <p:spPr>
          <a:xfrm flipV="1">
            <a:off x="3545764" y="2107911"/>
            <a:ext cx="576064" cy="468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121828" y="2112633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" idx="6"/>
          </p:cNvCxnSpPr>
          <p:nvPr/>
        </p:nvCxnSpPr>
        <p:spPr>
          <a:xfrm>
            <a:off x="3545764" y="2575963"/>
            <a:ext cx="576064" cy="324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121828" y="2899999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067944" y="4365104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067944" y="3717032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6"/>
          </p:cNvCxnSpPr>
          <p:nvPr/>
        </p:nvCxnSpPr>
        <p:spPr>
          <a:xfrm flipV="1">
            <a:off x="3541601" y="3717032"/>
            <a:ext cx="526343" cy="324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6" idx="6"/>
          </p:cNvCxnSpPr>
          <p:nvPr/>
        </p:nvCxnSpPr>
        <p:spPr>
          <a:xfrm>
            <a:off x="3541601" y="4041068"/>
            <a:ext cx="526343" cy="324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616689" y="2195572"/>
            <a:ext cx="1371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Buy local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701638" y="258697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£5000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0" y="17635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Success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5220072" y="21955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0.5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7452320" y="190754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£15000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4572000" y="2530667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Failure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5220072" y="295630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0.5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7481687" y="271533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£6000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4463988" y="332563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Success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4499992" y="399577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Failure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5292080" y="43651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0.3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5292080" y="375238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0.7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7420718" y="350971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£20000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7452320" y="418043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 £5000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7389733" y="493652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£0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547664" y="361561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Import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1671280" y="4041068"/>
            <a:ext cx="958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£4000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2507498" y="47158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Do nothing</a:t>
            </a:r>
            <a:endParaRPr lang="en-GB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89886" y="1851185"/>
            <a:ext cx="355878" cy="344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3325984" y="3325634"/>
            <a:ext cx="355878" cy="344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33232" y="3203684"/>
            <a:ext cx="1762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EV = £12500</a:t>
            </a:r>
            <a:endParaRPr lang="en-GB" dirty="0"/>
          </a:p>
        </p:txBody>
      </p:sp>
      <p:sp>
        <p:nvSpPr>
          <p:cNvPr id="58" name="TextBox 57"/>
          <p:cNvSpPr txBox="1"/>
          <p:nvPr/>
        </p:nvSpPr>
        <p:spPr>
          <a:xfrm>
            <a:off x="2123728" y="1717424"/>
            <a:ext cx="1762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EV = £10500</a:t>
            </a:r>
            <a:endParaRPr lang="en-GB" dirty="0"/>
          </a:p>
        </p:txBody>
      </p:sp>
      <p:sp>
        <p:nvSpPr>
          <p:cNvPr id="59" name="TextBox 58"/>
          <p:cNvSpPr txBox="1"/>
          <p:nvPr/>
        </p:nvSpPr>
        <p:spPr>
          <a:xfrm>
            <a:off x="107504" y="2715333"/>
            <a:ext cx="1762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NG = £5500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395536" y="3752389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NG = £8500</a:t>
            </a:r>
            <a:endParaRPr lang="en-GB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04134" y="2530667"/>
            <a:ext cx="412555" cy="67301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870805" y="4784679"/>
            <a:ext cx="412555" cy="67301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395535" y="5805264"/>
            <a:ext cx="838229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Based on the decision tree the business should import the raw materials as the net gain is £8500 which is £3000 higher than if they chose to buy from a local supplier.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34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Quantitative v qualitative factors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Based on quantitative factors the business should choose to import raw materials rather than buy local</a:t>
            </a:r>
          </a:p>
          <a:p>
            <a:r>
              <a:rPr lang="en-GB" dirty="0" smtClean="0"/>
              <a:t>In pairs write a list of qualitative factors that should also be considered</a:t>
            </a:r>
            <a:endParaRPr lang="en-GB" dirty="0"/>
          </a:p>
        </p:txBody>
      </p:sp>
      <p:sp>
        <p:nvSpPr>
          <p:cNvPr id="4" name="Action Button: Document 3">
            <a:hlinkClick r:id="rId3" highlightClick="1"/>
          </p:cNvPr>
          <p:cNvSpPr/>
          <p:nvPr/>
        </p:nvSpPr>
        <p:spPr>
          <a:xfrm>
            <a:off x="2142325" y="5229200"/>
            <a:ext cx="648072" cy="936104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3059832" y="4797152"/>
            <a:ext cx="5760640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To what extent would decision trees have been useful in helping Goodyear make the decision to close the Wolverhampton factory?</a:t>
            </a:r>
          </a:p>
          <a:p>
            <a:pPr algn="ctr"/>
            <a:endParaRPr lang="en-GB" dirty="0" smtClean="0"/>
          </a:p>
          <a:p>
            <a:pPr algn="ctr"/>
            <a:r>
              <a:rPr lang="en-GB" dirty="0" smtClean="0"/>
              <a:t>Should decisions be based on qualitative factors as well as quantitative factors?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434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760" y="404664"/>
            <a:ext cx="6248400" cy="1143000"/>
          </a:xfrm>
        </p:spPr>
        <p:txBody>
          <a:bodyPr>
            <a:normAutofit fontScale="90000"/>
          </a:bodyPr>
          <a:lstStyle/>
          <a:p>
            <a:r>
              <a:rPr lang="en-GB" sz="2700" dirty="0" smtClean="0"/>
              <a:t>Question time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1916832"/>
            <a:ext cx="8784976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2000" dirty="0" smtClean="0"/>
              <a:t>Angus has an objective of growth. Should he sponsor a local hockey team or hire an expert to rebrand his business? </a:t>
            </a:r>
            <a:endParaRPr lang="en-GB" sz="1900" dirty="0" smtClean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900" dirty="0" smtClean="0"/>
              <a:t>Draw a decision tree based on the table below:</a:t>
            </a:r>
            <a:endParaRPr lang="en-GB" dirty="0" smtClean="0"/>
          </a:p>
          <a:p>
            <a:pPr lvl="1"/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445024"/>
              </p:ext>
            </p:extLst>
          </p:nvPr>
        </p:nvGraphicFramePr>
        <p:xfrm>
          <a:off x="179511" y="3645024"/>
          <a:ext cx="8856986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746"/>
                <a:gridCol w="996023"/>
                <a:gridCol w="1209456"/>
                <a:gridCol w="1849756"/>
                <a:gridCol w="1973840"/>
                <a:gridCol w="147616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Options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Cost</a:t>
                      </a:r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High growth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Low growth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Probability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Financial outcome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Probability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Financial outcome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Sponsorship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£10000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£40000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£4000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Rebranding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£30000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£60000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 £2000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92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Use and value of decision trees</a:t>
            </a:r>
            <a:endParaRPr lang="en-GB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546560"/>
              </p:ext>
            </p:extLst>
          </p:nvPr>
        </p:nvGraphicFramePr>
        <p:xfrm>
          <a:off x="395536" y="1916832"/>
          <a:ext cx="8424936" cy="4330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398968">
                <a:tc>
                  <a:txBody>
                    <a:bodyPr/>
                    <a:lstStyle/>
                    <a:p>
                      <a:r>
                        <a:rPr lang="en-GB" dirty="0" smtClean="0"/>
                        <a:t>Strengths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Weaknesses</a:t>
                      </a:r>
                      <a:endParaRPr lang="en-GB" dirty="0"/>
                    </a:p>
                  </a:txBody>
                  <a:tcPr/>
                </a:tc>
              </a:tr>
              <a:tr h="370548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Clearly show the options available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Encourages logical thinking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Allows structured discussions and comparisons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Takes into account risk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May raise alternative options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Quantifies the outcome of each decision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Highlights the likelihood of each outcome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Relies</a:t>
                      </a:r>
                      <a:r>
                        <a:rPr lang="en-GB" sz="2000" baseline="0" dirty="0" smtClean="0"/>
                        <a:t> heavily on estimates i.e. probabilities and financial outcomes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baseline="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Doesn’t take into account qualitative factors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baseline="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Estimates may be biased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baseline="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May not consider external influences e.g. if the cost of one option is substantially higher will this be affected by interest rates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800" baseline="0" dirty="0" smtClean="0"/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2000" baseline="0" dirty="0" smtClean="0"/>
                        <a:t>Non dynamic – may be out of date before a decision is reached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8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Use and value of decision trees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Scientific v intuition – consider the size and legal structure of the business and the need to justify decisions</a:t>
            </a:r>
          </a:p>
          <a:p>
            <a:r>
              <a:rPr lang="en-GB" dirty="0" smtClean="0"/>
              <a:t>What is the data based on? Speculation or trends?</a:t>
            </a:r>
          </a:p>
          <a:p>
            <a:r>
              <a:rPr lang="en-GB" dirty="0" smtClean="0"/>
              <a:t>Expected value will never actually happen but one of the outcomes might</a:t>
            </a:r>
            <a:endParaRPr lang="en-GB" dirty="0"/>
          </a:p>
        </p:txBody>
      </p:sp>
      <p:sp>
        <p:nvSpPr>
          <p:cNvPr id="4" name="Action Button: Document 3">
            <a:hlinkClick r:id="rId3" highlightClick="1"/>
          </p:cNvPr>
          <p:cNvSpPr/>
          <p:nvPr/>
        </p:nvSpPr>
        <p:spPr>
          <a:xfrm>
            <a:off x="2555776" y="5661248"/>
            <a:ext cx="720080" cy="936104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3491880" y="5589240"/>
            <a:ext cx="482453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Can game theory and decision trees be used to explain the economic dilemma in Greece?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287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S900388269[1].wav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4499993" y="5841268"/>
            <a:ext cx="144016" cy="144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Test yourself - 10 minutes</a:t>
            </a:r>
            <a:endParaRPr lang="en-GB" sz="24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08063" y="5800725"/>
            <a:ext cx="6659562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08063" y="5800725"/>
            <a:ext cx="6659562" cy="2524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881438" y="4945348"/>
            <a:ext cx="12700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4800" dirty="0"/>
              <a:t>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2060848"/>
            <a:ext cx="80648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What is meant by the term opportunity cost?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Explain the difference between a decision node and a chance node.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A business has 2 options. Option A will cost £1.2m. There is a 45% chance of success which will result in an outcome of £5m. However if unsuccessful the financial outcome will be -£5m. What is the net gain of option A?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State one strength of decision trees.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State one weakness of decision trees.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469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6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04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4" grpId="0" animBg="1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Influences on decision making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2060848"/>
            <a:ext cx="6840760" cy="4464496"/>
          </a:xfrm>
        </p:spPr>
        <p:txBody>
          <a:bodyPr/>
          <a:lstStyle/>
          <a:p>
            <a:r>
              <a:rPr lang="en-GB" dirty="0" smtClean="0"/>
              <a:t>Influences on decision making include:</a:t>
            </a:r>
          </a:p>
          <a:p>
            <a:pPr lvl="1"/>
            <a:r>
              <a:rPr lang="en-GB" dirty="0" smtClean="0"/>
              <a:t>Mission – does the decision fit in with </a:t>
            </a:r>
            <a:r>
              <a:rPr lang="en-GB" smtClean="0"/>
              <a:t>the business’ </a:t>
            </a:r>
            <a:r>
              <a:rPr lang="en-GB" dirty="0" smtClean="0"/>
              <a:t>overall purpose?</a:t>
            </a:r>
          </a:p>
          <a:p>
            <a:pPr lvl="1"/>
            <a:r>
              <a:rPr lang="en-GB" dirty="0" smtClean="0"/>
              <a:t>Objectives – will the decision help the business achieve its goals within the specified time period?</a:t>
            </a:r>
          </a:p>
          <a:p>
            <a:pPr lvl="1"/>
            <a:r>
              <a:rPr lang="en-GB" dirty="0" smtClean="0"/>
              <a:t>Ethics – is the decision morally right? Are the managers comfortable with the decision i.e. does it meet their own ethical standards?</a:t>
            </a:r>
          </a:p>
        </p:txBody>
      </p:sp>
    </p:spTree>
    <p:extLst>
      <p:ext uri="{BB962C8B-B14F-4D97-AF65-F5344CB8AC3E}">
        <p14:creationId xmlns:p14="http://schemas.microsoft.com/office/powerpoint/2010/main" val="412279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476672"/>
            <a:ext cx="6248400" cy="1143000"/>
          </a:xfrm>
        </p:spPr>
        <p:txBody>
          <a:bodyPr>
            <a:normAutofit/>
          </a:bodyPr>
          <a:lstStyle/>
          <a:p>
            <a:r>
              <a:rPr lang="en-GB" sz="2400" dirty="0"/>
              <a:t>3.3.3 Decision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this topic you will learn about</a:t>
            </a:r>
          </a:p>
          <a:p>
            <a:pPr lvl="1"/>
            <a:r>
              <a:rPr lang="en-GB" dirty="0" smtClean="0"/>
              <a:t>Construct </a:t>
            </a:r>
            <a:r>
              <a:rPr lang="en-GB" dirty="0"/>
              <a:t>and interpret simple decision tree </a:t>
            </a:r>
            <a:r>
              <a:rPr lang="en-GB" dirty="0" smtClean="0"/>
              <a:t>diagrams</a:t>
            </a:r>
          </a:p>
          <a:p>
            <a:pPr lvl="1"/>
            <a:r>
              <a:rPr lang="en-GB" dirty="0" smtClean="0"/>
              <a:t>Calculations </a:t>
            </a:r>
            <a:r>
              <a:rPr lang="en-GB" dirty="0"/>
              <a:t>and interpretations of figures generated by these </a:t>
            </a:r>
            <a:r>
              <a:rPr lang="en-GB" dirty="0" smtClean="0"/>
              <a:t>techniques</a:t>
            </a:r>
          </a:p>
          <a:p>
            <a:pPr lvl="1"/>
            <a:r>
              <a:rPr lang="en-GB" dirty="0" smtClean="0"/>
              <a:t>Limitations </a:t>
            </a:r>
            <a:r>
              <a:rPr lang="en-GB" dirty="0"/>
              <a:t>of using decision trees</a:t>
            </a:r>
          </a:p>
        </p:txBody>
      </p:sp>
    </p:spTree>
    <p:extLst>
      <p:ext uri="{BB962C8B-B14F-4D97-AF65-F5344CB8AC3E}">
        <p14:creationId xmlns:p14="http://schemas.microsoft.com/office/powerpoint/2010/main" val="3958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Influences on decision making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844824"/>
            <a:ext cx="6840760" cy="446449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Influences on decision making include:</a:t>
            </a:r>
          </a:p>
          <a:p>
            <a:pPr lvl="1"/>
            <a:r>
              <a:rPr lang="en-GB" dirty="0" smtClean="0"/>
              <a:t>The external environment including competition – how will changes in the external environment e.g. fluctuations in the economy or competitors ’actions influence the financial outcomes and the probabilities? Will this have a major impact on uncertainty in decision making?</a:t>
            </a:r>
          </a:p>
          <a:p>
            <a:pPr lvl="1"/>
            <a:r>
              <a:rPr lang="en-GB" dirty="0" smtClean="0"/>
              <a:t>Resource constraints – even if a decision looks like the right one is it achievable with the resources available, including:</a:t>
            </a:r>
          </a:p>
          <a:p>
            <a:pPr lvl="2"/>
            <a:r>
              <a:rPr lang="en-GB" dirty="0" smtClean="0"/>
              <a:t>Time</a:t>
            </a:r>
          </a:p>
          <a:p>
            <a:pPr lvl="2"/>
            <a:r>
              <a:rPr lang="en-GB" dirty="0" smtClean="0"/>
              <a:t>Human resources</a:t>
            </a:r>
          </a:p>
          <a:p>
            <a:pPr lvl="2"/>
            <a:r>
              <a:rPr lang="en-GB" dirty="0" smtClean="0"/>
              <a:t>Expertise</a:t>
            </a:r>
          </a:p>
          <a:p>
            <a:pPr lvl="2"/>
            <a:r>
              <a:rPr lang="en-GB" dirty="0" smtClean="0"/>
              <a:t>Finance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566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476672"/>
            <a:ext cx="6248400" cy="1143000"/>
          </a:xfrm>
        </p:spPr>
        <p:txBody>
          <a:bodyPr>
            <a:normAutofit/>
          </a:bodyPr>
          <a:lstStyle/>
          <a:p>
            <a:r>
              <a:rPr lang="en-GB" sz="2400" dirty="0"/>
              <a:t>3.3.3 Decision trees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this topic you have learnt about</a:t>
            </a:r>
          </a:p>
          <a:p>
            <a:pPr lvl="1"/>
            <a:r>
              <a:rPr lang="en-GB" dirty="0"/>
              <a:t>Construct and interpret simple decision tree diagrams</a:t>
            </a:r>
          </a:p>
          <a:p>
            <a:pPr lvl="1"/>
            <a:r>
              <a:rPr lang="en-GB" dirty="0"/>
              <a:t>Calculations and interpretations of figures generated by these techniques</a:t>
            </a:r>
          </a:p>
          <a:p>
            <a:pPr lvl="1"/>
            <a:r>
              <a:rPr lang="en-GB"/>
              <a:t>Limitations of using decision trees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3730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Decision making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916832"/>
            <a:ext cx="6768752" cy="4464496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Dr John Pemberton, a pharmacist from Atlanta, invented a carbonated drink in </a:t>
            </a:r>
            <a:r>
              <a:rPr lang="en-GB" dirty="0" smtClean="0"/>
              <a:t>1886</a:t>
            </a:r>
          </a:p>
          <a:p>
            <a:r>
              <a:rPr lang="en-GB" dirty="0" smtClean="0"/>
              <a:t>The </a:t>
            </a:r>
            <a:r>
              <a:rPr lang="en-GB" dirty="0"/>
              <a:t>drink Coca Cola sold an average of 9 units a day and at the end of the first year had generated $50 in </a:t>
            </a:r>
            <a:r>
              <a:rPr lang="en-GB" dirty="0" smtClean="0"/>
              <a:t>revenue</a:t>
            </a:r>
          </a:p>
          <a:p>
            <a:r>
              <a:rPr lang="en-GB" dirty="0" smtClean="0"/>
              <a:t>Achieving </a:t>
            </a:r>
            <a:r>
              <a:rPr lang="en-GB" dirty="0"/>
              <a:t>these sales had however cost Dr Pemberton $</a:t>
            </a:r>
            <a:r>
              <a:rPr lang="en-GB" dirty="0" smtClean="0"/>
              <a:t>70</a:t>
            </a:r>
          </a:p>
          <a:p>
            <a:r>
              <a:rPr lang="en-GB" dirty="0" smtClean="0"/>
              <a:t>In </a:t>
            </a:r>
            <a:r>
              <a:rPr lang="en-GB" dirty="0"/>
              <a:t>1887 fellow pharmacist and businessman Asa Candler bought the formula for Coca Cola off Dr </a:t>
            </a:r>
            <a:r>
              <a:rPr lang="en-GB" dirty="0" smtClean="0"/>
              <a:t>Pemberton</a:t>
            </a:r>
          </a:p>
          <a:p>
            <a:r>
              <a:rPr lang="en-GB" dirty="0" smtClean="0"/>
              <a:t>Dr </a:t>
            </a:r>
            <a:r>
              <a:rPr lang="en-GB" dirty="0"/>
              <a:t>Pemberton was offered two options, either a lump sum payment of $2300 or 1 cent per bottle </a:t>
            </a:r>
            <a:r>
              <a:rPr lang="en-GB" dirty="0" smtClean="0"/>
              <a:t>sold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He accepted the lump sum of $2300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It is estimated that if he took $</a:t>
            </a:r>
            <a:r>
              <a:rPr lang="en-GB" dirty="0" err="1" smtClean="0">
                <a:solidFill>
                  <a:srgbClr val="FF0000"/>
                </a:solidFill>
              </a:rPr>
              <a:t>1c</a:t>
            </a:r>
            <a:r>
              <a:rPr lang="en-GB" dirty="0" smtClean="0">
                <a:solidFill>
                  <a:srgbClr val="FF0000"/>
                </a:solidFill>
              </a:rPr>
              <a:t> per bottle his descendants would now earn per annum a sum similar to the GDP of Belgium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515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Decision trees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916832"/>
            <a:ext cx="6624736" cy="468052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 simple and visual way of presenting the alternative course of action available when making a decision</a:t>
            </a:r>
          </a:p>
          <a:p>
            <a:r>
              <a:rPr lang="en-GB" dirty="0" smtClean="0"/>
              <a:t>A mathematical model based on logic and probability</a:t>
            </a:r>
          </a:p>
          <a:p>
            <a:r>
              <a:rPr lang="en-GB" dirty="0" smtClean="0"/>
              <a:t>Decision trees identify:</a:t>
            </a:r>
          </a:p>
          <a:p>
            <a:pPr lvl="1"/>
            <a:r>
              <a:rPr lang="en-GB" dirty="0" smtClean="0"/>
              <a:t>When a decision has to be made</a:t>
            </a:r>
          </a:p>
          <a:p>
            <a:pPr lvl="1"/>
            <a:r>
              <a:rPr lang="en-GB" dirty="0" smtClean="0"/>
              <a:t>The choices available</a:t>
            </a:r>
          </a:p>
          <a:p>
            <a:pPr lvl="1"/>
            <a:r>
              <a:rPr lang="en-GB" dirty="0" smtClean="0"/>
              <a:t>The cost associated with each option</a:t>
            </a:r>
          </a:p>
          <a:p>
            <a:pPr lvl="1"/>
            <a:r>
              <a:rPr lang="en-GB" dirty="0" smtClean="0"/>
              <a:t>The possible outcomes related to each choice</a:t>
            </a:r>
          </a:p>
          <a:p>
            <a:pPr lvl="1"/>
            <a:r>
              <a:rPr lang="en-GB" dirty="0" smtClean="0"/>
              <a:t>The likelihood (probability) of each outcome occurring</a:t>
            </a:r>
          </a:p>
          <a:p>
            <a:pPr lvl="1"/>
            <a:r>
              <a:rPr lang="en-GB" dirty="0" smtClean="0"/>
              <a:t>The estimated financial result of each outcome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12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Decision trees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Decision trees are drawn using the following tools:</a:t>
            </a:r>
          </a:p>
          <a:p>
            <a:pPr lvl="2"/>
            <a:r>
              <a:rPr lang="en-GB" dirty="0" smtClean="0"/>
              <a:t>A decision node – this is used where a decision has to be made i.e. the option with the lowest financial outcome is discarded at this point and the highest financial outcome shown in the box</a:t>
            </a:r>
          </a:p>
          <a:p>
            <a:pPr lvl="2"/>
            <a:r>
              <a:rPr lang="en-GB" dirty="0" smtClean="0"/>
              <a:t>A chance node -  this is used where there are a number of possible outcomes. A calculation is carried out here to work out the expected value</a:t>
            </a:r>
          </a:p>
          <a:p>
            <a:pPr marL="914400" lvl="2" indent="0">
              <a:buNone/>
            </a:pPr>
            <a:r>
              <a:rPr lang="en-GB" dirty="0" smtClean="0"/>
              <a:t>         A line is used to show the options and the         </a:t>
            </a:r>
            <a:r>
              <a:rPr lang="en-GB" dirty="0" smtClean="0">
                <a:solidFill>
                  <a:schemeClr val="bg1"/>
                </a:solidFill>
              </a:rPr>
              <a:t>zzzzz</a:t>
            </a:r>
            <a:r>
              <a:rPr lang="en-GB" dirty="0" smtClean="0"/>
              <a:t>possible outcomes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131840" y="3212976"/>
            <a:ext cx="5040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3131840" y="4437112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2627784" y="5517232"/>
            <a:ext cx="10801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98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404664"/>
            <a:ext cx="6248400" cy="1143000"/>
          </a:xfrm>
        </p:spPr>
        <p:txBody>
          <a:bodyPr>
            <a:normAutofit fontScale="90000"/>
          </a:bodyPr>
          <a:lstStyle/>
          <a:p>
            <a:r>
              <a:rPr lang="en-GB" sz="2700" dirty="0" smtClean="0"/>
              <a:t>A </a:t>
            </a:r>
            <a:r>
              <a:rPr lang="en-GB" sz="2700" dirty="0"/>
              <a:t>clothing manufacturer can either import their raw materials from abroad or buy from local suppliers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1916832"/>
            <a:ext cx="8784976" cy="4824536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900" dirty="0" smtClean="0"/>
              <a:t>What does this tell us?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900" dirty="0" smtClean="0"/>
              <a:t>If the manufacturer chooses to buy their materials from a local supplier it will cost £5000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900" dirty="0" smtClean="0"/>
              <a:t>If this is successful the financial outcome will be £15000, but there is only a 50% chance of success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900" dirty="0"/>
              <a:t>If this is </a:t>
            </a:r>
            <a:r>
              <a:rPr lang="en-GB" sz="1900" dirty="0" smtClean="0"/>
              <a:t>not successful </a:t>
            </a:r>
            <a:r>
              <a:rPr lang="en-GB" sz="1900" dirty="0"/>
              <a:t>the financial outcome will </a:t>
            </a:r>
            <a:r>
              <a:rPr lang="en-GB" sz="1900" dirty="0" smtClean="0"/>
              <a:t>only be £</a:t>
            </a:r>
            <a:r>
              <a:rPr lang="en-GB" sz="1900" dirty="0"/>
              <a:t>6</a:t>
            </a:r>
            <a:r>
              <a:rPr lang="en-GB" sz="1900" dirty="0" smtClean="0"/>
              <a:t>000</a:t>
            </a:r>
            <a:r>
              <a:rPr lang="en-GB" sz="1900" dirty="0"/>
              <a:t>, </a:t>
            </a:r>
            <a:r>
              <a:rPr lang="en-GB" sz="1900" dirty="0" smtClean="0"/>
              <a:t>there </a:t>
            </a:r>
            <a:r>
              <a:rPr lang="en-GB" sz="1900" dirty="0"/>
              <a:t>is </a:t>
            </a:r>
            <a:r>
              <a:rPr lang="en-GB" sz="1900" dirty="0" smtClean="0"/>
              <a:t>a </a:t>
            </a:r>
            <a:r>
              <a:rPr lang="en-GB" sz="1900" dirty="0"/>
              <a:t>50% chance of </a:t>
            </a:r>
            <a:r>
              <a:rPr lang="en-GB" sz="1900" dirty="0" smtClean="0"/>
              <a:t>failure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900" dirty="0" smtClean="0"/>
              <a:t>Explain what the table tells us about the option to import</a:t>
            </a:r>
            <a:endParaRPr lang="en-GB" sz="1900" dirty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68083"/>
              </p:ext>
            </p:extLst>
          </p:nvPr>
        </p:nvGraphicFramePr>
        <p:xfrm>
          <a:off x="467544" y="1916832"/>
          <a:ext cx="828091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64096"/>
                <a:gridCol w="1368152"/>
                <a:gridCol w="1728192"/>
                <a:gridCol w="1788197"/>
                <a:gridCol w="138015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Options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Cost</a:t>
                      </a:r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Success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Failure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Probability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Financial outcome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Probability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Financial outcome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Buy local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£5000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£15000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£6000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Import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£4000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70%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£20000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 £5000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42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760" y="404664"/>
            <a:ext cx="6248400" cy="1143000"/>
          </a:xfrm>
        </p:spPr>
        <p:txBody>
          <a:bodyPr>
            <a:normAutofit fontScale="90000"/>
          </a:bodyPr>
          <a:lstStyle/>
          <a:p>
            <a:r>
              <a:rPr lang="en-GB" sz="2700" dirty="0" smtClean="0"/>
              <a:t>A </a:t>
            </a:r>
            <a:r>
              <a:rPr lang="en-GB" sz="2700" dirty="0"/>
              <a:t>clothing manufacturer can either import their raw materials from abroad or buy from local suppliers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1916832"/>
            <a:ext cx="8784976" cy="4824536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900" dirty="0" smtClean="0"/>
              <a:t>Why do both probabilities add up to 100%?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GB" sz="19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900" dirty="0" smtClean="0"/>
              <a:t>What is each probability expressed as a decimal?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700" dirty="0" smtClean="0"/>
              <a:t>50%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700" dirty="0" smtClean="0"/>
              <a:t>70%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GB" sz="1700" dirty="0" smtClean="0"/>
              <a:t>30%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17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900" dirty="0" smtClean="0"/>
              <a:t>Can the probability of an outcome ever be 1?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GB" sz="1900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892896"/>
              </p:ext>
            </p:extLst>
          </p:nvPr>
        </p:nvGraphicFramePr>
        <p:xfrm>
          <a:off x="467544" y="1916832"/>
          <a:ext cx="828091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64096"/>
                <a:gridCol w="1440160"/>
                <a:gridCol w="1800200"/>
                <a:gridCol w="1644181"/>
                <a:gridCol w="138015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Options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Cost</a:t>
                      </a:r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Success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Failure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Probability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Financial outcome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Probability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Financial outcome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Buy local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£5000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£15000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£6000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Import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£4000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70%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£20000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- £5000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03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Drawing a decision tree – left to right</a:t>
            </a:r>
            <a:endParaRPr lang="en-GB" sz="2400" dirty="0"/>
          </a:p>
        </p:txBody>
      </p:sp>
      <p:sp>
        <p:nvSpPr>
          <p:cNvPr id="3" name="Rectangle 2"/>
          <p:cNvSpPr/>
          <p:nvPr/>
        </p:nvSpPr>
        <p:spPr>
          <a:xfrm>
            <a:off x="539552" y="3717032"/>
            <a:ext cx="6480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>
            <a:stCxn id="3" idx="0"/>
          </p:cNvCxnSpPr>
          <p:nvPr/>
        </p:nvCxnSpPr>
        <p:spPr>
          <a:xfrm flipV="1">
            <a:off x="863588" y="2564904"/>
            <a:ext cx="75310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97385" y="2575963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3" idx="3"/>
          </p:cNvCxnSpPr>
          <p:nvPr/>
        </p:nvCxnSpPr>
        <p:spPr>
          <a:xfrm>
            <a:off x="1187624" y="4041068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3" idx="2"/>
          </p:cNvCxnSpPr>
          <p:nvPr/>
        </p:nvCxnSpPr>
        <p:spPr>
          <a:xfrm>
            <a:off x="863588" y="4365104"/>
            <a:ext cx="684076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47664" y="5085184"/>
            <a:ext cx="576064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825684" y="2251927"/>
            <a:ext cx="72008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821521" y="3717032"/>
            <a:ext cx="72008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>
            <a:stCxn id="15" idx="6"/>
          </p:cNvCxnSpPr>
          <p:nvPr/>
        </p:nvCxnSpPr>
        <p:spPr>
          <a:xfrm flipV="1">
            <a:off x="3545764" y="2107911"/>
            <a:ext cx="576064" cy="468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121828" y="2112633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" idx="6"/>
          </p:cNvCxnSpPr>
          <p:nvPr/>
        </p:nvCxnSpPr>
        <p:spPr>
          <a:xfrm>
            <a:off x="3545764" y="2575963"/>
            <a:ext cx="576064" cy="324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121828" y="2899999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067944" y="4365104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067944" y="3717032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6"/>
          </p:cNvCxnSpPr>
          <p:nvPr/>
        </p:nvCxnSpPr>
        <p:spPr>
          <a:xfrm flipV="1">
            <a:off x="3541601" y="3717032"/>
            <a:ext cx="526343" cy="324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6" idx="6"/>
          </p:cNvCxnSpPr>
          <p:nvPr/>
        </p:nvCxnSpPr>
        <p:spPr>
          <a:xfrm>
            <a:off x="3541601" y="4041068"/>
            <a:ext cx="526343" cy="324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616689" y="2195572"/>
            <a:ext cx="1371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Buy local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701638" y="258697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£5000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0" y="17635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Success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5220072" y="21955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0.5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7452320" y="190754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£15000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4572000" y="2530667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Failure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5220072" y="295630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0.5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7481687" y="271533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£6000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4463988" y="332563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Success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4499992" y="399577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Failure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5292080" y="43651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0.3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5292080" y="375238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0.7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7420718" y="350971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£20000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7452320" y="418043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- £5000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389733" y="493652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£0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547664" y="361561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Import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1671280" y="4041068"/>
            <a:ext cx="958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£4000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2507498" y="47158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Do nothing</a:t>
            </a:r>
            <a:endParaRPr lang="en-GB" dirty="0"/>
          </a:p>
        </p:txBody>
      </p:sp>
      <p:sp>
        <p:nvSpPr>
          <p:cNvPr id="57" name="TextBox 56"/>
          <p:cNvSpPr txBox="1"/>
          <p:nvPr/>
        </p:nvSpPr>
        <p:spPr>
          <a:xfrm>
            <a:off x="647564" y="5794859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Write a set of rules for how to draw a decision tree.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216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The calculations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873604"/>
            <a:ext cx="6768752" cy="436370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GB" dirty="0" smtClean="0"/>
              <a:t>Calculate from right to left</a:t>
            </a:r>
            <a:endParaRPr lang="en-GB" dirty="0"/>
          </a:p>
          <a:p>
            <a:pPr>
              <a:lnSpc>
                <a:spcPct val="110000"/>
              </a:lnSpc>
            </a:pPr>
            <a:r>
              <a:rPr lang="en-GB" dirty="0" smtClean="0"/>
              <a:t>First calculate the </a:t>
            </a:r>
            <a:r>
              <a:rPr lang="en-GB" b="1" dirty="0" smtClean="0">
                <a:solidFill>
                  <a:srgbClr val="0070C0"/>
                </a:solidFill>
              </a:rPr>
              <a:t>expected value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Multiply the financial outcome by the probability for each chance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Add the results together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Buy local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Success 	= 	£15000 x 0.5 = 	£7500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Failure 	= 	£6000 x 0.5   = 	</a:t>
            </a:r>
            <a:r>
              <a:rPr lang="en-GB" u="sng" dirty="0" smtClean="0"/>
              <a:t>£3000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Expected value		       =	£10500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74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Mod">
  <a:themeElements>
    <a:clrScheme name="Custom 1">
      <a:dk1>
        <a:srgbClr val="000000"/>
      </a:dk1>
      <a:lt1>
        <a:srgbClr val="FFFFFF"/>
      </a:lt1>
      <a:dk2>
        <a:srgbClr val="FEDD61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2083</TotalTime>
  <Words>1504</Words>
  <Application>Microsoft Office PowerPoint</Application>
  <PresentationFormat>On-screen Show (4:3)</PresentationFormat>
  <Paragraphs>298</Paragraphs>
  <Slides>21</Slides>
  <Notes>4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Mod</vt:lpstr>
      <vt:lpstr> 3.3.3 Decision trees</vt:lpstr>
      <vt:lpstr>3.3.3 Decision trees</vt:lpstr>
      <vt:lpstr>Decision making</vt:lpstr>
      <vt:lpstr>Decision trees</vt:lpstr>
      <vt:lpstr>Decision trees</vt:lpstr>
      <vt:lpstr>A clothing manufacturer can either import their raw materials from abroad or buy from local suppliers </vt:lpstr>
      <vt:lpstr>A clothing manufacturer can either import their raw materials from abroad or buy from local suppliers </vt:lpstr>
      <vt:lpstr>Drawing a decision tree – left to right</vt:lpstr>
      <vt:lpstr>The calculations</vt:lpstr>
      <vt:lpstr>The calculations</vt:lpstr>
      <vt:lpstr>The calculations</vt:lpstr>
      <vt:lpstr>The calculations</vt:lpstr>
      <vt:lpstr>Showing the calculations on  a decision tree </vt:lpstr>
      <vt:lpstr>Quantitative v qualitative factors</vt:lpstr>
      <vt:lpstr>Question time </vt:lpstr>
      <vt:lpstr>Use and value of decision trees</vt:lpstr>
      <vt:lpstr>Use and value of decision trees</vt:lpstr>
      <vt:lpstr>Test yourself - 10 minutes</vt:lpstr>
      <vt:lpstr>Influences on decision making</vt:lpstr>
      <vt:lpstr>Influences on decision making</vt:lpstr>
      <vt:lpstr>3.3.3 Decision trees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1.1.1</dc:title>
  <dc:creator>Time2Resources</dc:creator>
  <cp:lastModifiedBy>Carlo Mencattelli</cp:lastModifiedBy>
  <cp:revision>367</cp:revision>
  <dcterms:created xsi:type="dcterms:W3CDTF">2009-08-01T13:37:35Z</dcterms:created>
  <dcterms:modified xsi:type="dcterms:W3CDTF">2016-07-11T21:27:05Z</dcterms:modified>
</cp:coreProperties>
</file>