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5.xml" ContentType="application/vnd.openxmlformats-officedocument.presentationml.tags+xml"/>
  <Override PartName="/ppt/notesSlides/notesSlide3.xml" ContentType="application/vnd.openxmlformats-officedocument.presentationml.notesSlide+xml"/>
  <Override PartName="/ppt/tags/tag6.xml" ContentType="application/vnd.openxmlformats-officedocument.presentationml.tags+xml"/>
  <Override PartName="/ppt/notesSlides/notesSlide4.xml" ContentType="application/vnd.openxmlformats-officedocument.presentationml.notesSlide+xml"/>
  <Override PartName="/ppt/tags/tag7.xml" ContentType="application/vnd.openxmlformats-officedocument.presentationml.tags+xml"/>
  <Override PartName="/ppt/notesSlides/notesSlide5.xml" ContentType="application/vnd.openxmlformats-officedocument.presentationml.notesSlide+xml"/>
  <Override PartName="/ppt/tags/tag8.xml" ContentType="application/vnd.openxmlformats-officedocument.presentationml.tags+xml"/>
  <Override PartName="/ppt/notesSlides/notesSlide6.xml" ContentType="application/vnd.openxmlformats-officedocument.presentationml.notesSlide+xml"/>
  <Override PartName="/ppt/tags/tag9.xml" ContentType="application/vnd.openxmlformats-officedocument.presentationml.tags+xml"/>
  <Override PartName="/ppt/notesSlides/notesSlide7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3"/>
  </p:notesMasterIdLst>
  <p:handoutMasterIdLst>
    <p:handoutMasterId r:id="rId24"/>
  </p:handoutMasterIdLst>
  <p:sldIdLst>
    <p:sldId id="553" r:id="rId2"/>
    <p:sldId id="556" r:id="rId3"/>
    <p:sldId id="557" r:id="rId4"/>
    <p:sldId id="558" r:id="rId5"/>
    <p:sldId id="559" r:id="rId6"/>
    <p:sldId id="560" r:id="rId7"/>
    <p:sldId id="561" r:id="rId8"/>
    <p:sldId id="562" r:id="rId9"/>
    <p:sldId id="563" r:id="rId10"/>
    <p:sldId id="564" r:id="rId11"/>
    <p:sldId id="565" r:id="rId12"/>
    <p:sldId id="566" r:id="rId13"/>
    <p:sldId id="567" r:id="rId14"/>
    <p:sldId id="568" r:id="rId15"/>
    <p:sldId id="569" r:id="rId16"/>
    <p:sldId id="570" r:id="rId17"/>
    <p:sldId id="571" r:id="rId18"/>
    <p:sldId id="572" r:id="rId19"/>
    <p:sldId id="573" r:id="rId20"/>
    <p:sldId id="574" r:id="rId21"/>
    <p:sldId id="555" r:id="rId22"/>
  </p:sldIdLst>
  <p:sldSz cx="9144000" cy="6858000" type="screen4x3"/>
  <p:notesSz cx="6797675" cy="9874250"/>
  <p:custDataLst>
    <p:tags r:id="rId2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7199C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Light Style 3 - Accent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80" autoAdjust="0"/>
    <p:restoredTop sz="93739" autoAdjust="0"/>
  </p:normalViewPr>
  <p:slideViewPr>
    <p:cSldViewPr>
      <p:cViewPr>
        <p:scale>
          <a:sx n="90" d="100"/>
          <a:sy n="90" d="100"/>
        </p:scale>
        <p:origin x="1568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33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notesMaster" Target="notesMasters/notesMaster1.xml"/><Relationship Id="rId24" Type="http://schemas.openxmlformats.org/officeDocument/2006/relationships/handoutMaster" Target="handoutMasters/handoutMaster1.xml"/><Relationship Id="rId25" Type="http://schemas.openxmlformats.org/officeDocument/2006/relationships/tags" Target="tags/tag1.xml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5EE6E57-1006-174E-B09B-E216BA444CA2}" type="doc">
      <dgm:prSet loTypeId="urn:microsoft.com/office/officeart/2005/8/layout/radial4" loCatId="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E0CA1EBD-121E-4F47-9752-FAF2C2407018}">
      <dgm:prSet phldrT="[Text]" custT="1"/>
      <dgm:spPr/>
      <dgm:t>
        <a:bodyPr/>
        <a:lstStyle/>
        <a:p>
          <a:r>
            <a:rPr lang="en-US" sz="5000" b="1" dirty="0" smtClean="0"/>
            <a:t>NPV</a:t>
          </a:r>
          <a:endParaRPr lang="en-US" sz="5000" b="1" dirty="0"/>
        </a:p>
      </dgm:t>
    </dgm:pt>
    <dgm:pt modelId="{E9DE74AD-AA9E-514D-B648-697B18793616}" type="parTrans" cxnId="{771E7865-A952-AE40-90D2-2CC9CB4107BB}">
      <dgm:prSet/>
      <dgm:spPr/>
      <dgm:t>
        <a:bodyPr/>
        <a:lstStyle/>
        <a:p>
          <a:endParaRPr lang="en-US"/>
        </a:p>
      </dgm:t>
    </dgm:pt>
    <dgm:pt modelId="{04D07C83-7CCE-DE48-970E-D973D85CAD11}" type="sibTrans" cxnId="{771E7865-A952-AE40-90D2-2CC9CB4107BB}">
      <dgm:prSet/>
      <dgm:spPr/>
      <dgm:t>
        <a:bodyPr/>
        <a:lstStyle/>
        <a:p>
          <a:endParaRPr lang="en-US"/>
        </a:p>
      </dgm:t>
    </dgm:pt>
    <dgm:pt modelId="{C5D4FC18-855E-7247-8A2D-A691DAE38445}">
      <dgm:prSet phldrT="[Text]" custT="1"/>
      <dgm:spPr/>
      <dgm:t>
        <a:bodyPr/>
        <a:lstStyle/>
        <a:p>
          <a:r>
            <a:rPr lang="en-US" sz="2200" b="1" dirty="0" smtClean="0"/>
            <a:t>Risk</a:t>
          </a:r>
          <a:endParaRPr lang="en-US" sz="2200" b="1" dirty="0"/>
        </a:p>
      </dgm:t>
    </dgm:pt>
    <dgm:pt modelId="{9D89B03E-17BE-6B44-BD2B-71319B0AAF89}" type="parTrans" cxnId="{8E896277-DB33-4A40-8F82-1D8F6C1A0D96}">
      <dgm:prSet/>
      <dgm:spPr/>
      <dgm:t>
        <a:bodyPr/>
        <a:lstStyle/>
        <a:p>
          <a:endParaRPr lang="en-US"/>
        </a:p>
      </dgm:t>
    </dgm:pt>
    <dgm:pt modelId="{0256E54F-A79F-8F41-BAB7-941DBFBAC0C1}" type="sibTrans" cxnId="{8E896277-DB33-4A40-8F82-1D8F6C1A0D96}">
      <dgm:prSet/>
      <dgm:spPr/>
      <dgm:t>
        <a:bodyPr/>
        <a:lstStyle/>
        <a:p>
          <a:endParaRPr lang="en-US"/>
        </a:p>
      </dgm:t>
    </dgm:pt>
    <dgm:pt modelId="{9E80454C-7E8E-F145-BBEA-700EB5926CA9}">
      <dgm:prSet phldrT="[Text]" custT="1"/>
      <dgm:spPr/>
      <dgm:t>
        <a:bodyPr/>
        <a:lstStyle/>
        <a:p>
          <a:r>
            <a:rPr lang="en-US" sz="2200" b="1" dirty="0" smtClean="0"/>
            <a:t>Investment</a:t>
          </a:r>
          <a:endParaRPr lang="en-US" sz="2200" b="1" dirty="0"/>
        </a:p>
      </dgm:t>
    </dgm:pt>
    <dgm:pt modelId="{44C96C3F-CAC3-3B4D-A738-13DCBB8578E6}" type="parTrans" cxnId="{EB88FB9B-2417-AD44-90A1-EFFEF45A6F9C}">
      <dgm:prSet/>
      <dgm:spPr/>
      <dgm:t>
        <a:bodyPr/>
        <a:lstStyle/>
        <a:p>
          <a:endParaRPr lang="en-US"/>
        </a:p>
      </dgm:t>
    </dgm:pt>
    <dgm:pt modelId="{44E853BD-801C-3048-A728-51F93D325FE6}" type="sibTrans" cxnId="{EB88FB9B-2417-AD44-90A1-EFFEF45A6F9C}">
      <dgm:prSet/>
      <dgm:spPr/>
      <dgm:t>
        <a:bodyPr/>
        <a:lstStyle/>
        <a:p>
          <a:endParaRPr lang="en-US"/>
        </a:p>
      </dgm:t>
    </dgm:pt>
    <dgm:pt modelId="{1CAD61EE-9310-E245-BCE8-DD89437E2AB8}">
      <dgm:prSet phldrT="[Text]" custT="1"/>
      <dgm:spPr/>
      <dgm:t>
        <a:bodyPr/>
        <a:lstStyle/>
        <a:p>
          <a:r>
            <a:rPr lang="en-US" sz="2200" b="1" dirty="0" smtClean="0"/>
            <a:t>Cash</a:t>
          </a:r>
          <a:r>
            <a:rPr lang="en-US" sz="2200" b="1" baseline="0" dirty="0" smtClean="0"/>
            <a:t> flows</a:t>
          </a:r>
          <a:endParaRPr lang="en-US" sz="2200" b="1" dirty="0"/>
        </a:p>
      </dgm:t>
    </dgm:pt>
    <dgm:pt modelId="{ABB78098-0D49-914D-876E-6CB98FB8FD0F}" type="parTrans" cxnId="{151A7E8E-220F-A249-BAC3-6C222795BE7B}">
      <dgm:prSet/>
      <dgm:spPr/>
      <dgm:t>
        <a:bodyPr/>
        <a:lstStyle/>
        <a:p>
          <a:endParaRPr lang="en-US"/>
        </a:p>
      </dgm:t>
    </dgm:pt>
    <dgm:pt modelId="{B8DB47BA-2448-B840-BCCC-69113569D717}" type="sibTrans" cxnId="{151A7E8E-220F-A249-BAC3-6C222795BE7B}">
      <dgm:prSet/>
      <dgm:spPr/>
      <dgm:t>
        <a:bodyPr/>
        <a:lstStyle/>
        <a:p>
          <a:endParaRPr lang="en-US"/>
        </a:p>
      </dgm:t>
    </dgm:pt>
    <dgm:pt modelId="{711EBAEB-B3EB-844A-95B0-314792433FCC}">
      <dgm:prSet phldrT="[Text]" custT="1"/>
      <dgm:spPr/>
      <dgm:t>
        <a:bodyPr/>
        <a:lstStyle/>
        <a:p>
          <a:r>
            <a:rPr lang="en-US" sz="2200" b="1" dirty="0" smtClean="0"/>
            <a:t>ARR</a:t>
          </a:r>
          <a:endParaRPr lang="en-US" sz="2200" b="1" dirty="0"/>
        </a:p>
      </dgm:t>
    </dgm:pt>
    <dgm:pt modelId="{63B3C122-DCD5-B44C-9C60-C043628465E6}" type="parTrans" cxnId="{B333F38F-05A0-9C42-A13B-061EF9F77459}">
      <dgm:prSet/>
      <dgm:spPr/>
      <dgm:t>
        <a:bodyPr/>
        <a:lstStyle/>
        <a:p>
          <a:endParaRPr lang="en-US"/>
        </a:p>
      </dgm:t>
    </dgm:pt>
    <dgm:pt modelId="{8C331610-BAB7-C241-8AB8-ABFFCDC530E0}" type="sibTrans" cxnId="{B333F38F-05A0-9C42-A13B-061EF9F77459}">
      <dgm:prSet/>
      <dgm:spPr/>
      <dgm:t>
        <a:bodyPr/>
        <a:lstStyle/>
        <a:p>
          <a:endParaRPr lang="en-US"/>
        </a:p>
      </dgm:t>
    </dgm:pt>
    <dgm:pt modelId="{B5356511-864B-9847-BF78-622845B34246}">
      <dgm:prSet phldrT="[Text]" custT="1"/>
      <dgm:spPr/>
      <dgm:t>
        <a:bodyPr/>
        <a:lstStyle/>
        <a:p>
          <a:r>
            <a:rPr lang="en-US" sz="2200" b="1" dirty="0" smtClean="0"/>
            <a:t>Payback</a:t>
          </a:r>
          <a:endParaRPr lang="en-US" sz="2200" b="1" dirty="0"/>
        </a:p>
      </dgm:t>
    </dgm:pt>
    <dgm:pt modelId="{03A0392E-EF68-F24A-AEAA-9CE77439B432}" type="parTrans" cxnId="{D9E3C37B-7F05-804E-A210-F64A5D9B16A8}">
      <dgm:prSet/>
      <dgm:spPr/>
      <dgm:t>
        <a:bodyPr/>
        <a:lstStyle/>
        <a:p>
          <a:endParaRPr lang="en-US"/>
        </a:p>
      </dgm:t>
    </dgm:pt>
    <dgm:pt modelId="{CC9AA562-6D36-4A46-965B-109D3A2AA35D}" type="sibTrans" cxnId="{D9E3C37B-7F05-804E-A210-F64A5D9B16A8}">
      <dgm:prSet/>
      <dgm:spPr/>
      <dgm:t>
        <a:bodyPr/>
        <a:lstStyle/>
        <a:p>
          <a:endParaRPr lang="en-US"/>
        </a:p>
      </dgm:t>
    </dgm:pt>
    <dgm:pt modelId="{35C6E440-15C4-0542-99C0-86623B2AA70C}" type="pres">
      <dgm:prSet presAssocID="{A5EE6E57-1006-174E-B09B-E216BA444CA2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106B4ED-CAD4-3E49-875A-AFBB8F89CC51}" type="pres">
      <dgm:prSet presAssocID="{E0CA1EBD-121E-4F47-9752-FAF2C2407018}" presName="centerShape" presStyleLbl="node0" presStyleIdx="0" presStyleCnt="1"/>
      <dgm:spPr/>
      <dgm:t>
        <a:bodyPr/>
        <a:lstStyle/>
        <a:p>
          <a:endParaRPr lang="en-US"/>
        </a:p>
      </dgm:t>
    </dgm:pt>
    <dgm:pt modelId="{62D0578A-601A-3C4E-8EB5-F029BAB61C8F}" type="pres">
      <dgm:prSet presAssocID="{9D89B03E-17BE-6B44-BD2B-71319B0AAF89}" presName="parTrans" presStyleLbl="bgSibTrans2D1" presStyleIdx="0" presStyleCnt="5"/>
      <dgm:spPr/>
      <dgm:t>
        <a:bodyPr/>
        <a:lstStyle/>
        <a:p>
          <a:endParaRPr lang="en-US"/>
        </a:p>
      </dgm:t>
    </dgm:pt>
    <dgm:pt modelId="{F009C25B-217F-D345-B51C-4F8BBFB3AB2C}" type="pres">
      <dgm:prSet presAssocID="{C5D4FC18-855E-7247-8A2D-A691DAE38445}" presName="node" presStyleLbl="node1" presStyleIdx="0" presStyleCnt="5" custScaleX="12597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88329E7-C3B0-8144-A4A3-E0BE453C9D92}" type="pres">
      <dgm:prSet presAssocID="{44C96C3F-CAC3-3B4D-A738-13DCBB8578E6}" presName="parTrans" presStyleLbl="bgSibTrans2D1" presStyleIdx="1" presStyleCnt="5"/>
      <dgm:spPr/>
      <dgm:t>
        <a:bodyPr/>
        <a:lstStyle/>
        <a:p>
          <a:endParaRPr lang="en-US"/>
        </a:p>
      </dgm:t>
    </dgm:pt>
    <dgm:pt modelId="{5CE1AAD7-E856-C747-B066-CFDB1B6078B8}" type="pres">
      <dgm:prSet presAssocID="{9E80454C-7E8E-F145-BBEA-700EB5926CA9}" presName="node" presStyleLbl="node1" presStyleIdx="1" presStyleCnt="5" custScaleX="120548" custRadScaleRad="112008" custRadScaleInc="-2164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1070C76-452B-0341-B977-9A23DF6B16D0}" type="pres">
      <dgm:prSet presAssocID="{ABB78098-0D49-914D-876E-6CB98FB8FD0F}" presName="parTrans" presStyleLbl="bgSibTrans2D1" presStyleIdx="2" presStyleCnt="5"/>
      <dgm:spPr/>
      <dgm:t>
        <a:bodyPr/>
        <a:lstStyle/>
        <a:p>
          <a:endParaRPr lang="en-US"/>
        </a:p>
      </dgm:t>
    </dgm:pt>
    <dgm:pt modelId="{18462E17-30F1-8A40-BC86-B4A010C700A6}" type="pres">
      <dgm:prSet presAssocID="{1CAD61EE-9310-E245-BCE8-DD89437E2AB8}" presName="node" presStyleLbl="node1" presStyleIdx="2" presStyleCnt="5" custScaleX="12373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95A6F62-F05B-3949-ADBA-9C59F2B04D6A}" type="pres">
      <dgm:prSet presAssocID="{63B3C122-DCD5-B44C-9C60-C043628465E6}" presName="parTrans" presStyleLbl="bgSibTrans2D1" presStyleIdx="3" presStyleCnt="5"/>
      <dgm:spPr/>
      <dgm:t>
        <a:bodyPr/>
        <a:lstStyle/>
        <a:p>
          <a:endParaRPr lang="en-US"/>
        </a:p>
      </dgm:t>
    </dgm:pt>
    <dgm:pt modelId="{67F52093-1B91-AF4B-B564-7A279CF0647F}" type="pres">
      <dgm:prSet presAssocID="{711EBAEB-B3EB-844A-95B0-314792433FCC}" presName="node" presStyleLbl="node1" presStyleIdx="3" presStyleCnt="5" custScaleX="125978" custRadScaleRad="124122" custRadScaleInc="3189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EF93333-A32E-974B-8682-DBE519D26634}" type="pres">
      <dgm:prSet presAssocID="{03A0392E-EF68-F24A-AEAA-9CE77439B432}" presName="parTrans" presStyleLbl="bgSibTrans2D1" presStyleIdx="4" presStyleCnt="5"/>
      <dgm:spPr/>
      <dgm:t>
        <a:bodyPr/>
        <a:lstStyle/>
        <a:p>
          <a:endParaRPr lang="en-US"/>
        </a:p>
      </dgm:t>
    </dgm:pt>
    <dgm:pt modelId="{DAE4D692-EC70-9647-B98C-7EA2EDFDF973}" type="pres">
      <dgm:prSet presAssocID="{B5356511-864B-9847-BF78-622845B34246}" presName="node" presStyleLbl="node1" presStyleIdx="4" presStyleCnt="5" custScaleX="156989" custRadScaleRad="116107" custRadScaleInc="1861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51A7E8E-220F-A249-BAC3-6C222795BE7B}" srcId="{E0CA1EBD-121E-4F47-9752-FAF2C2407018}" destId="{1CAD61EE-9310-E245-BCE8-DD89437E2AB8}" srcOrd="2" destOrd="0" parTransId="{ABB78098-0D49-914D-876E-6CB98FB8FD0F}" sibTransId="{B8DB47BA-2448-B840-BCCC-69113569D717}"/>
    <dgm:cxn modelId="{0525D1CF-55EF-2541-8A02-55B271A74322}" type="presOf" srcId="{C5D4FC18-855E-7247-8A2D-A691DAE38445}" destId="{F009C25B-217F-D345-B51C-4F8BBFB3AB2C}" srcOrd="0" destOrd="0" presId="urn:microsoft.com/office/officeart/2005/8/layout/radial4"/>
    <dgm:cxn modelId="{B333F38F-05A0-9C42-A13B-061EF9F77459}" srcId="{E0CA1EBD-121E-4F47-9752-FAF2C2407018}" destId="{711EBAEB-B3EB-844A-95B0-314792433FCC}" srcOrd="3" destOrd="0" parTransId="{63B3C122-DCD5-B44C-9C60-C043628465E6}" sibTransId="{8C331610-BAB7-C241-8AB8-ABFFCDC530E0}"/>
    <dgm:cxn modelId="{D9E3C37B-7F05-804E-A210-F64A5D9B16A8}" srcId="{E0CA1EBD-121E-4F47-9752-FAF2C2407018}" destId="{B5356511-864B-9847-BF78-622845B34246}" srcOrd="4" destOrd="0" parTransId="{03A0392E-EF68-F24A-AEAA-9CE77439B432}" sibTransId="{CC9AA562-6D36-4A46-965B-109D3A2AA35D}"/>
    <dgm:cxn modelId="{CEAF7C85-34A1-2F4C-808E-E55484FE2CF6}" type="presOf" srcId="{ABB78098-0D49-914D-876E-6CB98FB8FD0F}" destId="{21070C76-452B-0341-B977-9A23DF6B16D0}" srcOrd="0" destOrd="0" presId="urn:microsoft.com/office/officeart/2005/8/layout/radial4"/>
    <dgm:cxn modelId="{62C55278-C8F1-8847-A18F-8596FD82D608}" type="presOf" srcId="{B5356511-864B-9847-BF78-622845B34246}" destId="{DAE4D692-EC70-9647-B98C-7EA2EDFDF973}" srcOrd="0" destOrd="0" presId="urn:microsoft.com/office/officeart/2005/8/layout/radial4"/>
    <dgm:cxn modelId="{547782A4-32C6-914C-B3D3-8ED99ED5F6F0}" type="presOf" srcId="{711EBAEB-B3EB-844A-95B0-314792433FCC}" destId="{67F52093-1B91-AF4B-B564-7A279CF0647F}" srcOrd="0" destOrd="0" presId="urn:microsoft.com/office/officeart/2005/8/layout/radial4"/>
    <dgm:cxn modelId="{F6052636-4A34-2142-936D-66490245CE78}" type="presOf" srcId="{9E80454C-7E8E-F145-BBEA-700EB5926CA9}" destId="{5CE1AAD7-E856-C747-B066-CFDB1B6078B8}" srcOrd="0" destOrd="0" presId="urn:microsoft.com/office/officeart/2005/8/layout/radial4"/>
    <dgm:cxn modelId="{A2361562-6DAD-6C4F-BEAA-7A01E80CE81D}" type="presOf" srcId="{03A0392E-EF68-F24A-AEAA-9CE77439B432}" destId="{2EF93333-A32E-974B-8682-DBE519D26634}" srcOrd="0" destOrd="0" presId="urn:microsoft.com/office/officeart/2005/8/layout/radial4"/>
    <dgm:cxn modelId="{771E7865-A952-AE40-90D2-2CC9CB4107BB}" srcId="{A5EE6E57-1006-174E-B09B-E216BA444CA2}" destId="{E0CA1EBD-121E-4F47-9752-FAF2C2407018}" srcOrd="0" destOrd="0" parTransId="{E9DE74AD-AA9E-514D-B648-697B18793616}" sibTransId="{04D07C83-7CCE-DE48-970E-D973D85CAD11}"/>
    <dgm:cxn modelId="{917F03EB-1C1F-EB44-A8A9-5D7D935787E4}" type="presOf" srcId="{44C96C3F-CAC3-3B4D-A738-13DCBB8578E6}" destId="{288329E7-C3B0-8144-A4A3-E0BE453C9D92}" srcOrd="0" destOrd="0" presId="urn:microsoft.com/office/officeart/2005/8/layout/radial4"/>
    <dgm:cxn modelId="{F76B1F99-8D82-E243-95D9-12C439E46405}" type="presOf" srcId="{1CAD61EE-9310-E245-BCE8-DD89437E2AB8}" destId="{18462E17-30F1-8A40-BC86-B4A010C700A6}" srcOrd="0" destOrd="0" presId="urn:microsoft.com/office/officeart/2005/8/layout/radial4"/>
    <dgm:cxn modelId="{6802848A-DC13-F049-96CA-5E9F045932E7}" type="presOf" srcId="{A5EE6E57-1006-174E-B09B-E216BA444CA2}" destId="{35C6E440-15C4-0542-99C0-86623B2AA70C}" srcOrd="0" destOrd="0" presId="urn:microsoft.com/office/officeart/2005/8/layout/radial4"/>
    <dgm:cxn modelId="{EB88FB9B-2417-AD44-90A1-EFFEF45A6F9C}" srcId="{E0CA1EBD-121E-4F47-9752-FAF2C2407018}" destId="{9E80454C-7E8E-F145-BBEA-700EB5926CA9}" srcOrd="1" destOrd="0" parTransId="{44C96C3F-CAC3-3B4D-A738-13DCBB8578E6}" sibTransId="{44E853BD-801C-3048-A728-51F93D325FE6}"/>
    <dgm:cxn modelId="{8E896277-DB33-4A40-8F82-1D8F6C1A0D96}" srcId="{E0CA1EBD-121E-4F47-9752-FAF2C2407018}" destId="{C5D4FC18-855E-7247-8A2D-A691DAE38445}" srcOrd="0" destOrd="0" parTransId="{9D89B03E-17BE-6B44-BD2B-71319B0AAF89}" sibTransId="{0256E54F-A79F-8F41-BAB7-941DBFBAC0C1}"/>
    <dgm:cxn modelId="{915E6527-E0E4-304E-84DA-20267709AF8C}" type="presOf" srcId="{9D89B03E-17BE-6B44-BD2B-71319B0AAF89}" destId="{62D0578A-601A-3C4E-8EB5-F029BAB61C8F}" srcOrd="0" destOrd="0" presId="urn:microsoft.com/office/officeart/2005/8/layout/radial4"/>
    <dgm:cxn modelId="{72659CA2-33FE-6940-B730-046671567ED1}" type="presOf" srcId="{63B3C122-DCD5-B44C-9C60-C043628465E6}" destId="{D95A6F62-F05B-3949-ADBA-9C59F2B04D6A}" srcOrd="0" destOrd="0" presId="urn:microsoft.com/office/officeart/2005/8/layout/radial4"/>
    <dgm:cxn modelId="{BBD04604-1344-D743-A962-8B15288F5EEC}" type="presOf" srcId="{E0CA1EBD-121E-4F47-9752-FAF2C2407018}" destId="{0106B4ED-CAD4-3E49-875A-AFBB8F89CC51}" srcOrd="0" destOrd="0" presId="urn:microsoft.com/office/officeart/2005/8/layout/radial4"/>
    <dgm:cxn modelId="{C4270309-EE99-A340-9B92-FE3C40C4EE20}" type="presParOf" srcId="{35C6E440-15C4-0542-99C0-86623B2AA70C}" destId="{0106B4ED-CAD4-3E49-875A-AFBB8F89CC51}" srcOrd="0" destOrd="0" presId="urn:microsoft.com/office/officeart/2005/8/layout/radial4"/>
    <dgm:cxn modelId="{8D584102-02E9-F943-9EDF-3F4FA8E35A6E}" type="presParOf" srcId="{35C6E440-15C4-0542-99C0-86623B2AA70C}" destId="{62D0578A-601A-3C4E-8EB5-F029BAB61C8F}" srcOrd="1" destOrd="0" presId="urn:microsoft.com/office/officeart/2005/8/layout/radial4"/>
    <dgm:cxn modelId="{D27430CA-6A41-5646-A7D0-A370D678B892}" type="presParOf" srcId="{35C6E440-15C4-0542-99C0-86623B2AA70C}" destId="{F009C25B-217F-D345-B51C-4F8BBFB3AB2C}" srcOrd="2" destOrd="0" presId="urn:microsoft.com/office/officeart/2005/8/layout/radial4"/>
    <dgm:cxn modelId="{078A25F0-54BB-2343-B22C-F76296382E3F}" type="presParOf" srcId="{35C6E440-15C4-0542-99C0-86623B2AA70C}" destId="{288329E7-C3B0-8144-A4A3-E0BE453C9D92}" srcOrd="3" destOrd="0" presId="urn:microsoft.com/office/officeart/2005/8/layout/radial4"/>
    <dgm:cxn modelId="{51F2E795-4427-A347-AEBA-A689E465304F}" type="presParOf" srcId="{35C6E440-15C4-0542-99C0-86623B2AA70C}" destId="{5CE1AAD7-E856-C747-B066-CFDB1B6078B8}" srcOrd="4" destOrd="0" presId="urn:microsoft.com/office/officeart/2005/8/layout/radial4"/>
    <dgm:cxn modelId="{EC7A071A-8461-1F48-8175-BEB91B5B03FD}" type="presParOf" srcId="{35C6E440-15C4-0542-99C0-86623B2AA70C}" destId="{21070C76-452B-0341-B977-9A23DF6B16D0}" srcOrd="5" destOrd="0" presId="urn:microsoft.com/office/officeart/2005/8/layout/radial4"/>
    <dgm:cxn modelId="{C0429E93-8724-9B4B-A758-81810E3307CC}" type="presParOf" srcId="{35C6E440-15C4-0542-99C0-86623B2AA70C}" destId="{18462E17-30F1-8A40-BC86-B4A010C700A6}" srcOrd="6" destOrd="0" presId="urn:microsoft.com/office/officeart/2005/8/layout/radial4"/>
    <dgm:cxn modelId="{71D5BA72-DA41-4A44-9D5F-EF2D258D4079}" type="presParOf" srcId="{35C6E440-15C4-0542-99C0-86623B2AA70C}" destId="{D95A6F62-F05B-3949-ADBA-9C59F2B04D6A}" srcOrd="7" destOrd="0" presId="urn:microsoft.com/office/officeart/2005/8/layout/radial4"/>
    <dgm:cxn modelId="{9469D93D-28F1-954A-9FE8-8A04BD228AB1}" type="presParOf" srcId="{35C6E440-15C4-0542-99C0-86623B2AA70C}" destId="{67F52093-1B91-AF4B-B564-7A279CF0647F}" srcOrd="8" destOrd="0" presId="urn:microsoft.com/office/officeart/2005/8/layout/radial4"/>
    <dgm:cxn modelId="{028B6B37-5A09-8749-96E9-2D88CF64C4F0}" type="presParOf" srcId="{35C6E440-15C4-0542-99C0-86623B2AA70C}" destId="{2EF93333-A32E-974B-8682-DBE519D26634}" srcOrd="9" destOrd="0" presId="urn:microsoft.com/office/officeart/2005/8/layout/radial4"/>
    <dgm:cxn modelId="{72928660-A6D8-C741-93DF-104B627C219D}" type="presParOf" srcId="{35C6E440-15C4-0542-99C0-86623B2AA70C}" destId="{DAE4D692-EC70-9647-B98C-7EA2EDFDF973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05BFB9A-BF1F-C34A-AC0D-92ACDA46B7F9}" type="doc">
      <dgm:prSet loTypeId="urn:microsoft.com/office/officeart/2005/8/layout/pList2" loCatId="" qsTypeId="urn:microsoft.com/office/officeart/2005/8/quickstyle/simple4" qsCatId="simple" csTypeId="urn:microsoft.com/office/officeart/2005/8/colors/colorful5" csCatId="colorful" phldr="1"/>
      <dgm:spPr/>
    </dgm:pt>
    <dgm:pt modelId="{452C7671-1D4B-B747-9D97-9941E7961D76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 smtClean="0"/>
            <a:t>Positive NPV</a:t>
          </a:r>
          <a:endParaRPr lang="en-US" dirty="0"/>
        </a:p>
      </dgm:t>
    </dgm:pt>
    <dgm:pt modelId="{66537A71-B4F2-0F49-B2EA-6376845AAC2D}" type="parTrans" cxnId="{C3C9D7AA-0479-274D-8B4D-3E6CE15D6B41}">
      <dgm:prSet/>
      <dgm:spPr/>
      <dgm:t>
        <a:bodyPr/>
        <a:lstStyle/>
        <a:p>
          <a:endParaRPr lang="en-US"/>
        </a:p>
      </dgm:t>
    </dgm:pt>
    <dgm:pt modelId="{BD8478F4-98A4-7440-8589-41A3C290289F}" type="sibTrans" cxnId="{C3C9D7AA-0479-274D-8B4D-3E6CE15D6B41}">
      <dgm:prSet/>
      <dgm:spPr/>
      <dgm:t>
        <a:bodyPr/>
        <a:lstStyle/>
        <a:p>
          <a:endParaRPr lang="en-US"/>
        </a:p>
      </dgm:t>
    </dgm:pt>
    <dgm:pt modelId="{41F040E7-122B-014C-9155-88F04CD30DE0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 smtClean="0"/>
            <a:t>Negative NPV</a:t>
          </a:r>
          <a:endParaRPr lang="en-US" dirty="0"/>
        </a:p>
      </dgm:t>
    </dgm:pt>
    <dgm:pt modelId="{BFDD7FC6-AE92-BA47-8FC1-3CC4694E3C83}" type="parTrans" cxnId="{6800F91E-A060-0D4B-9FF8-DE3B99392D24}">
      <dgm:prSet/>
      <dgm:spPr/>
      <dgm:t>
        <a:bodyPr/>
        <a:lstStyle/>
        <a:p>
          <a:endParaRPr lang="en-US"/>
        </a:p>
      </dgm:t>
    </dgm:pt>
    <dgm:pt modelId="{D2890800-2712-6A40-9BF0-5ECC5FAC6458}" type="sibTrans" cxnId="{6800F91E-A060-0D4B-9FF8-DE3B99392D24}">
      <dgm:prSet/>
      <dgm:spPr/>
      <dgm:t>
        <a:bodyPr/>
        <a:lstStyle/>
        <a:p>
          <a:endParaRPr lang="en-US"/>
        </a:p>
      </dgm:t>
    </dgm:pt>
    <dgm:pt modelId="{91DBC730-52A7-3347-97C9-EE04C2064CB2}" type="pres">
      <dgm:prSet presAssocID="{F05BFB9A-BF1F-C34A-AC0D-92ACDA46B7F9}" presName="Name0" presStyleCnt="0">
        <dgm:presLayoutVars>
          <dgm:dir/>
          <dgm:resizeHandles val="exact"/>
        </dgm:presLayoutVars>
      </dgm:prSet>
      <dgm:spPr/>
    </dgm:pt>
    <dgm:pt modelId="{7057190A-1B0A-9D42-A5F1-E7AE208C3D89}" type="pres">
      <dgm:prSet presAssocID="{F05BFB9A-BF1F-C34A-AC0D-92ACDA46B7F9}" presName="bkgdShp" presStyleLbl="alignAccFollowNode1" presStyleIdx="0" presStyleCnt="1"/>
      <dgm:spPr/>
    </dgm:pt>
    <dgm:pt modelId="{41EBABB3-9FD3-1846-ADC7-C6E5C5CC6232}" type="pres">
      <dgm:prSet presAssocID="{F05BFB9A-BF1F-C34A-AC0D-92ACDA46B7F9}" presName="linComp" presStyleCnt="0"/>
      <dgm:spPr/>
    </dgm:pt>
    <dgm:pt modelId="{ED530347-911B-C346-AE5E-0FEBB8BB56F4}" type="pres">
      <dgm:prSet presAssocID="{452C7671-1D4B-B747-9D97-9941E7961D76}" presName="compNode" presStyleCnt="0"/>
      <dgm:spPr/>
    </dgm:pt>
    <dgm:pt modelId="{487F4701-ADA5-4647-920A-331AB3762A79}" type="pres">
      <dgm:prSet presAssocID="{452C7671-1D4B-B747-9D97-9941E7961D76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52B7CA4-D533-3542-901F-F3C472D8DBFB}" type="pres">
      <dgm:prSet presAssocID="{452C7671-1D4B-B747-9D97-9941E7961D76}" presName="invisiNode" presStyleLbl="node1" presStyleIdx="0" presStyleCnt="2"/>
      <dgm:spPr/>
    </dgm:pt>
    <dgm:pt modelId="{A024D40D-55AD-F846-A35C-BD7EB9CCAF24}" type="pres">
      <dgm:prSet presAssocID="{452C7671-1D4B-B747-9D97-9941E7961D76}" presName="imagNode" presStyleLbl="fgImgPlace1" presStyleIdx="0" presStyleCnt="2"/>
      <dgm:spPr/>
    </dgm:pt>
    <dgm:pt modelId="{6EE03F09-BD0B-2F44-A0B8-ABA1D09EF802}" type="pres">
      <dgm:prSet presAssocID="{BD8478F4-98A4-7440-8589-41A3C290289F}" presName="sibTrans" presStyleLbl="sibTrans2D1" presStyleIdx="0" presStyleCnt="0"/>
      <dgm:spPr/>
      <dgm:t>
        <a:bodyPr/>
        <a:lstStyle/>
        <a:p>
          <a:endParaRPr lang="en-US"/>
        </a:p>
      </dgm:t>
    </dgm:pt>
    <dgm:pt modelId="{5CB22048-E562-C249-AFC7-F1A1C161677E}" type="pres">
      <dgm:prSet presAssocID="{41F040E7-122B-014C-9155-88F04CD30DE0}" presName="compNode" presStyleCnt="0"/>
      <dgm:spPr/>
    </dgm:pt>
    <dgm:pt modelId="{D333A629-E882-6048-B0CE-A55C5D02AC17}" type="pres">
      <dgm:prSet presAssocID="{41F040E7-122B-014C-9155-88F04CD30DE0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39CD07D-4230-FC44-AB01-D0F55905C4CC}" type="pres">
      <dgm:prSet presAssocID="{41F040E7-122B-014C-9155-88F04CD30DE0}" presName="invisiNode" presStyleLbl="node1" presStyleIdx="1" presStyleCnt="2"/>
      <dgm:spPr/>
    </dgm:pt>
    <dgm:pt modelId="{4F9D9AA9-1881-8441-9DB2-5823D9DA19DF}" type="pres">
      <dgm:prSet presAssocID="{41F040E7-122B-014C-9155-88F04CD30DE0}" presName="imagNode" presStyleLbl="fgImgPlace1" presStyleIdx="1" presStyleCnt="2"/>
      <dgm:spPr/>
    </dgm:pt>
  </dgm:ptLst>
  <dgm:cxnLst>
    <dgm:cxn modelId="{08653E7A-55DD-EA47-B85B-58DB3558C17B}" type="presOf" srcId="{BD8478F4-98A4-7440-8589-41A3C290289F}" destId="{6EE03F09-BD0B-2F44-A0B8-ABA1D09EF802}" srcOrd="0" destOrd="0" presId="urn:microsoft.com/office/officeart/2005/8/layout/pList2"/>
    <dgm:cxn modelId="{69DA3389-7DEC-F44C-BBF1-D38DE80C55D0}" type="presOf" srcId="{452C7671-1D4B-B747-9D97-9941E7961D76}" destId="{487F4701-ADA5-4647-920A-331AB3762A79}" srcOrd="0" destOrd="0" presId="urn:microsoft.com/office/officeart/2005/8/layout/pList2"/>
    <dgm:cxn modelId="{C3C9D7AA-0479-274D-8B4D-3E6CE15D6B41}" srcId="{F05BFB9A-BF1F-C34A-AC0D-92ACDA46B7F9}" destId="{452C7671-1D4B-B747-9D97-9941E7961D76}" srcOrd="0" destOrd="0" parTransId="{66537A71-B4F2-0F49-B2EA-6376845AAC2D}" sibTransId="{BD8478F4-98A4-7440-8589-41A3C290289F}"/>
    <dgm:cxn modelId="{524094A1-BD82-2D4E-A2A8-941ACB6D65EE}" type="presOf" srcId="{F05BFB9A-BF1F-C34A-AC0D-92ACDA46B7F9}" destId="{91DBC730-52A7-3347-97C9-EE04C2064CB2}" srcOrd="0" destOrd="0" presId="urn:microsoft.com/office/officeart/2005/8/layout/pList2"/>
    <dgm:cxn modelId="{6800F91E-A060-0D4B-9FF8-DE3B99392D24}" srcId="{F05BFB9A-BF1F-C34A-AC0D-92ACDA46B7F9}" destId="{41F040E7-122B-014C-9155-88F04CD30DE0}" srcOrd="1" destOrd="0" parTransId="{BFDD7FC6-AE92-BA47-8FC1-3CC4694E3C83}" sibTransId="{D2890800-2712-6A40-9BF0-5ECC5FAC6458}"/>
    <dgm:cxn modelId="{26BBBCAD-F6FB-FC4E-938A-05D89577A7D0}" type="presOf" srcId="{41F040E7-122B-014C-9155-88F04CD30DE0}" destId="{D333A629-E882-6048-B0CE-A55C5D02AC17}" srcOrd="0" destOrd="0" presId="urn:microsoft.com/office/officeart/2005/8/layout/pList2"/>
    <dgm:cxn modelId="{B8ADF36B-D72F-704E-BEF2-9FB4FD0297D7}" type="presParOf" srcId="{91DBC730-52A7-3347-97C9-EE04C2064CB2}" destId="{7057190A-1B0A-9D42-A5F1-E7AE208C3D89}" srcOrd="0" destOrd="0" presId="urn:microsoft.com/office/officeart/2005/8/layout/pList2"/>
    <dgm:cxn modelId="{BAC5F135-1B4A-DA41-A932-7A0DEAF6E43B}" type="presParOf" srcId="{91DBC730-52A7-3347-97C9-EE04C2064CB2}" destId="{41EBABB3-9FD3-1846-ADC7-C6E5C5CC6232}" srcOrd="1" destOrd="0" presId="urn:microsoft.com/office/officeart/2005/8/layout/pList2"/>
    <dgm:cxn modelId="{50B84ABC-219F-C549-9A81-62A754416D39}" type="presParOf" srcId="{41EBABB3-9FD3-1846-ADC7-C6E5C5CC6232}" destId="{ED530347-911B-C346-AE5E-0FEBB8BB56F4}" srcOrd="0" destOrd="0" presId="urn:microsoft.com/office/officeart/2005/8/layout/pList2"/>
    <dgm:cxn modelId="{6335EC86-6338-F740-B698-2D2D2F856D85}" type="presParOf" srcId="{ED530347-911B-C346-AE5E-0FEBB8BB56F4}" destId="{487F4701-ADA5-4647-920A-331AB3762A79}" srcOrd="0" destOrd="0" presId="urn:microsoft.com/office/officeart/2005/8/layout/pList2"/>
    <dgm:cxn modelId="{ABBD1AFD-4995-7848-98DF-1EE736E4B12C}" type="presParOf" srcId="{ED530347-911B-C346-AE5E-0FEBB8BB56F4}" destId="{552B7CA4-D533-3542-901F-F3C472D8DBFB}" srcOrd="1" destOrd="0" presId="urn:microsoft.com/office/officeart/2005/8/layout/pList2"/>
    <dgm:cxn modelId="{366ED480-C0DC-664E-804E-F5DAA26882A5}" type="presParOf" srcId="{ED530347-911B-C346-AE5E-0FEBB8BB56F4}" destId="{A024D40D-55AD-F846-A35C-BD7EB9CCAF24}" srcOrd="2" destOrd="0" presId="urn:microsoft.com/office/officeart/2005/8/layout/pList2"/>
    <dgm:cxn modelId="{433FA3CD-EC8D-5C43-808B-FE97F413768A}" type="presParOf" srcId="{41EBABB3-9FD3-1846-ADC7-C6E5C5CC6232}" destId="{6EE03F09-BD0B-2F44-A0B8-ABA1D09EF802}" srcOrd="1" destOrd="0" presId="urn:microsoft.com/office/officeart/2005/8/layout/pList2"/>
    <dgm:cxn modelId="{098415DC-B3A7-6D43-96AA-7FFED69441F4}" type="presParOf" srcId="{41EBABB3-9FD3-1846-ADC7-C6E5C5CC6232}" destId="{5CB22048-E562-C249-AFC7-F1A1C161677E}" srcOrd="2" destOrd="0" presId="urn:microsoft.com/office/officeart/2005/8/layout/pList2"/>
    <dgm:cxn modelId="{F9E00D9F-493B-314E-8A6E-EFDE8418D9DE}" type="presParOf" srcId="{5CB22048-E562-C249-AFC7-F1A1C161677E}" destId="{D333A629-E882-6048-B0CE-A55C5D02AC17}" srcOrd="0" destOrd="0" presId="urn:microsoft.com/office/officeart/2005/8/layout/pList2"/>
    <dgm:cxn modelId="{8E4C5933-C2C8-064B-97CC-940F9416386A}" type="presParOf" srcId="{5CB22048-E562-C249-AFC7-F1A1C161677E}" destId="{139CD07D-4230-FC44-AB01-D0F55905C4CC}" srcOrd="1" destOrd="0" presId="urn:microsoft.com/office/officeart/2005/8/layout/pList2"/>
    <dgm:cxn modelId="{D7DF81B9-D8AC-B647-BDAE-D4AD287E2C82}" type="presParOf" srcId="{5CB22048-E562-C249-AFC7-F1A1C161677E}" destId="{4F9D9AA9-1881-8441-9DB2-5823D9DA19DF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0645753-F5F2-CB4F-9F5D-0A243E773DEA}" type="doc">
      <dgm:prSet loTypeId="urn:microsoft.com/office/officeart/2008/layout/VerticalCurvedList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7C522EAF-F4CD-2240-BAF0-073A62B23F94}">
      <dgm:prSet phldrT="[Text]" custT="1"/>
      <dgm:spPr/>
      <dgm:t>
        <a:bodyPr/>
        <a:lstStyle/>
        <a:p>
          <a:pPr rtl="0"/>
          <a:r>
            <a:rPr lang="en-US" sz="2300" b="1" dirty="0" smtClean="0"/>
            <a:t>Reflects the risks that future cash flows will not be as expected</a:t>
          </a:r>
          <a:endParaRPr lang="en-US" sz="2300" b="1" dirty="0"/>
        </a:p>
      </dgm:t>
    </dgm:pt>
    <dgm:pt modelId="{903F75B1-D0EA-0C4A-AE19-C6B25DE00BB1}" type="parTrans" cxnId="{3FB0876D-7897-CF44-88A2-42E2A667F61F}">
      <dgm:prSet/>
      <dgm:spPr/>
      <dgm:t>
        <a:bodyPr/>
        <a:lstStyle/>
        <a:p>
          <a:endParaRPr lang="en-US" sz="2300" b="1">
            <a:solidFill>
              <a:schemeClr val="tx1"/>
            </a:solidFill>
          </a:endParaRPr>
        </a:p>
      </dgm:t>
    </dgm:pt>
    <dgm:pt modelId="{38BCF5EF-7F71-434E-8789-78A1EB8017C5}" type="sibTrans" cxnId="{3FB0876D-7897-CF44-88A2-42E2A667F61F}">
      <dgm:prSet/>
      <dgm:spPr/>
      <dgm:t>
        <a:bodyPr/>
        <a:lstStyle/>
        <a:p>
          <a:endParaRPr lang="en-US" sz="2300" b="1">
            <a:solidFill>
              <a:schemeClr val="tx1"/>
            </a:solidFill>
          </a:endParaRPr>
        </a:p>
      </dgm:t>
    </dgm:pt>
    <dgm:pt modelId="{59FAF79E-4CF7-1544-9053-E634A05A2516}">
      <dgm:prSet phldrT="[Text]" custT="1"/>
      <dgm:spPr/>
      <dgm:t>
        <a:bodyPr/>
        <a:lstStyle/>
        <a:p>
          <a:pPr rtl="0"/>
          <a:r>
            <a:rPr lang="en-US" sz="2300" b="1" dirty="0" smtClean="0"/>
            <a:t>Different levels of risk can be accounted for by adjusting the discount rate</a:t>
          </a:r>
          <a:endParaRPr lang="en-US" sz="2300" b="1" dirty="0"/>
        </a:p>
      </dgm:t>
    </dgm:pt>
    <dgm:pt modelId="{46938797-4896-4842-A8A2-CFB316EDB4E5}" type="parTrans" cxnId="{01DB394F-58D7-1244-90E6-6E982D654B42}">
      <dgm:prSet/>
      <dgm:spPr/>
      <dgm:t>
        <a:bodyPr/>
        <a:lstStyle/>
        <a:p>
          <a:endParaRPr lang="en-US"/>
        </a:p>
      </dgm:t>
    </dgm:pt>
    <dgm:pt modelId="{B6E15C7A-4A1E-0149-B068-58120CE7F0E8}" type="sibTrans" cxnId="{01DB394F-58D7-1244-90E6-6E982D654B42}">
      <dgm:prSet/>
      <dgm:spPr/>
      <dgm:t>
        <a:bodyPr/>
        <a:lstStyle/>
        <a:p>
          <a:endParaRPr lang="en-US"/>
        </a:p>
      </dgm:t>
    </dgm:pt>
    <dgm:pt modelId="{F3A9C1E8-CB83-1D46-900F-F17749AB9527}">
      <dgm:prSet phldrT="[Text]" custT="1"/>
      <dgm:spPr/>
      <dgm:t>
        <a:bodyPr/>
        <a:lstStyle/>
        <a:p>
          <a:pPr rtl="0"/>
          <a:r>
            <a:rPr lang="en-US" sz="2300" b="1" dirty="0" smtClean="0"/>
            <a:t>Creates a straightforward decision - positive NPV suggests project should go ahead</a:t>
          </a:r>
          <a:endParaRPr lang="en-US" sz="2300" b="1" dirty="0"/>
        </a:p>
      </dgm:t>
    </dgm:pt>
    <dgm:pt modelId="{44C13631-81D2-CE40-99B2-BF38B797B2FD}" type="parTrans" cxnId="{971236DD-86FA-4948-BCAF-B61A782AB678}">
      <dgm:prSet/>
      <dgm:spPr/>
      <dgm:t>
        <a:bodyPr/>
        <a:lstStyle/>
        <a:p>
          <a:endParaRPr lang="en-US"/>
        </a:p>
      </dgm:t>
    </dgm:pt>
    <dgm:pt modelId="{E64CB801-CB79-EC4F-A726-932AF869C968}" type="sibTrans" cxnId="{971236DD-86FA-4948-BCAF-B61A782AB678}">
      <dgm:prSet/>
      <dgm:spPr/>
      <dgm:t>
        <a:bodyPr/>
        <a:lstStyle/>
        <a:p>
          <a:endParaRPr lang="en-US"/>
        </a:p>
      </dgm:t>
    </dgm:pt>
    <dgm:pt modelId="{D65750C7-FB26-544A-830E-33F3F2542D6B}">
      <dgm:prSet phldrT="[Text]" custT="1"/>
      <dgm:spPr/>
      <dgm:t>
        <a:bodyPr/>
        <a:lstStyle/>
        <a:p>
          <a:pPr rtl="0"/>
          <a:r>
            <a:rPr lang="en-US" sz="2300" b="1" dirty="0" smtClean="0"/>
            <a:t>Considers</a:t>
          </a:r>
          <a:r>
            <a:rPr lang="en-US" sz="2300" b="1" baseline="0" dirty="0" smtClean="0"/>
            <a:t> all future cash flows</a:t>
          </a:r>
          <a:endParaRPr lang="en-US" sz="2300" b="1" dirty="0"/>
        </a:p>
      </dgm:t>
    </dgm:pt>
    <dgm:pt modelId="{BA414C36-FBAE-0E42-BE0D-01C6DD8D78AD}" type="parTrans" cxnId="{4E4C134C-FA07-1142-A57B-656779516375}">
      <dgm:prSet/>
      <dgm:spPr/>
      <dgm:t>
        <a:bodyPr/>
        <a:lstStyle/>
        <a:p>
          <a:endParaRPr lang="en-US"/>
        </a:p>
      </dgm:t>
    </dgm:pt>
    <dgm:pt modelId="{31CAA602-DB26-CD46-AAC3-800F2E9B611E}" type="sibTrans" cxnId="{4E4C134C-FA07-1142-A57B-656779516375}">
      <dgm:prSet/>
      <dgm:spPr/>
      <dgm:t>
        <a:bodyPr/>
        <a:lstStyle/>
        <a:p>
          <a:endParaRPr lang="en-US"/>
        </a:p>
      </dgm:t>
    </dgm:pt>
    <dgm:pt modelId="{C968485D-5958-8D44-A7F8-01D5218066A6}" type="pres">
      <dgm:prSet presAssocID="{B0645753-F5F2-CB4F-9F5D-0A243E773DE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DA89A8A3-0BCF-694D-8504-65B2097F4289}" type="pres">
      <dgm:prSet presAssocID="{B0645753-F5F2-CB4F-9F5D-0A243E773DEA}" presName="Name1" presStyleCnt="0"/>
      <dgm:spPr/>
      <dgm:t>
        <a:bodyPr/>
        <a:lstStyle/>
        <a:p>
          <a:endParaRPr lang="en-US"/>
        </a:p>
      </dgm:t>
    </dgm:pt>
    <dgm:pt modelId="{98F37641-3880-0045-A275-8411FC1FCC5F}" type="pres">
      <dgm:prSet presAssocID="{B0645753-F5F2-CB4F-9F5D-0A243E773DEA}" presName="cycle" presStyleCnt="0"/>
      <dgm:spPr/>
      <dgm:t>
        <a:bodyPr/>
        <a:lstStyle/>
        <a:p>
          <a:endParaRPr lang="en-US"/>
        </a:p>
      </dgm:t>
    </dgm:pt>
    <dgm:pt modelId="{5A100E61-487D-3D42-810F-744D764713EB}" type="pres">
      <dgm:prSet presAssocID="{B0645753-F5F2-CB4F-9F5D-0A243E773DEA}" presName="srcNode" presStyleLbl="node1" presStyleIdx="0" presStyleCnt="4"/>
      <dgm:spPr/>
      <dgm:t>
        <a:bodyPr/>
        <a:lstStyle/>
        <a:p>
          <a:endParaRPr lang="en-US"/>
        </a:p>
      </dgm:t>
    </dgm:pt>
    <dgm:pt modelId="{E410A107-E457-C54F-B52D-8D2917202237}" type="pres">
      <dgm:prSet presAssocID="{B0645753-F5F2-CB4F-9F5D-0A243E773DEA}" presName="conn" presStyleLbl="parChTrans1D2" presStyleIdx="0" presStyleCnt="1"/>
      <dgm:spPr/>
      <dgm:t>
        <a:bodyPr/>
        <a:lstStyle/>
        <a:p>
          <a:endParaRPr lang="en-US"/>
        </a:p>
      </dgm:t>
    </dgm:pt>
    <dgm:pt modelId="{86E4F717-A511-C141-B143-BCF495208D71}" type="pres">
      <dgm:prSet presAssocID="{B0645753-F5F2-CB4F-9F5D-0A243E773DEA}" presName="extraNode" presStyleLbl="node1" presStyleIdx="0" presStyleCnt="4"/>
      <dgm:spPr/>
      <dgm:t>
        <a:bodyPr/>
        <a:lstStyle/>
        <a:p>
          <a:endParaRPr lang="en-US"/>
        </a:p>
      </dgm:t>
    </dgm:pt>
    <dgm:pt modelId="{0D5F0F1A-714F-634E-B353-52F481E95A55}" type="pres">
      <dgm:prSet presAssocID="{B0645753-F5F2-CB4F-9F5D-0A243E773DEA}" presName="dstNode" presStyleLbl="node1" presStyleIdx="0" presStyleCnt="4"/>
      <dgm:spPr/>
      <dgm:t>
        <a:bodyPr/>
        <a:lstStyle/>
        <a:p>
          <a:endParaRPr lang="en-US"/>
        </a:p>
      </dgm:t>
    </dgm:pt>
    <dgm:pt modelId="{84A5AFBA-20DE-1240-B2C0-2EDE8A4F5EE3}" type="pres">
      <dgm:prSet presAssocID="{D65750C7-FB26-544A-830E-33F3F2542D6B}" presName="text_1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A1D1C92-D8FC-C648-BBAD-1E5AFC5BA092}" type="pres">
      <dgm:prSet presAssocID="{D65750C7-FB26-544A-830E-33F3F2542D6B}" presName="accent_1" presStyleCnt="0"/>
      <dgm:spPr/>
      <dgm:t>
        <a:bodyPr/>
        <a:lstStyle/>
        <a:p>
          <a:endParaRPr lang="en-US"/>
        </a:p>
      </dgm:t>
    </dgm:pt>
    <dgm:pt modelId="{D920E55C-31C6-2146-97C8-BE8202D2F90C}" type="pres">
      <dgm:prSet presAssocID="{D65750C7-FB26-544A-830E-33F3F2542D6B}" presName="accentRepeatNode" presStyleLbl="solidFgAcc1" presStyleIdx="0" presStyleCnt="4"/>
      <dgm:spPr/>
      <dgm:t>
        <a:bodyPr/>
        <a:lstStyle/>
        <a:p>
          <a:endParaRPr lang="en-US"/>
        </a:p>
      </dgm:t>
    </dgm:pt>
    <dgm:pt modelId="{EB778B13-9CD3-6E45-8258-596510366A51}" type="pres">
      <dgm:prSet presAssocID="{7C522EAF-F4CD-2240-BAF0-073A62B23F94}" presName="text_2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76F0D67-BC1D-6941-A7EB-54C090D57F67}" type="pres">
      <dgm:prSet presAssocID="{7C522EAF-F4CD-2240-BAF0-073A62B23F94}" presName="accent_2" presStyleCnt="0"/>
      <dgm:spPr/>
      <dgm:t>
        <a:bodyPr/>
        <a:lstStyle/>
        <a:p>
          <a:endParaRPr lang="en-US"/>
        </a:p>
      </dgm:t>
    </dgm:pt>
    <dgm:pt modelId="{DCE09FAA-884D-B94F-BF66-612C553DDCD9}" type="pres">
      <dgm:prSet presAssocID="{7C522EAF-F4CD-2240-BAF0-073A62B23F94}" presName="accentRepeatNode" presStyleLbl="solidFgAcc1" presStyleIdx="1" presStyleCnt="4"/>
      <dgm:spPr/>
      <dgm:t>
        <a:bodyPr/>
        <a:lstStyle/>
        <a:p>
          <a:endParaRPr lang="en-US"/>
        </a:p>
      </dgm:t>
    </dgm:pt>
    <dgm:pt modelId="{B3DFC4D5-EB59-1147-B73D-B9B7A8BF1417}" type="pres">
      <dgm:prSet presAssocID="{59FAF79E-4CF7-1544-9053-E634A05A2516}" presName="text_3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52F57A-344E-7147-B878-AFC397F4BA67}" type="pres">
      <dgm:prSet presAssocID="{59FAF79E-4CF7-1544-9053-E634A05A2516}" presName="accent_3" presStyleCnt="0"/>
      <dgm:spPr/>
      <dgm:t>
        <a:bodyPr/>
        <a:lstStyle/>
        <a:p>
          <a:endParaRPr lang="en-US"/>
        </a:p>
      </dgm:t>
    </dgm:pt>
    <dgm:pt modelId="{6A26D1B1-528F-E14B-B444-3481768F6EB7}" type="pres">
      <dgm:prSet presAssocID="{59FAF79E-4CF7-1544-9053-E634A05A2516}" presName="accentRepeatNode" presStyleLbl="solidFgAcc1" presStyleIdx="2" presStyleCnt="4"/>
      <dgm:spPr/>
      <dgm:t>
        <a:bodyPr/>
        <a:lstStyle/>
        <a:p>
          <a:endParaRPr lang="en-US"/>
        </a:p>
      </dgm:t>
    </dgm:pt>
    <dgm:pt modelId="{D6646975-A378-6E47-BBD2-9791AD353224}" type="pres">
      <dgm:prSet presAssocID="{F3A9C1E8-CB83-1D46-900F-F17749AB9527}" presName="text_4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149F445-BE0A-B845-9800-9251C37C020F}" type="pres">
      <dgm:prSet presAssocID="{F3A9C1E8-CB83-1D46-900F-F17749AB9527}" presName="accent_4" presStyleCnt="0"/>
      <dgm:spPr/>
      <dgm:t>
        <a:bodyPr/>
        <a:lstStyle/>
        <a:p>
          <a:endParaRPr lang="en-US"/>
        </a:p>
      </dgm:t>
    </dgm:pt>
    <dgm:pt modelId="{84BF537B-5353-CB45-B3F7-8230005E9AFA}" type="pres">
      <dgm:prSet presAssocID="{F3A9C1E8-CB83-1D46-900F-F17749AB9527}" presName="accentRepeatNode" presStyleLbl="solidFgAcc1" presStyleIdx="3" presStyleCnt="4"/>
      <dgm:spPr/>
      <dgm:t>
        <a:bodyPr/>
        <a:lstStyle/>
        <a:p>
          <a:endParaRPr lang="en-US"/>
        </a:p>
      </dgm:t>
    </dgm:pt>
  </dgm:ptLst>
  <dgm:cxnLst>
    <dgm:cxn modelId="{D09FF691-6A3A-B44E-91CF-86B61EDE1C96}" type="presOf" srcId="{F3A9C1E8-CB83-1D46-900F-F17749AB9527}" destId="{D6646975-A378-6E47-BBD2-9791AD353224}" srcOrd="0" destOrd="0" presId="urn:microsoft.com/office/officeart/2008/layout/VerticalCurvedList"/>
    <dgm:cxn modelId="{571F9B98-82B8-854D-B6A9-42FE70050EE1}" type="presOf" srcId="{B0645753-F5F2-CB4F-9F5D-0A243E773DEA}" destId="{C968485D-5958-8D44-A7F8-01D5218066A6}" srcOrd="0" destOrd="0" presId="urn:microsoft.com/office/officeart/2008/layout/VerticalCurvedList"/>
    <dgm:cxn modelId="{971236DD-86FA-4948-BCAF-B61A782AB678}" srcId="{B0645753-F5F2-CB4F-9F5D-0A243E773DEA}" destId="{F3A9C1E8-CB83-1D46-900F-F17749AB9527}" srcOrd="3" destOrd="0" parTransId="{44C13631-81D2-CE40-99B2-BF38B797B2FD}" sibTransId="{E64CB801-CB79-EC4F-A726-932AF869C968}"/>
    <dgm:cxn modelId="{01DB394F-58D7-1244-90E6-6E982D654B42}" srcId="{B0645753-F5F2-CB4F-9F5D-0A243E773DEA}" destId="{59FAF79E-4CF7-1544-9053-E634A05A2516}" srcOrd="2" destOrd="0" parTransId="{46938797-4896-4842-A8A2-CFB316EDB4E5}" sibTransId="{B6E15C7A-4A1E-0149-B068-58120CE7F0E8}"/>
    <dgm:cxn modelId="{4E4C134C-FA07-1142-A57B-656779516375}" srcId="{B0645753-F5F2-CB4F-9F5D-0A243E773DEA}" destId="{D65750C7-FB26-544A-830E-33F3F2542D6B}" srcOrd="0" destOrd="0" parTransId="{BA414C36-FBAE-0E42-BE0D-01C6DD8D78AD}" sibTransId="{31CAA602-DB26-CD46-AAC3-800F2E9B611E}"/>
    <dgm:cxn modelId="{DC122671-A7C6-1740-9A2B-F99254DA6141}" type="presOf" srcId="{D65750C7-FB26-544A-830E-33F3F2542D6B}" destId="{84A5AFBA-20DE-1240-B2C0-2EDE8A4F5EE3}" srcOrd="0" destOrd="0" presId="urn:microsoft.com/office/officeart/2008/layout/VerticalCurvedList"/>
    <dgm:cxn modelId="{684EC72B-4561-1048-88C4-CE73100AF0A1}" type="presOf" srcId="{59FAF79E-4CF7-1544-9053-E634A05A2516}" destId="{B3DFC4D5-EB59-1147-B73D-B9B7A8BF1417}" srcOrd="0" destOrd="0" presId="urn:microsoft.com/office/officeart/2008/layout/VerticalCurvedList"/>
    <dgm:cxn modelId="{5E1F787D-3B3F-7249-B3FE-F4F7857B7E12}" type="presOf" srcId="{7C522EAF-F4CD-2240-BAF0-073A62B23F94}" destId="{EB778B13-9CD3-6E45-8258-596510366A51}" srcOrd="0" destOrd="0" presId="urn:microsoft.com/office/officeart/2008/layout/VerticalCurvedList"/>
    <dgm:cxn modelId="{FF1B8D11-FE68-8040-8BE3-EBA0D20197B8}" type="presOf" srcId="{31CAA602-DB26-CD46-AAC3-800F2E9B611E}" destId="{E410A107-E457-C54F-B52D-8D2917202237}" srcOrd="0" destOrd="0" presId="urn:microsoft.com/office/officeart/2008/layout/VerticalCurvedList"/>
    <dgm:cxn modelId="{3FB0876D-7897-CF44-88A2-42E2A667F61F}" srcId="{B0645753-F5F2-CB4F-9F5D-0A243E773DEA}" destId="{7C522EAF-F4CD-2240-BAF0-073A62B23F94}" srcOrd="1" destOrd="0" parTransId="{903F75B1-D0EA-0C4A-AE19-C6B25DE00BB1}" sibTransId="{38BCF5EF-7F71-434E-8789-78A1EB8017C5}"/>
    <dgm:cxn modelId="{4D25564B-63FD-A24B-BEAF-08404F80FD4B}" type="presParOf" srcId="{C968485D-5958-8D44-A7F8-01D5218066A6}" destId="{DA89A8A3-0BCF-694D-8504-65B2097F4289}" srcOrd="0" destOrd="0" presId="urn:microsoft.com/office/officeart/2008/layout/VerticalCurvedList"/>
    <dgm:cxn modelId="{FB141BB5-D4E8-8240-9CFC-49315826DD7C}" type="presParOf" srcId="{DA89A8A3-0BCF-694D-8504-65B2097F4289}" destId="{98F37641-3880-0045-A275-8411FC1FCC5F}" srcOrd="0" destOrd="0" presId="urn:microsoft.com/office/officeart/2008/layout/VerticalCurvedList"/>
    <dgm:cxn modelId="{50B635D5-421E-DE4D-93BC-F09E77A98EF8}" type="presParOf" srcId="{98F37641-3880-0045-A275-8411FC1FCC5F}" destId="{5A100E61-487D-3D42-810F-744D764713EB}" srcOrd="0" destOrd="0" presId="urn:microsoft.com/office/officeart/2008/layout/VerticalCurvedList"/>
    <dgm:cxn modelId="{B32C5886-4B2A-E540-A5F3-FB2D4E023FD3}" type="presParOf" srcId="{98F37641-3880-0045-A275-8411FC1FCC5F}" destId="{E410A107-E457-C54F-B52D-8D2917202237}" srcOrd="1" destOrd="0" presId="urn:microsoft.com/office/officeart/2008/layout/VerticalCurvedList"/>
    <dgm:cxn modelId="{40AA7ABB-23A0-9A45-A783-711FCF6BC15A}" type="presParOf" srcId="{98F37641-3880-0045-A275-8411FC1FCC5F}" destId="{86E4F717-A511-C141-B143-BCF495208D71}" srcOrd="2" destOrd="0" presId="urn:microsoft.com/office/officeart/2008/layout/VerticalCurvedList"/>
    <dgm:cxn modelId="{F5BDE886-391A-434B-9BCD-27FDD6652952}" type="presParOf" srcId="{98F37641-3880-0045-A275-8411FC1FCC5F}" destId="{0D5F0F1A-714F-634E-B353-52F481E95A55}" srcOrd="3" destOrd="0" presId="urn:microsoft.com/office/officeart/2008/layout/VerticalCurvedList"/>
    <dgm:cxn modelId="{742DE01A-3D38-784F-A20A-9B99488D69A2}" type="presParOf" srcId="{DA89A8A3-0BCF-694D-8504-65B2097F4289}" destId="{84A5AFBA-20DE-1240-B2C0-2EDE8A4F5EE3}" srcOrd="1" destOrd="0" presId="urn:microsoft.com/office/officeart/2008/layout/VerticalCurvedList"/>
    <dgm:cxn modelId="{60130E4B-0FE9-EF40-BA09-F6E0A0308AB3}" type="presParOf" srcId="{DA89A8A3-0BCF-694D-8504-65B2097F4289}" destId="{0A1D1C92-D8FC-C648-BBAD-1E5AFC5BA092}" srcOrd="2" destOrd="0" presId="urn:microsoft.com/office/officeart/2008/layout/VerticalCurvedList"/>
    <dgm:cxn modelId="{E5FA75C7-FB83-F346-A473-CA91496092DA}" type="presParOf" srcId="{0A1D1C92-D8FC-C648-BBAD-1E5AFC5BA092}" destId="{D920E55C-31C6-2146-97C8-BE8202D2F90C}" srcOrd="0" destOrd="0" presId="urn:microsoft.com/office/officeart/2008/layout/VerticalCurvedList"/>
    <dgm:cxn modelId="{93B90C10-89F0-544A-B3B9-967A043E2341}" type="presParOf" srcId="{DA89A8A3-0BCF-694D-8504-65B2097F4289}" destId="{EB778B13-9CD3-6E45-8258-596510366A51}" srcOrd="3" destOrd="0" presId="urn:microsoft.com/office/officeart/2008/layout/VerticalCurvedList"/>
    <dgm:cxn modelId="{F3A7DE16-CB4A-3A41-A756-78197DDB6578}" type="presParOf" srcId="{DA89A8A3-0BCF-694D-8504-65B2097F4289}" destId="{E76F0D67-BC1D-6941-A7EB-54C090D57F67}" srcOrd="4" destOrd="0" presId="urn:microsoft.com/office/officeart/2008/layout/VerticalCurvedList"/>
    <dgm:cxn modelId="{F809DB7B-EC09-554F-A2F9-3321BE2A791C}" type="presParOf" srcId="{E76F0D67-BC1D-6941-A7EB-54C090D57F67}" destId="{DCE09FAA-884D-B94F-BF66-612C553DDCD9}" srcOrd="0" destOrd="0" presId="urn:microsoft.com/office/officeart/2008/layout/VerticalCurvedList"/>
    <dgm:cxn modelId="{6D748D45-A016-2644-8573-B048C5AAB387}" type="presParOf" srcId="{DA89A8A3-0BCF-694D-8504-65B2097F4289}" destId="{B3DFC4D5-EB59-1147-B73D-B9B7A8BF1417}" srcOrd="5" destOrd="0" presId="urn:microsoft.com/office/officeart/2008/layout/VerticalCurvedList"/>
    <dgm:cxn modelId="{6308DE55-185A-A74C-BE19-B1C6E0C30D66}" type="presParOf" srcId="{DA89A8A3-0BCF-694D-8504-65B2097F4289}" destId="{6652F57A-344E-7147-B878-AFC397F4BA67}" srcOrd="6" destOrd="0" presId="urn:microsoft.com/office/officeart/2008/layout/VerticalCurvedList"/>
    <dgm:cxn modelId="{0C9D2274-234C-924C-904E-73FD8D72C7F0}" type="presParOf" srcId="{6652F57A-344E-7147-B878-AFC397F4BA67}" destId="{6A26D1B1-528F-E14B-B444-3481768F6EB7}" srcOrd="0" destOrd="0" presId="urn:microsoft.com/office/officeart/2008/layout/VerticalCurvedList"/>
    <dgm:cxn modelId="{96AA7868-8436-DB45-809F-EC70DA4FE309}" type="presParOf" srcId="{DA89A8A3-0BCF-694D-8504-65B2097F4289}" destId="{D6646975-A378-6E47-BBD2-9791AD353224}" srcOrd="7" destOrd="0" presId="urn:microsoft.com/office/officeart/2008/layout/VerticalCurvedList"/>
    <dgm:cxn modelId="{62C277DD-FD5C-9A49-87D0-C8CEF8BD9543}" type="presParOf" srcId="{DA89A8A3-0BCF-694D-8504-65B2097F4289}" destId="{5149F445-BE0A-B845-9800-9251C37C020F}" srcOrd="8" destOrd="0" presId="urn:microsoft.com/office/officeart/2008/layout/VerticalCurvedList"/>
    <dgm:cxn modelId="{135F186E-26D6-C347-9CAE-49FB1ED26824}" type="presParOf" srcId="{5149F445-BE0A-B845-9800-9251C37C020F}" destId="{84BF537B-5353-CB45-B3F7-8230005E9AF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645753-F5F2-CB4F-9F5D-0A243E773DEA}" type="doc">
      <dgm:prSet loTypeId="urn:microsoft.com/office/officeart/2008/layout/VerticalCurvedList" loCatId="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0ECF6647-99BF-4340-A958-F7D1DD4F3921}">
      <dgm:prSet custT="1"/>
      <dgm:spPr/>
      <dgm:t>
        <a:bodyPr/>
        <a:lstStyle/>
        <a:p>
          <a:pPr rtl="0"/>
          <a:r>
            <a:rPr lang="en-GB" sz="2200" b="1" i="0" u="none" baseline="0" dirty="0" smtClean="0"/>
            <a:t>The most complicated method compared with Payback &amp; ARR</a:t>
          </a:r>
          <a:endParaRPr lang="en-GB" sz="2200" b="1" i="0" u="none" dirty="0"/>
        </a:p>
      </dgm:t>
    </dgm:pt>
    <dgm:pt modelId="{2AF8F355-E27B-894B-B283-8B1D4D3CEBCB}" type="parTrans" cxnId="{AFEAE427-D90C-994F-8AD1-49E7C0F94FEB}">
      <dgm:prSet/>
      <dgm:spPr/>
      <dgm:t>
        <a:bodyPr/>
        <a:lstStyle/>
        <a:p>
          <a:endParaRPr lang="en-US" sz="2200" b="1"/>
        </a:p>
      </dgm:t>
    </dgm:pt>
    <dgm:pt modelId="{451D2DBA-0D93-6641-8968-2DEA24885B64}" type="sibTrans" cxnId="{AFEAE427-D90C-994F-8AD1-49E7C0F94FEB}">
      <dgm:prSet/>
      <dgm:spPr/>
      <dgm:t>
        <a:bodyPr/>
        <a:lstStyle/>
        <a:p>
          <a:endParaRPr lang="en-US" sz="2200" b="1"/>
        </a:p>
      </dgm:t>
    </dgm:pt>
    <dgm:pt modelId="{5BA56598-96C4-4647-9FE1-F4A05F238ECF}">
      <dgm:prSet custT="1"/>
      <dgm:spPr/>
      <dgm:t>
        <a:bodyPr/>
        <a:lstStyle/>
        <a:p>
          <a:pPr rtl="0"/>
          <a:r>
            <a:rPr lang="en-GB" sz="2200" b="1" i="0" u="none" baseline="0" dirty="0" smtClean="0"/>
            <a:t>Choosing the discount rate is hard, particularly for long projects</a:t>
          </a:r>
          <a:endParaRPr lang="en-GB" sz="2200" b="1" i="0" u="none" dirty="0"/>
        </a:p>
      </dgm:t>
    </dgm:pt>
    <dgm:pt modelId="{A93F27BC-6A5E-C64E-9900-F4177420CD3A}" type="parTrans" cxnId="{5ED180A7-C8AE-1240-B783-AB65D4A0383D}">
      <dgm:prSet/>
      <dgm:spPr/>
      <dgm:t>
        <a:bodyPr/>
        <a:lstStyle/>
        <a:p>
          <a:endParaRPr lang="en-US" sz="2200" b="1"/>
        </a:p>
      </dgm:t>
    </dgm:pt>
    <dgm:pt modelId="{AC4C8E07-A96A-5F45-ACA4-7C29E47C9488}" type="sibTrans" cxnId="{5ED180A7-C8AE-1240-B783-AB65D4A0383D}">
      <dgm:prSet/>
      <dgm:spPr/>
      <dgm:t>
        <a:bodyPr/>
        <a:lstStyle/>
        <a:p>
          <a:endParaRPr lang="en-US" sz="2200" b="1"/>
        </a:p>
      </dgm:t>
    </dgm:pt>
    <dgm:pt modelId="{9E68EF84-EFAF-E24F-B02B-CC32D1D28647}">
      <dgm:prSet custT="1"/>
      <dgm:spPr/>
      <dgm:t>
        <a:bodyPr/>
        <a:lstStyle/>
        <a:p>
          <a:pPr rtl="0"/>
          <a:r>
            <a:rPr lang="en-GB" sz="2200" b="1" i="0" u="none" dirty="0" smtClean="0"/>
            <a:t>Result can be influenced / manipulated using the discount rate</a:t>
          </a:r>
          <a:endParaRPr lang="en-GB" sz="2200" b="1" i="0" u="none" dirty="0"/>
        </a:p>
      </dgm:t>
    </dgm:pt>
    <dgm:pt modelId="{6BDB3855-BF55-2F43-9FD8-12FD761B260C}" type="parTrans" cxnId="{3DFB5C7F-C036-D64E-8A6C-E86C5E5C8725}">
      <dgm:prSet/>
      <dgm:spPr/>
      <dgm:t>
        <a:bodyPr/>
        <a:lstStyle/>
        <a:p>
          <a:endParaRPr lang="en-US" sz="2200" b="1"/>
        </a:p>
      </dgm:t>
    </dgm:pt>
    <dgm:pt modelId="{DB98406D-78F8-FF44-A3E2-ADB05843B070}" type="sibTrans" cxnId="{3DFB5C7F-C036-D64E-8A6C-E86C5E5C8725}">
      <dgm:prSet/>
      <dgm:spPr/>
      <dgm:t>
        <a:bodyPr/>
        <a:lstStyle/>
        <a:p>
          <a:endParaRPr lang="en-US" sz="2200" b="1"/>
        </a:p>
      </dgm:t>
    </dgm:pt>
    <dgm:pt modelId="{C968485D-5958-8D44-A7F8-01D5218066A6}" type="pres">
      <dgm:prSet presAssocID="{B0645753-F5F2-CB4F-9F5D-0A243E773DEA}" presName="Name0" presStyleCnt="0">
        <dgm:presLayoutVars>
          <dgm:chMax val="7"/>
          <dgm:chPref val="7"/>
          <dgm:dir/>
        </dgm:presLayoutVars>
      </dgm:prSet>
      <dgm:spPr/>
      <dgm:t>
        <a:bodyPr/>
        <a:lstStyle/>
        <a:p>
          <a:endParaRPr lang="en-US"/>
        </a:p>
      </dgm:t>
    </dgm:pt>
    <dgm:pt modelId="{DA89A8A3-0BCF-694D-8504-65B2097F4289}" type="pres">
      <dgm:prSet presAssocID="{B0645753-F5F2-CB4F-9F5D-0A243E773DEA}" presName="Name1" presStyleCnt="0"/>
      <dgm:spPr/>
      <dgm:t>
        <a:bodyPr/>
        <a:lstStyle/>
        <a:p>
          <a:endParaRPr lang="en-US"/>
        </a:p>
      </dgm:t>
    </dgm:pt>
    <dgm:pt modelId="{98F37641-3880-0045-A275-8411FC1FCC5F}" type="pres">
      <dgm:prSet presAssocID="{B0645753-F5F2-CB4F-9F5D-0A243E773DEA}" presName="cycle" presStyleCnt="0"/>
      <dgm:spPr/>
      <dgm:t>
        <a:bodyPr/>
        <a:lstStyle/>
        <a:p>
          <a:endParaRPr lang="en-US"/>
        </a:p>
      </dgm:t>
    </dgm:pt>
    <dgm:pt modelId="{5A100E61-487D-3D42-810F-744D764713EB}" type="pres">
      <dgm:prSet presAssocID="{B0645753-F5F2-CB4F-9F5D-0A243E773DEA}" presName="srcNode" presStyleLbl="node1" presStyleIdx="0" presStyleCnt="3"/>
      <dgm:spPr/>
      <dgm:t>
        <a:bodyPr/>
        <a:lstStyle/>
        <a:p>
          <a:endParaRPr lang="en-US"/>
        </a:p>
      </dgm:t>
    </dgm:pt>
    <dgm:pt modelId="{E410A107-E457-C54F-B52D-8D2917202237}" type="pres">
      <dgm:prSet presAssocID="{B0645753-F5F2-CB4F-9F5D-0A243E773DEA}" presName="conn" presStyleLbl="parChTrans1D2" presStyleIdx="0" presStyleCnt="1"/>
      <dgm:spPr/>
      <dgm:t>
        <a:bodyPr/>
        <a:lstStyle/>
        <a:p>
          <a:endParaRPr lang="en-US"/>
        </a:p>
      </dgm:t>
    </dgm:pt>
    <dgm:pt modelId="{86E4F717-A511-C141-B143-BCF495208D71}" type="pres">
      <dgm:prSet presAssocID="{B0645753-F5F2-CB4F-9F5D-0A243E773DEA}" presName="extraNode" presStyleLbl="node1" presStyleIdx="0" presStyleCnt="3"/>
      <dgm:spPr/>
      <dgm:t>
        <a:bodyPr/>
        <a:lstStyle/>
        <a:p>
          <a:endParaRPr lang="en-US"/>
        </a:p>
      </dgm:t>
    </dgm:pt>
    <dgm:pt modelId="{0D5F0F1A-714F-634E-B353-52F481E95A55}" type="pres">
      <dgm:prSet presAssocID="{B0645753-F5F2-CB4F-9F5D-0A243E773DEA}" presName="dstNode" presStyleLbl="node1" presStyleIdx="0" presStyleCnt="3"/>
      <dgm:spPr/>
      <dgm:t>
        <a:bodyPr/>
        <a:lstStyle/>
        <a:p>
          <a:endParaRPr lang="en-US"/>
        </a:p>
      </dgm:t>
    </dgm:pt>
    <dgm:pt modelId="{FA83AD4D-2A69-8747-B03F-BC1E133ACF24}" type="pres">
      <dgm:prSet presAssocID="{0ECF6647-99BF-4340-A958-F7D1DD4F3921}" presName="text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CB6C635-9879-914B-872F-64FB01253541}" type="pres">
      <dgm:prSet presAssocID="{0ECF6647-99BF-4340-A958-F7D1DD4F3921}" presName="accent_1" presStyleCnt="0"/>
      <dgm:spPr/>
      <dgm:t>
        <a:bodyPr/>
        <a:lstStyle/>
        <a:p>
          <a:endParaRPr lang="en-US"/>
        </a:p>
      </dgm:t>
    </dgm:pt>
    <dgm:pt modelId="{76A37E8F-1F40-B041-841E-5A5C61424DBC}" type="pres">
      <dgm:prSet presAssocID="{0ECF6647-99BF-4340-A958-F7D1DD4F3921}" presName="accentRepeatNode" presStyleLbl="solidFgAcc1" presStyleIdx="0" presStyleCnt="3"/>
      <dgm:spPr/>
      <dgm:t>
        <a:bodyPr/>
        <a:lstStyle/>
        <a:p>
          <a:endParaRPr lang="en-US"/>
        </a:p>
      </dgm:t>
    </dgm:pt>
    <dgm:pt modelId="{F53C9054-420A-EB4E-BE88-DCE598168F3C}" type="pres">
      <dgm:prSet presAssocID="{5BA56598-96C4-4647-9FE1-F4A05F238ECF}" presName="text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6740245-9F03-7F4E-B638-EC5B8C37A7A8}" type="pres">
      <dgm:prSet presAssocID="{5BA56598-96C4-4647-9FE1-F4A05F238ECF}" presName="accent_2" presStyleCnt="0"/>
      <dgm:spPr/>
      <dgm:t>
        <a:bodyPr/>
        <a:lstStyle/>
        <a:p>
          <a:endParaRPr lang="en-US"/>
        </a:p>
      </dgm:t>
    </dgm:pt>
    <dgm:pt modelId="{C6316B7D-7376-C94A-B88E-DF6F0CF80F78}" type="pres">
      <dgm:prSet presAssocID="{5BA56598-96C4-4647-9FE1-F4A05F238ECF}" presName="accentRepeatNode" presStyleLbl="solidFgAcc1" presStyleIdx="1" presStyleCnt="3"/>
      <dgm:spPr/>
      <dgm:t>
        <a:bodyPr/>
        <a:lstStyle/>
        <a:p>
          <a:endParaRPr lang="en-US"/>
        </a:p>
      </dgm:t>
    </dgm:pt>
    <dgm:pt modelId="{152AEEC0-6BBC-E443-84E8-5EDFBD766633}" type="pres">
      <dgm:prSet presAssocID="{9E68EF84-EFAF-E24F-B02B-CC32D1D28647}" presName="text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F8B3C91-FADD-DB4F-B702-A8A531AB54B8}" type="pres">
      <dgm:prSet presAssocID="{9E68EF84-EFAF-E24F-B02B-CC32D1D28647}" presName="accent_3" presStyleCnt="0"/>
      <dgm:spPr/>
      <dgm:t>
        <a:bodyPr/>
        <a:lstStyle/>
        <a:p>
          <a:endParaRPr lang="en-US"/>
        </a:p>
      </dgm:t>
    </dgm:pt>
    <dgm:pt modelId="{43900EA8-AD0E-4C4A-9889-89D38C67D499}" type="pres">
      <dgm:prSet presAssocID="{9E68EF84-EFAF-E24F-B02B-CC32D1D28647}" presName="accentRepeatNode" presStyleLbl="solidFgAcc1" presStyleIdx="2" presStyleCnt="3"/>
      <dgm:spPr/>
      <dgm:t>
        <a:bodyPr/>
        <a:lstStyle/>
        <a:p>
          <a:endParaRPr lang="en-US"/>
        </a:p>
      </dgm:t>
    </dgm:pt>
  </dgm:ptLst>
  <dgm:cxnLst>
    <dgm:cxn modelId="{420F1E0C-0E16-7842-AAAD-1475592B9236}" type="presOf" srcId="{9E68EF84-EFAF-E24F-B02B-CC32D1D28647}" destId="{152AEEC0-6BBC-E443-84E8-5EDFBD766633}" srcOrd="0" destOrd="0" presId="urn:microsoft.com/office/officeart/2008/layout/VerticalCurvedList"/>
    <dgm:cxn modelId="{D0BE5FC2-F73C-0F4F-90D6-AD591049FFBC}" type="presOf" srcId="{0ECF6647-99BF-4340-A958-F7D1DD4F3921}" destId="{FA83AD4D-2A69-8747-B03F-BC1E133ACF24}" srcOrd="0" destOrd="0" presId="urn:microsoft.com/office/officeart/2008/layout/VerticalCurvedList"/>
    <dgm:cxn modelId="{9A488E72-E111-A94A-A066-B81ACF1ABA0D}" type="presOf" srcId="{B0645753-F5F2-CB4F-9F5D-0A243E773DEA}" destId="{C968485D-5958-8D44-A7F8-01D5218066A6}" srcOrd="0" destOrd="0" presId="urn:microsoft.com/office/officeart/2008/layout/VerticalCurvedList"/>
    <dgm:cxn modelId="{AFEAE427-D90C-994F-8AD1-49E7C0F94FEB}" srcId="{B0645753-F5F2-CB4F-9F5D-0A243E773DEA}" destId="{0ECF6647-99BF-4340-A958-F7D1DD4F3921}" srcOrd="0" destOrd="0" parTransId="{2AF8F355-E27B-894B-B283-8B1D4D3CEBCB}" sibTransId="{451D2DBA-0D93-6641-8968-2DEA24885B64}"/>
    <dgm:cxn modelId="{702F7FD8-B9C7-9C46-8F3C-49855930FC7A}" type="presOf" srcId="{451D2DBA-0D93-6641-8968-2DEA24885B64}" destId="{E410A107-E457-C54F-B52D-8D2917202237}" srcOrd="0" destOrd="0" presId="urn:microsoft.com/office/officeart/2008/layout/VerticalCurvedList"/>
    <dgm:cxn modelId="{3DFB5C7F-C036-D64E-8A6C-E86C5E5C8725}" srcId="{B0645753-F5F2-CB4F-9F5D-0A243E773DEA}" destId="{9E68EF84-EFAF-E24F-B02B-CC32D1D28647}" srcOrd="2" destOrd="0" parTransId="{6BDB3855-BF55-2F43-9FD8-12FD761B260C}" sibTransId="{DB98406D-78F8-FF44-A3E2-ADB05843B070}"/>
    <dgm:cxn modelId="{199D65C3-AACC-C44B-AC43-FF981A25F261}" type="presOf" srcId="{5BA56598-96C4-4647-9FE1-F4A05F238ECF}" destId="{F53C9054-420A-EB4E-BE88-DCE598168F3C}" srcOrd="0" destOrd="0" presId="urn:microsoft.com/office/officeart/2008/layout/VerticalCurvedList"/>
    <dgm:cxn modelId="{5ED180A7-C8AE-1240-B783-AB65D4A0383D}" srcId="{B0645753-F5F2-CB4F-9F5D-0A243E773DEA}" destId="{5BA56598-96C4-4647-9FE1-F4A05F238ECF}" srcOrd="1" destOrd="0" parTransId="{A93F27BC-6A5E-C64E-9900-F4177420CD3A}" sibTransId="{AC4C8E07-A96A-5F45-ACA4-7C29E47C9488}"/>
    <dgm:cxn modelId="{A8344E86-E840-1346-8D5B-91C01668A6FA}" type="presParOf" srcId="{C968485D-5958-8D44-A7F8-01D5218066A6}" destId="{DA89A8A3-0BCF-694D-8504-65B2097F4289}" srcOrd="0" destOrd="0" presId="urn:microsoft.com/office/officeart/2008/layout/VerticalCurvedList"/>
    <dgm:cxn modelId="{C5CC6C2C-AFF0-DB4C-9569-1BEDBB666E69}" type="presParOf" srcId="{DA89A8A3-0BCF-694D-8504-65B2097F4289}" destId="{98F37641-3880-0045-A275-8411FC1FCC5F}" srcOrd="0" destOrd="0" presId="urn:microsoft.com/office/officeart/2008/layout/VerticalCurvedList"/>
    <dgm:cxn modelId="{08C6AA5D-7AD4-7C49-BB7D-1BAAAD403C50}" type="presParOf" srcId="{98F37641-3880-0045-A275-8411FC1FCC5F}" destId="{5A100E61-487D-3D42-810F-744D764713EB}" srcOrd="0" destOrd="0" presId="urn:microsoft.com/office/officeart/2008/layout/VerticalCurvedList"/>
    <dgm:cxn modelId="{D7711213-0264-2541-B947-9B5103320A57}" type="presParOf" srcId="{98F37641-3880-0045-A275-8411FC1FCC5F}" destId="{E410A107-E457-C54F-B52D-8D2917202237}" srcOrd="1" destOrd="0" presId="urn:microsoft.com/office/officeart/2008/layout/VerticalCurvedList"/>
    <dgm:cxn modelId="{231C39F5-F893-384E-9D2F-F65BF6D2F360}" type="presParOf" srcId="{98F37641-3880-0045-A275-8411FC1FCC5F}" destId="{86E4F717-A511-C141-B143-BCF495208D71}" srcOrd="2" destOrd="0" presId="urn:microsoft.com/office/officeart/2008/layout/VerticalCurvedList"/>
    <dgm:cxn modelId="{E70ECB25-4EA5-9F43-9EA4-4748F57DBBB7}" type="presParOf" srcId="{98F37641-3880-0045-A275-8411FC1FCC5F}" destId="{0D5F0F1A-714F-634E-B353-52F481E95A55}" srcOrd="3" destOrd="0" presId="urn:microsoft.com/office/officeart/2008/layout/VerticalCurvedList"/>
    <dgm:cxn modelId="{67DF63CA-3850-FA4D-859C-A2208A033733}" type="presParOf" srcId="{DA89A8A3-0BCF-694D-8504-65B2097F4289}" destId="{FA83AD4D-2A69-8747-B03F-BC1E133ACF24}" srcOrd="1" destOrd="0" presId="urn:microsoft.com/office/officeart/2008/layout/VerticalCurvedList"/>
    <dgm:cxn modelId="{4E2511CA-A419-104A-9B9A-3EEE7BD339DF}" type="presParOf" srcId="{DA89A8A3-0BCF-694D-8504-65B2097F4289}" destId="{1CB6C635-9879-914B-872F-64FB01253541}" srcOrd="2" destOrd="0" presId="urn:microsoft.com/office/officeart/2008/layout/VerticalCurvedList"/>
    <dgm:cxn modelId="{8CF7AE53-DA01-5B44-B3DD-3222993781EC}" type="presParOf" srcId="{1CB6C635-9879-914B-872F-64FB01253541}" destId="{76A37E8F-1F40-B041-841E-5A5C61424DBC}" srcOrd="0" destOrd="0" presId="urn:microsoft.com/office/officeart/2008/layout/VerticalCurvedList"/>
    <dgm:cxn modelId="{92ABF3E7-4AF7-184D-868F-33FBFA5A3915}" type="presParOf" srcId="{DA89A8A3-0BCF-694D-8504-65B2097F4289}" destId="{F53C9054-420A-EB4E-BE88-DCE598168F3C}" srcOrd="3" destOrd="0" presId="urn:microsoft.com/office/officeart/2008/layout/VerticalCurvedList"/>
    <dgm:cxn modelId="{C069BFBF-23A5-5242-B980-7F8ED011083B}" type="presParOf" srcId="{DA89A8A3-0BCF-694D-8504-65B2097F4289}" destId="{46740245-9F03-7F4E-B638-EC5B8C37A7A8}" srcOrd="4" destOrd="0" presId="urn:microsoft.com/office/officeart/2008/layout/VerticalCurvedList"/>
    <dgm:cxn modelId="{81DC5BD4-CD27-EF42-8445-DE1222F9A149}" type="presParOf" srcId="{46740245-9F03-7F4E-B638-EC5B8C37A7A8}" destId="{C6316B7D-7376-C94A-B88E-DF6F0CF80F78}" srcOrd="0" destOrd="0" presId="urn:microsoft.com/office/officeart/2008/layout/VerticalCurvedList"/>
    <dgm:cxn modelId="{4880F310-F4AC-3C40-B706-06AF1A134DFE}" type="presParOf" srcId="{DA89A8A3-0BCF-694D-8504-65B2097F4289}" destId="{152AEEC0-6BBC-E443-84E8-5EDFBD766633}" srcOrd="5" destOrd="0" presId="urn:microsoft.com/office/officeart/2008/layout/VerticalCurvedList"/>
    <dgm:cxn modelId="{246FA5EB-CE62-F548-ACEE-887B15A5C5D1}" type="presParOf" srcId="{DA89A8A3-0BCF-694D-8504-65B2097F4289}" destId="{8F8B3C91-FADD-DB4F-B702-A8A531AB54B8}" srcOrd="6" destOrd="0" presId="urn:microsoft.com/office/officeart/2008/layout/VerticalCurvedList"/>
    <dgm:cxn modelId="{DA9BA2F3-9935-7A4A-B29F-3CB0780C25D3}" type="presParOf" srcId="{8F8B3C91-FADD-DB4F-B702-A8A531AB54B8}" destId="{43900EA8-AD0E-4C4A-9889-89D38C67D49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06B4ED-CAD4-3E49-875A-AFBB8F89CC51}">
      <dsp:nvSpPr>
        <dsp:cNvPr id="0" name=""/>
        <dsp:cNvSpPr/>
      </dsp:nvSpPr>
      <dsp:spPr>
        <a:xfrm>
          <a:off x="3247437" y="2521581"/>
          <a:ext cx="1870548" cy="1870548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2222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000" b="1" kern="1200" dirty="0" smtClean="0"/>
            <a:t>NPV</a:t>
          </a:r>
          <a:endParaRPr lang="en-US" sz="5000" b="1" kern="1200" dirty="0"/>
        </a:p>
      </dsp:txBody>
      <dsp:txXfrm>
        <a:off x="3521372" y="2795516"/>
        <a:ext cx="1322678" cy="1322678"/>
      </dsp:txXfrm>
    </dsp:sp>
    <dsp:sp modelId="{62D0578A-601A-3C4E-8EB5-F029BAB61C8F}">
      <dsp:nvSpPr>
        <dsp:cNvPr id="0" name=""/>
        <dsp:cNvSpPr/>
      </dsp:nvSpPr>
      <dsp:spPr>
        <a:xfrm rot="10800000">
          <a:off x="1437022" y="3190302"/>
          <a:ext cx="1710842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009C25B-217F-D345-B51C-4F8BBFB3AB2C}">
      <dsp:nvSpPr>
        <dsp:cNvPr id="0" name=""/>
        <dsp:cNvSpPr/>
      </dsp:nvSpPr>
      <dsp:spPr>
        <a:xfrm>
          <a:off x="317694" y="2746047"/>
          <a:ext cx="2238655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Risk</a:t>
          </a:r>
          <a:endParaRPr lang="en-US" sz="2200" b="1" kern="1200" dirty="0"/>
        </a:p>
      </dsp:txBody>
      <dsp:txXfrm>
        <a:off x="359332" y="2787685"/>
        <a:ext cx="2155379" cy="1338340"/>
      </dsp:txXfrm>
    </dsp:sp>
    <dsp:sp modelId="{288329E7-C3B0-8144-A4A3-E0BE453C9D92}">
      <dsp:nvSpPr>
        <dsp:cNvPr id="0" name=""/>
        <dsp:cNvSpPr/>
      </dsp:nvSpPr>
      <dsp:spPr>
        <a:xfrm rot="13032576">
          <a:off x="1527529" y="1942022"/>
          <a:ext cx="2022411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CE1AAD7-E856-C747-B066-CFDB1B6078B8}">
      <dsp:nvSpPr>
        <dsp:cNvPr id="0" name=""/>
        <dsp:cNvSpPr/>
      </dsp:nvSpPr>
      <dsp:spPr>
        <a:xfrm>
          <a:off x="662300" y="886257"/>
          <a:ext cx="2142163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Investment</a:t>
          </a:r>
          <a:endParaRPr lang="en-US" sz="2200" b="1" kern="1200" dirty="0"/>
        </a:p>
      </dsp:txBody>
      <dsp:txXfrm>
        <a:off x="703938" y="927895"/>
        <a:ext cx="2058887" cy="1338340"/>
      </dsp:txXfrm>
    </dsp:sp>
    <dsp:sp modelId="{21070C76-452B-0341-B977-9A23DF6B16D0}">
      <dsp:nvSpPr>
        <dsp:cNvPr id="0" name=""/>
        <dsp:cNvSpPr/>
      </dsp:nvSpPr>
      <dsp:spPr>
        <a:xfrm rot="16200000">
          <a:off x="3327290" y="1300034"/>
          <a:ext cx="1710842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8462E17-30F1-8A40-BC86-B4A010C700A6}">
      <dsp:nvSpPr>
        <dsp:cNvPr id="0" name=""/>
        <dsp:cNvSpPr/>
      </dsp:nvSpPr>
      <dsp:spPr>
        <a:xfrm>
          <a:off x="3083295" y="357"/>
          <a:ext cx="2198832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Cash</a:t>
          </a:r>
          <a:r>
            <a:rPr lang="en-US" sz="2200" b="1" kern="1200" baseline="0" dirty="0" smtClean="0"/>
            <a:t> flows</a:t>
          </a:r>
          <a:endParaRPr lang="en-US" sz="2200" b="1" kern="1200" dirty="0"/>
        </a:p>
      </dsp:txBody>
      <dsp:txXfrm>
        <a:off x="3124933" y="41995"/>
        <a:ext cx="2115556" cy="1338340"/>
      </dsp:txXfrm>
    </dsp:sp>
    <dsp:sp modelId="{D95A6F62-F05B-3949-ADBA-9C59F2B04D6A}">
      <dsp:nvSpPr>
        <dsp:cNvPr id="0" name=""/>
        <dsp:cNvSpPr/>
      </dsp:nvSpPr>
      <dsp:spPr>
        <a:xfrm rot="19588867">
          <a:off x="4881543" y="1953547"/>
          <a:ext cx="2336730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F52093-1B91-AF4B-B564-7A279CF0647F}">
      <dsp:nvSpPr>
        <dsp:cNvPr id="0" name=""/>
        <dsp:cNvSpPr/>
      </dsp:nvSpPr>
      <dsp:spPr>
        <a:xfrm>
          <a:off x="5904651" y="864107"/>
          <a:ext cx="2238655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ARR</a:t>
          </a:r>
          <a:endParaRPr lang="en-US" sz="2200" b="1" kern="1200" dirty="0"/>
        </a:p>
      </dsp:txBody>
      <dsp:txXfrm>
        <a:off x="5946289" y="905745"/>
        <a:ext cx="2155379" cy="1338340"/>
      </dsp:txXfrm>
    </dsp:sp>
    <dsp:sp modelId="{2EF93333-A32E-974B-8682-DBE519D26634}">
      <dsp:nvSpPr>
        <dsp:cNvPr id="0" name=""/>
        <dsp:cNvSpPr/>
      </dsp:nvSpPr>
      <dsp:spPr>
        <a:xfrm rot="251847">
          <a:off x="5229954" y="3341242"/>
          <a:ext cx="2018849" cy="533106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AE4D692-EC70-9647-B98C-7EA2EDFDF973}">
      <dsp:nvSpPr>
        <dsp:cNvPr id="0" name=""/>
        <dsp:cNvSpPr/>
      </dsp:nvSpPr>
      <dsp:spPr>
        <a:xfrm>
          <a:off x="5851232" y="2970871"/>
          <a:ext cx="2789727" cy="142161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6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Payback</a:t>
          </a:r>
          <a:endParaRPr lang="en-US" sz="2200" b="1" kern="1200" dirty="0"/>
        </a:p>
      </dsp:txBody>
      <dsp:txXfrm>
        <a:off x="5892870" y="3012509"/>
        <a:ext cx="2706451" cy="13383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057190A-1B0A-9D42-A5F1-E7AE208C3D89}">
      <dsp:nvSpPr>
        <dsp:cNvPr id="0" name=""/>
        <dsp:cNvSpPr/>
      </dsp:nvSpPr>
      <dsp:spPr>
        <a:xfrm>
          <a:off x="0" y="0"/>
          <a:ext cx="8229600" cy="1945656"/>
        </a:xfrm>
        <a:prstGeom prst="roundRect">
          <a:avLst>
            <a:gd name="adj" fmla="val 10000"/>
          </a:avLst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024D40D-55AD-F846-A35C-BD7EB9CCAF24}">
      <dsp:nvSpPr>
        <dsp:cNvPr id="0" name=""/>
        <dsp:cNvSpPr/>
      </dsp:nvSpPr>
      <dsp:spPr>
        <a:xfrm>
          <a:off x="247832" y="259420"/>
          <a:ext cx="3682826" cy="1426814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87F4701-ADA5-4647-920A-331AB3762A79}">
      <dsp:nvSpPr>
        <dsp:cNvPr id="0" name=""/>
        <dsp:cNvSpPr/>
      </dsp:nvSpPr>
      <dsp:spPr>
        <a:xfrm rot="10800000">
          <a:off x="247832" y="1945655"/>
          <a:ext cx="3682826" cy="2378024"/>
        </a:xfrm>
        <a:prstGeom prst="round2SameRect">
          <a:avLst>
            <a:gd name="adj1" fmla="val 10500"/>
            <a:gd name="adj2" fmla="val 0"/>
          </a:avLst>
        </a:prstGeom>
        <a:solidFill>
          <a:srgbClr val="00B05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t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Positive NPV</a:t>
          </a:r>
          <a:endParaRPr lang="en-US" sz="5400" kern="1200" dirty="0"/>
        </a:p>
      </dsp:txBody>
      <dsp:txXfrm rot="10800000">
        <a:off x="320964" y="1945655"/>
        <a:ext cx="3536562" cy="2304892"/>
      </dsp:txXfrm>
    </dsp:sp>
    <dsp:sp modelId="{4F9D9AA9-1881-8441-9DB2-5823D9DA19DF}">
      <dsp:nvSpPr>
        <dsp:cNvPr id="0" name=""/>
        <dsp:cNvSpPr/>
      </dsp:nvSpPr>
      <dsp:spPr>
        <a:xfrm>
          <a:off x="4298941" y="259420"/>
          <a:ext cx="3682826" cy="1426814"/>
        </a:xfrm>
        <a:prstGeom prst="roundRect">
          <a:avLst>
            <a:gd name="adj" fmla="val 10000"/>
          </a:avLst>
        </a:prstGeom>
        <a:solidFill>
          <a:schemeClr val="accent5">
            <a:tint val="50000"/>
            <a:hueOff val="-10682367"/>
            <a:satOff val="47617"/>
            <a:lumOff val="4207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D333A629-E882-6048-B0CE-A55C5D02AC17}">
      <dsp:nvSpPr>
        <dsp:cNvPr id="0" name=""/>
        <dsp:cNvSpPr/>
      </dsp:nvSpPr>
      <dsp:spPr>
        <a:xfrm rot="10800000">
          <a:off x="4298941" y="1945655"/>
          <a:ext cx="3682826" cy="2378024"/>
        </a:xfrm>
        <a:prstGeom prst="round2SameRect">
          <a:avLst>
            <a:gd name="adj1" fmla="val 10500"/>
            <a:gd name="adj2" fmla="val 0"/>
          </a:avLst>
        </a:prstGeom>
        <a:solidFill>
          <a:srgbClr val="FF0000"/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84048" tIns="384048" rIns="384048" bIns="384048" numCol="1" spcCol="1270" anchor="t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400" kern="1200" dirty="0" smtClean="0"/>
            <a:t>Negative NPV</a:t>
          </a:r>
          <a:endParaRPr lang="en-US" sz="5400" kern="1200" dirty="0"/>
        </a:p>
      </dsp:txBody>
      <dsp:txXfrm rot="10800000">
        <a:off x="4372073" y="1945655"/>
        <a:ext cx="3536562" cy="230489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0A107-E457-C54F-B52D-8D2917202237}">
      <dsp:nvSpPr>
        <dsp:cNvPr id="0" name=""/>
        <dsp:cNvSpPr/>
      </dsp:nvSpPr>
      <dsp:spPr>
        <a:xfrm>
          <a:off x="-5391172" y="-825548"/>
          <a:ext cx="6419400" cy="6419400"/>
        </a:xfrm>
        <a:prstGeom prst="blockArc">
          <a:avLst>
            <a:gd name="adj1" fmla="val 18900000"/>
            <a:gd name="adj2" fmla="val 2700000"/>
            <a:gd name="adj3" fmla="val 336"/>
          </a:avLst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4A5AFBA-20DE-1240-B2C0-2EDE8A4F5EE3}">
      <dsp:nvSpPr>
        <dsp:cNvPr id="0" name=""/>
        <dsp:cNvSpPr/>
      </dsp:nvSpPr>
      <dsp:spPr>
        <a:xfrm>
          <a:off x="538310" y="366587"/>
          <a:ext cx="8036339" cy="7335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26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Considers</a:t>
          </a:r>
          <a:r>
            <a:rPr lang="en-US" sz="2300" b="1" kern="1200" baseline="0" dirty="0" smtClean="0"/>
            <a:t> all future cash flows</a:t>
          </a:r>
          <a:endParaRPr lang="en-US" sz="2300" b="1" kern="1200" dirty="0"/>
        </a:p>
      </dsp:txBody>
      <dsp:txXfrm>
        <a:off x="538310" y="366587"/>
        <a:ext cx="8036339" cy="733555"/>
      </dsp:txXfrm>
    </dsp:sp>
    <dsp:sp modelId="{D920E55C-31C6-2146-97C8-BE8202D2F90C}">
      <dsp:nvSpPr>
        <dsp:cNvPr id="0" name=""/>
        <dsp:cNvSpPr/>
      </dsp:nvSpPr>
      <dsp:spPr>
        <a:xfrm>
          <a:off x="79838" y="274892"/>
          <a:ext cx="916944" cy="916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B778B13-9CD3-6E45-8258-596510366A51}">
      <dsp:nvSpPr>
        <dsp:cNvPr id="0" name=""/>
        <dsp:cNvSpPr/>
      </dsp:nvSpPr>
      <dsp:spPr>
        <a:xfrm>
          <a:off x="958875" y="1467111"/>
          <a:ext cx="7615774" cy="7335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26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Reflects the risks that future cash flows will not be as expected</a:t>
          </a:r>
          <a:endParaRPr lang="en-US" sz="2300" b="1" kern="1200" dirty="0"/>
        </a:p>
      </dsp:txBody>
      <dsp:txXfrm>
        <a:off x="958875" y="1467111"/>
        <a:ext cx="7615774" cy="733555"/>
      </dsp:txXfrm>
    </dsp:sp>
    <dsp:sp modelId="{DCE09FAA-884D-B94F-BF66-612C553DDCD9}">
      <dsp:nvSpPr>
        <dsp:cNvPr id="0" name=""/>
        <dsp:cNvSpPr/>
      </dsp:nvSpPr>
      <dsp:spPr>
        <a:xfrm>
          <a:off x="500402" y="1375417"/>
          <a:ext cx="916944" cy="916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3DFC4D5-EB59-1147-B73D-B9B7A8BF1417}">
      <dsp:nvSpPr>
        <dsp:cNvPr id="0" name=""/>
        <dsp:cNvSpPr/>
      </dsp:nvSpPr>
      <dsp:spPr>
        <a:xfrm>
          <a:off x="958875" y="2567636"/>
          <a:ext cx="7615774" cy="7335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26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Different levels of risk can be accounted for by adjusting the discount rate</a:t>
          </a:r>
          <a:endParaRPr lang="en-US" sz="2300" b="1" kern="1200" dirty="0"/>
        </a:p>
      </dsp:txBody>
      <dsp:txXfrm>
        <a:off x="958875" y="2567636"/>
        <a:ext cx="7615774" cy="733555"/>
      </dsp:txXfrm>
    </dsp:sp>
    <dsp:sp modelId="{6A26D1B1-528F-E14B-B444-3481768F6EB7}">
      <dsp:nvSpPr>
        <dsp:cNvPr id="0" name=""/>
        <dsp:cNvSpPr/>
      </dsp:nvSpPr>
      <dsp:spPr>
        <a:xfrm>
          <a:off x="500402" y="2475941"/>
          <a:ext cx="916944" cy="916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6646975-A378-6E47-BBD2-9791AD353224}">
      <dsp:nvSpPr>
        <dsp:cNvPr id="0" name=""/>
        <dsp:cNvSpPr/>
      </dsp:nvSpPr>
      <dsp:spPr>
        <a:xfrm>
          <a:off x="538310" y="3668160"/>
          <a:ext cx="8036339" cy="733555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82260" tIns="58420" rIns="58420" bIns="58420" numCol="1" spcCol="1270" anchor="ctr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1" kern="1200" dirty="0" smtClean="0"/>
            <a:t>Creates a straightforward decision - positive NPV suggests project should go ahead</a:t>
          </a:r>
          <a:endParaRPr lang="en-US" sz="2300" b="1" kern="1200" dirty="0"/>
        </a:p>
      </dsp:txBody>
      <dsp:txXfrm>
        <a:off x="538310" y="3668160"/>
        <a:ext cx="8036339" cy="733555"/>
      </dsp:txXfrm>
    </dsp:sp>
    <dsp:sp modelId="{84BF537B-5353-CB45-B3F7-8230005E9AFA}">
      <dsp:nvSpPr>
        <dsp:cNvPr id="0" name=""/>
        <dsp:cNvSpPr/>
      </dsp:nvSpPr>
      <dsp:spPr>
        <a:xfrm>
          <a:off x="79838" y="3576466"/>
          <a:ext cx="916944" cy="91694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10A107-E457-C54F-B52D-8D2917202237}">
      <dsp:nvSpPr>
        <dsp:cNvPr id="0" name=""/>
        <dsp:cNvSpPr/>
      </dsp:nvSpPr>
      <dsp:spPr>
        <a:xfrm>
          <a:off x="-5390664" y="-825548"/>
          <a:ext cx="6419400" cy="6419400"/>
        </a:xfrm>
        <a:prstGeom prst="blockArc">
          <a:avLst>
            <a:gd name="adj1" fmla="val 18900000"/>
            <a:gd name="adj2" fmla="val 2700000"/>
            <a:gd name="adj3" fmla="val 336"/>
          </a:avLst>
        </a:prstGeom>
        <a:noFill/>
        <a:ln w="25400" cap="flat" cmpd="sng" algn="ctr">
          <a:solidFill>
            <a:schemeClr val="dk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A83AD4D-2A69-8747-B03F-BC1E133ACF24}">
      <dsp:nvSpPr>
        <dsp:cNvPr id="0" name=""/>
        <dsp:cNvSpPr/>
      </dsp:nvSpPr>
      <dsp:spPr>
        <a:xfrm>
          <a:off x="661840" y="476830"/>
          <a:ext cx="7913316" cy="9536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56968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i="0" u="none" kern="1200" baseline="0" dirty="0" smtClean="0"/>
            <a:t>The most complicated method compared with Payback &amp; ARR</a:t>
          </a:r>
          <a:endParaRPr lang="en-GB" sz="2200" b="1" i="0" u="none" kern="1200" dirty="0"/>
        </a:p>
      </dsp:txBody>
      <dsp:txXfrm>
        <a:off x="661840" y="476830"/>
        <a:ext cx="7913316" cy="953660"/>
      </dsp:txXfrm>
    </dsp:sp>
    <dsp:sp modelId="{76A37E8F-1F40-B041-841E-5A5C61424DBC}">
      <dsp:nvSpPr>
        <dsp:cNvPr id="0" name=""/>
        <dsp:cNvSpPr/>
      </dsp:nvSpPr>
      <dsp:spPr>
        <a:xfrm>
          <a:off x="65802" y="357622"/>
          <a:ext cx="1192076" cy="11920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3C9054-420A-EB4E-BE88-DCE598168F3C}">
      <dsp:nvSpPr>
        <dsp:cNvPr id="0" name=""/>
        <dsp:cNvSpPr/>
      </dsp:nvSpPr>
      <dsp:spPr>
        <a:xfrm>
          <a:off x="1008496" y="1907321"/>
          <a:ext cx="7566661" cy="9536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56968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i="0" u="none" kern="1200" baseline="0" dirty="0" smtClean="0"/>
            <a:t>Choosing the discount rate is hard, particularly for long projects</a:t>
          </a:r>
          <a:endParaRPr lang="en-GB" sz="2200" b="1" i="0" u="none" kern="1200" dirty="0"/>
        </a:p>
      </dsp:txBody>
      <dsp:txXfrm>
        <a:off x="1008496" y="1907321"/>
        <a:ext cx="7566661" cy="953660"/>
      </dsp:txXfrm>
    </dsp:sp>
    <dsp:sp modelId="{C6316B7D-7376-C94A-B88E-DF6F0CF80F78}">
      <dsp:nvSpPr>
        <dsp:cNvPr id="0" name=""/>
        <dsp:cNvSpPr/>
      </dsp:nvSpPr>
      <dsp:spPr>
        <a:xfrm>
          <a:off x="412458" y="1788114"/>
          <a:ext cx="1192076" cy="11920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52AEEC0-6BBC-E443-84E8-5EDFBD766633}">
      <dsp:nvSpPr>
        <dsp:cNvPr id="0" name=""/>
        <dsp:cNvSpPr/>
      </dsp:nvSpPr>
      <dsp:spPr>
        <a:xfrm>
          <a:off x="661840" y="3337812"/>
          <a:ext cx="7913316" cy="95366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56968" tIns="55880" rIns="55880" bIns="55880" numCol="1" spcCol="1270" anchor="ctr" anchorCtr="0">
          <a:noAutofit/>
        </a:bodyPr>
        <a:lstStyle/>
        <a:p>
          <a:pPr lvl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b="1" i="0" u="none" kern="1200" dirty="0" smtClean="0"/>
            <a:t>Result can be influenced / manipulated using the discount rate</a:t>
          </a:r>
          <a:endParaRPr lang="en-GB" sz="2200" b="1" i="0" u="none" kern="1200" dirty="0"/>
        </a:p>
      </dsp:txBody>
      <dsp:txXfrm>
        <a:off x="661840" y="3337812"/>
        <a:ext cx="7913316" cy="953660"/>
      </dsp:txXfrm>
    </dsp:sp>
    <dsp:sp modelId="{43900EA8-AD0E-4C4A-9889-89D38C67D499}">
      <dsp:nvSpPr>
        <dsp:cNvPr id="0" name=""/>
        <dsp:cNvSpPr/>
      </dsp:nvSpPr>
      <dsp:spPr>
        <a:xfrm>
          <a:off x="65802" y="3218605"/>
          <a:ext cx="1192076" cy="119207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538F1D5-C101-2D4C-BB9A-CE82C796C978}" type="datetimeFigureOut">
              <a:rPr lang="en-US" smtClean="0"/>
              <a:t>8/17/16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59D524-0A77-2049-A7B4-DBD277AED9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53646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D582654-6439-2F4A-B7E9-E9763D21E2BA}" type="datetimeFigureOut">
              <a:rPr lang="en-US"/>
              <a:pPr/>
              <a:t>8/17/16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7298A7B-A268-754B-8474-602FEABD64B8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91270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3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9353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>
              <a:latin typeface="Calibri" charset="0"/>
            </a:endParaRPr>
          </a:p>
        </p:txBody>
      </p:sp>
      <p:sp>
        <p:nvSpPr>
          <p:cNvPr id="1935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955AA9D7-FD91-8C4A-A5E9-6D6602090D37}" type="slidenum">
              <a:rPr lang="en-GB"/>
              <a:pPr eaLnBrk="1" hangingPunct="1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62296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GB">
              <a:latin typeface="Calibri" charset="0"/>
            </a:endParaRP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eaLnBrk="1" hangingPunct="1"/>
            <a:fld id="{63AB2E2C-850F-3C48-A7E9-C8BA0E66B36E}" type="slidenum">
              <a:rPr lang="en-GB"/>
              <a:pPr eaLnBrk="1" hangingPunct="1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5973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>
              <a:ea typeface="ＭＳ Ｐゴシック" charset="-128"/>
            </a:endParaRPr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A10AD415-BD99-2B49-A146-65657B5E7654}" type="slidenum">
              <a:rPr lang="en-GB" altLang="en-US" sz="1200"/>
              <a:pPr eaLnBrk="1" hangingPunct="1"/>
              <a:t>4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5086701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>
              <a:ea typeface="ＭＳ Ｐゴシック" charset="-128"/>
            </a:endParaRPr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/>
            <a:fld id="{CF2DA292-064D-7846-A8A9-D4BFBD95A595}" type="slidenum">
              <a:rPr lang="en-GB" altLang="en-US" sz="1200"/>
              <a:pPr eaLnBrk="1" hangingPunct="1"/>
              <a:t>5</a:t>
            </a:fld>
            <a:endParaRPr lang="en-GB" altLang="en-US" sz="1200"/>
          </a:p>
        </p:txBody>
      </p:sp>
    </p:spTree>
    <p:extLst>
      <p:ext uri="{BB962C8B-B14F-4D97-AF65-F5344CB8AC3E}">
        <p14:creationId xmlns:p14="http://schemas.microsoft.com/office/powerpoint/2010/main" val="8388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541445CA-BD35-2044-A81D-C205CFFBEEE2}" type="slidenum">
              <a:rPr lang="en-GB" altLang="en-US"/>
              <a:pPr eaLnBrk="1" hangingPunct="1"/>
              <a:t>7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674696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4F0BEA2F-0555-BD43-A101-CB8E6AB29374}" type="slidenum">
              <a:rPr lang="en-GB" altLang="en-US"/>
              <a:pPr eaLnBrk="1" hangingPunct="1"/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8337190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GB" altLang="en-US"/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fld id="{391FAA4D-6523-F148-BB68-CBAB06586A85}" type="slidenum">
              <a:rPr lang="en-GB" altLang="en-US"/>
              <a:pPr eaLnBrk="1" hangingPunct="1"/>
              <a:t>10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147011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tutor2u.net/" TargetMode="External"/><Relationship Id="rId4" Type="http://schemas.openxmlformats.org/officeDocument/2006/relationships/image" Target="../media/image4.jpeg"/><Relationship Id="rId1" Type="http://schemas.openxmlformats.org/officeDocument/2006/relationships/tags" Target="../tags/tag2.xml"/><Relationship Id="rId2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5140" y="476672"/>
            <a:ext cx="9159139" cy="19442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620689"/>
            <a:ext cx="7772400" cy="936103"/>
          </a:xfrm>
        </p:spPr>
        <p:txBody>
          <a:bodyPr lIns="0" tIns="0" rIns="0" bIns="0">
            <a:norm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772816"/>
            <a:ext cx="7776864" cy="622920"/>
          </a:xfrm>
        </p:spPr>
        <p:txBody>
          <a:bodyPr lIns="0" tIns="0" rIns="0" bIns="0">
            <a:normAutofit/>
          </a:bodyPr>
          <a:lstStyle>
            <a:lvl1pPr marL="0" indent="0" algn="ctr">
              <a:buNone/>
              <a:defRPr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GB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51520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 smtClean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3203848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6156176" y="2924944"/>
            <a:ext cx="2736304" cy="1728192"/>
          </a:xfrm>
          <a:prstGeom prst="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5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49938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939784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625989"/>
          </a:xfrm>
        </p:spPr>
        <p:txBody>
          <a:bodyPr/>
          <a:lstStyle>
            <a:lvl1pPr>
              <a:defRPr sz="4000"/>
            </a:lvl1pPr>
            <a:lvl2pPr>
              <a:defRPr sz="3200"/>
            </a:lvl2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</p:txBody>
      </p:sp>
    </p:spTree>
    <p:extLst>
      <p:ext uri="{BB962C8B-B14F-4D97-AF65-F5344CB8AC3E}">
        <p14:creationId xmlns:p14="http://schemas.microsoft.com/office/powerpoint/2010/main" val="12303652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41759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348879"/>
            <a:ext cx="4040188" cy="3777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2"/>
            <a:ext cx="4041775" cy="741759"/>
          </a:xfrm>
        </p:spPr>
        <p:txBody>
          <a:bodyPr anchor="b"/>
          <a:lstStyle>
            <a:lvl1pPr marL="0" indent="0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48879"/>
            <a:ext cx="4041775" cy="377728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1289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/>
          <p:cNvCxnSpPr/>
          <p:nvPr userDrawn="1"/>
        </p:nvCxnSpPr>
        <p:spPr>
          <a:xfrm>
            <a:off x="0" y="1212850"/>
            <a:ext cx="9144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1422"/>
            <a:ext cx="8229600" cy="107156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6249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317625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121443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GB" dirty="0"/>
          </a:p>
        </p:txBody>
      </p:sp>
      <p:pic>
        <p:nvPicPr>
          <p:cNvPr id="6" name="Picture 7" descr="tutor2u-logo-w500px.jpg">
            <a:hlinkClick r:id="rId3"/>
          </p:cNvPr>
          <p:cNvPicPr>
            <a:picLocks noChangeAspect="1"/>
          </p:cNvPicPr>
          <p:nvPr userDrawn="1">
            <p:custDataLst>
              <p:tags r:id="rId1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00938" y="6215063"/>
            <a:ext cx="1500187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Straight Connector 6"/>
          <p:cNvCxnSpPr/>
          <p:nvPr userDrawn="1"/>
        </p:nvCxnSpPr>
        <p:spPr>
          <a:xfrm>
            <a:off x="0" y="1212850"/>
            <a:ext cx="9144000" cy="1588"/>
          </a:xfrm>
          <a:prstGeom prst="line">
            <a:avLst/>
          </a:prstGeom>
          <a:ln w="222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71414"/>
            <a:ext cx="8229600" cy="107157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2383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jpg"/><Relationship Id="rId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188640"/>
            <a:ext cx="8229600" cy="922114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421088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</a:t>
            </a:r>
            <a:r>
              <a:rPr lang="en-US" dirty="0" smtClean="0"/>
              <a:t>level</a:t>
            </a:r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6309320"/>
            <a:ext cx="9144000" cy="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Tutor2u Logo 2011.jp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6636" y="6381328"/>
            <a:ext cx="1179860" cy="358893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>
            <a:off x="0" y="1268760"/>
            <a:ext cx="9144000" cy="14401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27" r:id="rId1"/>
    <p:sldLayoutId id="2147483934" r:id="rId2"/>
    <p:sldLayoutId id="2147483929" r:id="rId3"/>
    <p:sldLayoutId id="2147483936" r:id="rId4"/>
    <p:sldLayoutId id="2147483937" r:id="rId5"/>
    <p:sldLayoutId id="2147483938" r:id="rId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n-lt"/>
          <a:ea typeface="ＭＳ Ｐゴシック" charset="0"/>
          <a:cs typeface="Arial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Arial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Arial"/>
          <a:ea typeface="ＭＳ Ｐゴシック" charset="0"/>
          <a:cs typeface="Arial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Arial"/>
          <a:ea typeface="ＭＳ Ｐゴシック" charset="0"/>
          <a:cs typeface="Arial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Arial"/>
          <a:ea typeface="ＭＳ Ｐゴシック" charset="0"/>
          <a:cs typeface="Arial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1" Type="http://schemas.openxmlformats.org/officeDocument/2006/relationships/tags" Target="../tags/tag3.xml"/><Relationship Id="rId2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tags" Target="../tags/tag9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tags" Target="../tags/tag4.xml"/><Relationship Id="rId2" Type="http://schemas.openxmlformats.org/officeDocument/2006/relationships/slideLayout" Target="../slideLayouts/slideLayout2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8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4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tags" Target="../tags/tag5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tags" Target="../tags/tag6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tags" Target="../tags/tag7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tags" Target="../tags/tag8.xml"/><Relationship Id="rId2" Type="http://schemas.openxmlformats.org/officeDocument/2006/relationships/slideLayout" Target="../slideLayouts/slideLayout4.xml"/><Relationship Id="rId3" Type="http://schemas.openxmlformats.org/officeDocument/2006/relationships/notesSlide" Target="../notesSlides/notesSlide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251520" y="620689"/>
            <a:ext cx="8424936" cy="936103"/>
          </a:xfrm>
        </p:spPr>
        <p:txBody>
          <a:bodyPr anchor="ctr">
            <a:normAutofit fontScale="90000"/>
          </a:bodyPr>
          <a:lstStyle/>
          <a:p>
            <a:r>
              <a:rPr lang="en-US" sz="4400" b="1" dirty="0" smtClean="0"/>
              <a:t>Investment Appraisal – Discounted Cash Flow (NPV)</a:t>
            </a:r>
            <a:endParaRPr lang="en-US" sz="4400" b="1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280920" cy="622920"/>
          </a:xfrm>
        </p:spPr>
        <p:txBody>
          <a:bodyPr anchor="ctr">
            <a:normAutofit/>
          </a:bodyPr>
          <a:lstStyle/>
          <a:p>
            <a:r>
              <a:rPr lang="en-US" sz="2400" dirty="0"/>
              <a:t>  3.3 Decision-making techniques</a:t>
            </a:r>
            <a:endParaRPr lang="en-US" sz="2300" i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3140968"/>
            <a:ext cx="2615473" cy="130137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8048" y="3117726"/>
            <a:ext cx="2488088" cy="134198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41762" y="3056508"/>
            <a:ext cx="2488959" cy="140320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645854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8229600" cy="939800"/>
          </a:xfrm>
        </p:spPr>
        <p:txBody>
          <a:bodyPr/>
          <a:lstStyle/>
          <a:p>
            <a:r>
              <a:rPr lang="en-GB" altLang="en-US" sz="4200" dirty="0"/>
              <a:t>The </a:t>
            </a:r>
            <a:r>
              <a:rPr lang="en-GB" altLang="en-US" sz="4200" dirty="0" smtClean="0"/>
              <a:t>Time </a:t>
            </a:r>
            <a:r>
              <a:rPr lang="en-GB" altLang="en-US" sz="4200" smtClean="0"/>
              <a:t>Value of Money</a:t>
            </a:r>
            <a:endParaRPr lang="en-GB" altLang="en-US" sz="4200" dirty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4625975"/>
          </a:xfrm>
        </p:spPr>
        <p:txBody>
          <a:bodyPr/>
          <a:lstStyle/>
          <a:p>
            <a:r>
              <a:rPr lang="en-GB" altLang="en-US" dirty="0"/>
              <a:t>Better to receive cash now rather than in the future</a:t>
            </a:r>
          </a:p>
          <a:p>
            <a:r>
              <a:rPr lang="en-GB" altLang="en-US" dirty="0"/>
              <a:t>Future cash flows are </a:t>
            </a:r>
            <a:r>
              <a:rPr lang="en-GB" altLang="en-US" dirty="0" smtClean="0"/>
              <a:t>worth less</a:t>
            </a:r>
            <a:endParaRPr lang="en-GB" altLang="en-US" dirty="0"/>
          </a:p>
          <a:p>
            <a:r>
              <a:rPr lang="en-GB" altLang="en-US" dirty="0"/>
              <a:t>Use </a:t>
            </a:r>
            <a:r>
              <a:rPr lang="en-GB" altLang="en-US" b="1" dirty="0">
                <a:solidFill>
                  <a:srgbClr val="FF0000"/>
                </a:solidFill>
              </a:rPr>
              <a:t>discount factors </a:t>
            </a:r>
            <a:r>
              <a:rPr lang="en-GB" altLang="en-US" dirty="0"/>
              <a:t>to bring cash flows back to their </a:t>
            </a:r>
            <a:r>
              <a:rPr lang="en-GB" altLang="en-US" b="1" dirty="0">
                <a:solidFill>
                  <a:srgbClr val="FF0000"/>
                </a:solidFill>
              </a:rPr>
              <a:t>“present value”</a:t>
            </a:r>
          </a:p>
          <a:p>
            <a:r>
              <a:rPr lang="en-GB" altLang="en-US" dirty="0"/>
              <a:t>Relevant discount factor determined by required rate of return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4273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Calculating the Present Value of a </a:t>
            </a:r>
            <a:br>
              <a:rPr lang="en-US" dirty="0" smtClean="0"/>
            </a:br>
            <a:r>
              <a:rPr lang="en-US" dirty="0" smtClean="0"/>
              <a:t>Future Cash Flow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941859" y="1916832"/>
            <a:ext cx="2880320" cy="230425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000" b="1" smtClean="0">
                <a:solidFill>
                  <a:srgbClr val="FF0000"/>
                </a:solidFill>
              </a:rPr>
              <a:t>Cash</a:t>
            </a:r>
          </a:p>
          <a:p>
            <a:pPr algn="ctr"/>
            <a:r>
              <a:rPr lang="en-US" sz="5000" b="1" dirty="0" smtClean="0">
                <a:solidFill>
                  <a:srgbClr val="FF0000"/>
                </a:solidFill>
              </a:rPr>
              <a:t>Flow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39952" y="2564904"/>
            <a:ext cx="7920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smtClean="0">
                <a:latin typeface="+mn-lt"/>
              </a:rPr>
              <a:t>X</a:t>
            </a:r>
            <a:endParaRPr lang="en-US" sz="6000" b="1" dirty="0" smtClean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2080" y="1916832"/>
            <a:ext cx="2880320" cy="230425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000" b="1" dirty="0" smtClean="0">
                <a:solidFill>
                  <a:srgbClr val="FF0000"/>
                </a:solidFill>
              </a:rPr>
              <a:t>Discount Factor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79712" y="4645585"/>
            <a:ext cx="7920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+mn-lt"/>
              </a:rPr>
              <a:t>=</a:t>
            </a:r>
            <a:endParaRPr lang="en-US" sz="6000" b="1" dirty="0" smtClean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3246115" y="4645584"/>
            <a:ext cx="4350221" cy="123168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5000" b="1" dirty="0" smtClean="0">
                <a:solidFill>
                  <a:srgbClr val="FF0000"/>
                </a:solidFill>
              </a:rPr>
              <a:t>Present Value</a:t>
            </a:r>
          </a:p>
        </p:txBody>
      </p:sp>
    </p:spTree>
    <p:extLst>
      <p:ext uri="{BB962C8B-B14F-4D97-AF65-F5344CB8AC3E}">
        <p14:creationId xmlns:p14="http://schemas.microsoft.com/office/powerpoint/2010/main" val="1898597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smtClean="0"/>
              <a:t>For Example</a:t>
            </a:r>
            <a:endParaRPr lang="en-US" sz="4200" dirty="0"/>
          </a:p>
        </p:txBody>
      </p:sp>
      <p:sp>
        <p:nvSpPr>
          <p:cNvPr id="5" name="Rectangle 4"/>
          <p:cNvSpPr/>
          <p:nvPr/>
        </p:nvSpPr>
        <p:spPr>
          <a:xfrm>
            <a:off x="941859" y="1916832"/>
            <a:ext cx="2880320" cy="230425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Cash Flow</a:t>
            </a:r>
          </a:p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£20,000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139952" y="2564904"/>
            <a:ext cx="7920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smtClean="0">
                <a:latin typeface="+mn-lt"/>
              </a:rPr>
              <a:t>X</a:t>
            </a:r>
            <a:endParaRPr lang="en-US" sz="6000" b="1" dirty="0" smtClean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292080" y="1916832"/>
            <a:ext cx="2880320" cy="2304256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Discount Factor</a:t>
            </a:r>
          </a:p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0.9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79712" y="4645585"/>
            <a:ext cx="7920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>
                <a:latin typeface="+mn-lt"/>
              </a:rPr>
              <a:t>=</a:t>
            </a:r>
            <a:endParaRPr lang="en-US" sz="6000" b="1" dirty="0" smtClean="0">
              <a:latin typeface="+mn-lt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2987824" y="4645584"/>
            <a:ext cx="5184575" cy="1231687"/>
          </a:xfrm>
          <a:prstGeom prst="rect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3600" b="1" dirty="0" smtClean="0">
                <a:solidFill>
                  <a:srgbClr val="FF0000"/>
                </a:solidFill>
              </a:rPr>
              <a:t>Present Value</a:t>
            </a:r>
          </a:p>
          <a:p>
            <a:pPr algn="ctr"/>
            <a:r>
              <a:rPr lang="en-US" sz="3600" b="1" dirty="0" smtClean="0">
                <a:solidFill>
                  <a:schemeClr val="tx1"/>
                </a:solidFill>
              </a:rPr>
              <a:t>£20,000 x 0.9 = £18,000</a:t>
            </a:r>
          </a:p>
        </p:txBody>
      </p:sp>
    </p:spTree>
    <p:extLst>
      <p:ext uri="{BB962C8B-B14F-4D97-AF65-F5344CB8AC3E}">
        <p14:creationId xmlns:p14="http://schemas.microsoft.com/office/powerpoint/2010/main" val="268991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/>
      <p:bldP spid="7" grpId="0" animBg="1"/>
      <p:bldP spid="8" grpId="0"/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 smtClean="0"/>
              <a:t>Example </a:t>
            </a:r>
            <a:r>
              <a:rPr lang="en-US" sz="4200" smtClean="0"/>
              <a:t>of Calculating NPV</a:t>
            </a:r>
            <a:endParaRPr lang="en-US" sz="4200"/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395536" y="1664171"/>
            <a:ext cx="3312368" cy="44291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3400" b="1" dirty="0">
                <a:latin typeface="+mn-lt"/>
                <a:ea typeface="+mn-ea"/>
                <a:cs typeface="+mn-cs"/>
              </a:rPr>
              <a:t>Net present value (“NPV”) calculates the </a:t>
            </a:r>
            <a:r>
              <a:rPr lang="en-GB" sz="34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monetary value now </a:t>
            </a:r>
            <a:r>
              <a:rPr lang="en-GB" sz="3400" b="1">
                <a:latin typeface="+mn-lt"/>
                <a:ea typeface="+mn-ea"/>
                <a:cs typeface="+mn-cs"/>
              </a:rPr>
              <a:t>of a</a:t>
            </a:r>
            <a:r>
              <a:rPr lang="en-GB" sz="3400" b="1" smtClean="0">
                <a:latin typeface="+mn-lt"/>
                <a:ea typeface="+mn-ea"/>
                <a:cs typeface="+mn-cs"/>
              </a:rPr>
              <a:t> </a:t>
            </a:r>
            <a:r>
              <a:rPr lang="en-GB" sz="3400" b="1" dirty="0">
                <a:latin typeface="+mn-lt"/>
                <a:ea typeface="+mn-ea"/>
                <a:cs typeface="+mn-cs"/>
              </a:rPr>
              <a:t>project’s future cash flows</a:t>
            </a:r>
          </a:p>
        </p:txBody>
      </p:sp>
      <p:sp>
        <p:nvSpPr>
          <p:cNvPr id="4" name="Striped Right Arrow 3"/>
          <p:cNvSpPr/>
          <p:nvPr/>
        </p:nvSpPr>
        <p:spPr>
          <a:xfrm>
            <a:off x="3851920" y="2438573"/>
            <a:ext cx="1584176" cy="2880320"/>
          </a:xfrm>
          <a:prstGeom prst="stripedRightArrow">
            <a:avLst/>
          </a:prstGeom>
          <a:solidFill>
            <a:schemeClr val="bg1"/>
          </a:solidFill>
          <a:ln>
            <a:solidFill>
              <a:schemeClr val="accent1">
                <a:shade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5000" b="1" dirty="0" smtClean="0">
              <a:solidFill>
                <a:schemeClr val="tx1"/>
              </a:solidFill>
            </a:endParaRPr>
          </a:p>
        </p:txBody>
      </p:sp>
      <p:sp>
        <p:nvSpPr>
          <p:cNvPr id="5" name="Rounded Rectangle 4"/>
          <p:cNvSpPr>
            <a:spLocks noChangeArrowheads="1"/>
          </p:cNvSpPr>
          <p:nvPr/>
        </p:nvSpPr>
        <p:spPr bwMode="auto">
          <a:xfrm>
            <a:off x="5508104" y="1664171"/>
            <a:ext cx="3248744" cy="44291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3600" b="1" dirty="0" smtClean="0">
                <a:latin typeface="+mn-lt"/>
                <a:ea typeface="+mn-ea"/>
                <a:cs typeface="+mn-cs"/>
              </a:rPr>
              <a:t>Add together all </a:t>
            </a:r>
            <a:r>
              <a:rPr lang="en-GB" sz="3600" b="1" smtClean="0">
                <a:latin typeface="+mn-lt"/>
                <a:ea typeface="+mn-ea"/>
                <a:cs typeface="+mn-cs"/>
              </a:rPr>
              <a:t>the Present Values of Future Cash Flows</a:t>
            </a:r>
            <a:endParaRPr lang="en-GB" sz="3600" b="1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79668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smtClean="0"/>
              <a:t>The NPV Decision</a:t>
            </a:r>
            <a:endParaRPr lang="en-US" sz="4200"/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457200" y="1625600"/>
          <a:ext cx="8229600" cy="4323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ounded Rectangle 4"/>
          <p:cNvSpPr/>
          <p:nvPr/>
        </p:nvSpPr>
        <p:spPr>
          <a:xfrm>
            <a:off x="827584" y="1988840"/>
            <a:ext cx="3384376" cy="1152128"/>
          </a:xfrm>
          <a:prstGeom prst="round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00B050"/>
                </a:solidFill>
              </a:rPr>
              <a:t>Accept the Project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860032" y="1988840"/>
            <a:ext cx="3456384" cy="1152128"/>
          </a:xfrm>
          <a:prstGeom prst="roundRect">
            <a:avLst/>
          </a:prstGeom>
          <a:solidFill>
            <a:schemeClr val="bg1"/>
          </a:solidFill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smtClean="0">
                <a:solidFill>
                  <a:srgbClr val="FF0000"/>
                </a:solidFill>
              </a:rPr>
              <a:t>Reject the Project</a:t>
            </a:r>
            <a:endParaRPr lang="en-US" sz="3600" b="1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165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smtClean="0"/>
              <a:t>Investment Project NPV</a:t>
            </a:r>
            <a:endParaRPr lang="en-US" sz="42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457200" y="1628800"/>
          <a:ext cx="8363273" cy="4320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405"/>
                <a:gridCol w="2442263"/>
                <a:gridCol w="1572109"/>
                <a:gridCol w="1605748"/>
                <a:gridCol w="1605748"/>
              </a:tblGrid>
              <a:tr h="88894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Year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Cash</a:t>
                      </a:r>
                    </a:p>
                    <a:p>
                      <a:r>
                        <a:rPr lang="en-US" sz="2400" dirty="0" smtClean="0"/>
                        <a:t>Flows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Net</a:t>
                      </a:r>
                    </a:p>
                    <a:p>
                      <a:pPr algn="ctr"/>
                      <a:r>
                        <a:rPr lang="en-US" sz="2400" dirty="0" smtClean="0"/>
                        <a:t>Flow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Discount</a:t>
                      </a:r>
                    </a:p>
                    <a:p>
                      <a:pPr algn="ctr"/>
                      <a:r>
                        <a:rPr lang="en-US" sz="2400" dirty="0" smtClean="0"/>
                        <a:t>Factor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Present</a:t>
                      </a:r>
                    </a:p>
                    <a:p>
                      <a:pPr algn="ctr"/>
                      <a:r>
                        <a:rPr lang="en-US" sz="2400" dirty="0" smtClean="0"/>
                        <a:t>Value</a:t>
                      </a:r>
                      <a:endParaRPr lang="en-US" sz="2400" dirty="0"/>
                    </a:p>
                  </a:txBody>
                  <a:tcPr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Investment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(100,000)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Project Profits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40,000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Project Profits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50,000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Project Profits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60,000</a:t>
                      </a:r>
                      <a:endParaRPr lang="en-US" sz="2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i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30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50,000</a:t>
                      </a:r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0193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smtClean="0"/>
              <a:t>Investment Project NPV</a:t>
            </a:r>
            <a:endParaRPr lang="en-US" sz="42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457200" y="1628800"/>
          <a:ext cx="8363273" cy="4320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405"/>
                <a:gridCol w="2442263"/>
                <a:gridCol w="1572109"/>
                <a:gridCol w="1605748"/>
                <a:gridCol w="1605748"/>
              </a:tblGrid>
              <a:tr h="88894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Year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Cash</a:t>
                      </a:r>
                    </a:p>
                    <a:p>
                      <a:r>
                        <a:rPr lang="en-US" sz="2400" dirty="0" smtClean="0"/>
                        <a:t>Flows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Net</a:t>
                      </a:r>
                    </a:p>
                    <a:p>
                      <a:pPr algn="ctr"/>
                      <a:r>
                        <a:rPr lang="en-US" sz="2400" dirty="0" smtClean="0"/>
                        <a:t>Flow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Discount</a:t>
                      </a:r>
                    </a:p>
                    <a:p>
                      <a:pPr algn="ctr"/>
                      <a:r>
                        <a:rPr lang="en-US" sz="2400" dirty="0" smtClean="0"/>
                        <a:t>Factor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Present</a:t>
                      </a:r>
                    </a:p>
                    <a:p>
                      <a:pPr algn="ctr"/>
                      <a:r>
                        <a:rPr lang="en-US" sz="2400" dirty="0" smtClean="0"/>
                        <a:t>Value</a:t>
                      </a:r>
                      <a:endParaRPr lang="en-US" sz="2400" dirty="0"/>
                    </a:p>
                  </a:txBody>
                  <a:tcPr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Investment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(100,000)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/>
                        <a:t>1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Project Profits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40,000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/>
                        <a:t>0.91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Project Profits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50,000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/>
                        <a:t>0.83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Project Profits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60,000</a:t>
                      </a:r>
                      <a:endParaRPr lang="en-US" sz="2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/>
                        <a:t>0.76</a:t>
                      </a:r>
                      <a:endParaRPr lang="en-US" sz="2400" i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30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50,000</a:t>
                      </a:r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350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smtClean="0"/>
              <a:t>Investment Project NPV</a:t>
            </a:r>
            <a:endParaRPr lang="en-US" sz="42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457200" y="1628800"/>
          <a:ext cx="8363273" cy="4320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405"/>
                <a:gridCol w="2442263"/>
                <a:gridCol w="1572109"/>
                <a:gridCol w="1605748"/>
                <a:gridCol w="1605748"/>
              </a:tblGrid>
              <a:tr h="88894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Year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Cash</a:t>
                      </a:r>
                    </a:p>
                    <a:p>
                      <a:r>
                        <a:rPr lang="en-US" sz="2400" dirty="0" smtClean="0"/>
                        <a:t>Flows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Net</a:t>
                      </a:r>
                    </a:p>
                    <a:p>
                      <a:pPr algn="ctr"/>
                      <a:r>
                        <a:rPr lang="en-US" sz="2400" dirty="0" smtClean="0"/>
                        <a:t>Flow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Discount</a:t>
                      </a:r>
                    </a:p>
                    <a:p>
                      <a:pPr algn="ctr"/>
                      <a:r>
                        <a:rPr lang="en-US" sz="2400" dirty="0" smtClean="0"/>
                        <a:t>Factor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Present</a:t>
                      </a:r>
                    </a:p>
                    <a:p>
                      <a:pPr algn="ctr"/>
                      <a:r>
                        <a:rPr lang="en-US" sz="2400" dirty="0" smtClean="0"/>
                        <a:t>Value</a:t>
                      </a:r>
                      <a:endParaRPr lang="en-US" sz="2400" dirty="0"/>
                    </a:p>
                  </a:txBody>
                  <a:tcPr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Investment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(100,000)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/>
                        <a:t>1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(100,000)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Project Profits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40,000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/>
                        <a:t>0.91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36,400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Project Profits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50,000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/>
                        <a:t>0.83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41,500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Project Profits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60,000</a:t>
                      </a:r>
                      <a:endParaRPr lang="en-US" sz="2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/>
                        <a:t>0.76</a:t>
                      </a:r>
                      <a:endParaRPr lang="en-US" sz="2400" i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45,600</a:t>
                      </a:r>
                      <a:endParaRPr lang="en-US" sz="24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30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50,000</a:t>
                      </a:r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5930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smtClean="0"/>
              <a:t>Investment Project NPV</a:t>
            </a:r>
            <a:endParaRPr lang="en-US" sz="420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/>
          </p:nvPr>
        </p:nvGraphicFramePr>
        <p:xfrm>
          <a:off x="457200" y="1628800"/>
          <a:ext cx="8363273" cy="43204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405"/>
                <a:gridCol w="2442263"/>
                <a:gridCol w="1572109"/>
                <a:gridCol w="1605748"/>
                <a:gridCol w="1605748"/>
              </a:tblGrid>
              <a:tr h="888944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Year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Cash</a:t>
                      </a:r>
                    </a:p>
                    <a:p>
                      <a:r>
                        <a:rPr lang="en-US" sz="2400" dirty="0" smtClean="0"/>
                        <a:t>Flows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Net</a:t>
                      </a:r>
                    </a:p>
                    <a:p>
                      <a:pPr algn="ctr"/>
                      <a:r>
                        <a:rPr lang="en-US" sz="2400" dirty="0" smtClean="0"/>
                        <a:t>Flow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Discount</a:t>
                      </a:r>
                    </a:p>
                    <a:p>
                      <a:pPr algn="ctr"/>
                      <a:r>
                        <a:rPr lang="en-US" sz="2400" dirty="0" smtClean="0"/>
                        <a:t>Factor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Present</a:t>
                      </a:r>
                    </a:p>
                    <a:p>
                      <a:pPr algn="ctr"/>
                      <a:r>
                        <a:rPr lang="en-US" sz="2400" dirty="0" smtClean="0"/>
                        <a:t>Value</a:t>
                      </a:r>
                      <a:endParaRPr lang="en-US" sz="2400" dirty="0"/>
                    </a:p>
                  </a:txBody>
                  <a:tcPr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Investment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(100,000)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/>
                        <a:t>1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>
                          <a:solidFill>
                            <a:srgbClr val="FF0000"/>
                          </a:solidFill>
                        </a:rPr>
                        <a:t>(100,000)</a:t>
                      </a:r>
                      <a:endParaRPr lang="en-US" sz="2400" b="1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Project Profits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40,000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/>
                        <a:t>0.91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36,400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Project Profits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50,000</a:t>
                      </a:r>
                      <a:endParaRPr 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/>
                        <a:t>0.83</a:t>
                      </a:r>
                      <a:endParaRPr lang="en-US" sz="2400" i="1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41,500</a:t>
                      </a:r>
                      <a:endParaRPr lang="en-US" sz="2400" b="1" dirty="0"/>
                    </a:p>
                  </a:txBody>
                  <a:tcPr anchor="ctr"/>
                </a:tc>
              </a:tr>
              <a:tr h="686307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Project Profits</a:t>
                      </a:r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60,000</a:t>
                      </a:r>
                      <a:endParaRPr lang="en-US" sz="24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/>
                        <a:t>0.76</a:t>
                      </a:r>
                      <a:endParaRPr lang="en-US" sz="2400" i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45,600</a:t>
                      </a:r>
                      <a:endParaRPr lang="en-US" sz="2400" b="1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6307">
                <a:tc gridSpan="2"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50,000</a:t>
                      </a:r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2400" dirty="0"/>
                    </a:p>
                  </a:txBody>
                  <a:tcPr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b="1" dirty="0" smtClean="0"/>
                        <a:t>23,500</a:t>
                      </a:r>
                      <a:endParaRPr lang="en-US" sz="2400" b="1" dirty="0"/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Oval 3"/>
          <p:cNvSpPr/>
          <p:nvPr/>
        </p:nvSpPr>
        <p:spPr>
          <a:xfrm>
            <a:off x="7164288" y="5157192"/>
            <a:ext cx="1656185" cy="936104"/>
          </a:xfrm>
          <a:prstGeom prst="ellipse">
            <a:avLst/>
          </a:prstGeom>
          <a:noFill/>
          <a:ln w="88900">
            <a:solidFill>
              <a:srgbClr val="FF0000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sz="5000" b="1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67525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1422"/>
            <a:ext cx="8640960" cy="1071562"/>
          </a:xfrm>
        </p:spPr>
        <p:txBody>
          <a:bodyPr/>
          <a:lstStyle/>
          <a:p>
            <a:r>
              <a:rPr lang="en-US" sz="4200" dirty="0" smtClean="0"/>
              <a:t>Benefits of Using NPV</a:t>
            </a:r>
            <a:r>
              <a:rPr lang="is-IS" sz="4200" dirty="0" smtClean="0"/>
              <a:t>…</a:t>
            </a:r>
            <a:endParaRPr lang="en-US" sz="4200" dirty="0"/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251520" y="1397000"/>
          <a:ext cx="864096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2619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latin typeface="Arial" charset="0"/>
              </a:rPr>
              <a:t>What you need to know</a:t>
            </a:r>
            <a:endParaRPr lang="en-GB" dirty="0">
              <a:latin typeface="Arial" charset="0"/>
            </a:endParaRP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251520" y="1556792"/>
            <a:ext cx="8640960" cy="4536504"/>
          </a:xfrm>
        </p:spPr>
        <p:txBody>
          <a:bodyPr>
            <a:normAutofit/>
          </a:bodyPr>
          <a:lstStyle/>
          <a:p>
            <a:r>
              <a:rPr lang="en-US" dirty="0" smtClean="0"/>
              <a:t>c</a:t>
            </a:r>
            <a:r>
              <a:rPr lang="en-US" dirty="0"/>
              <a:t>) Discounted Cash Flow (Net Present Value only)</a:t>
            </a:r>
            <a:endParaRPr lang="en-GB" dirty="0" smtClean="0">
              <a:solidFill>
                <a:srgbClr val="FF0000"/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51266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71422"/>
            <a:ext cx="8640960" cy="1071562"/>
          </a:xfrm>
        </p:spPr>
        <p:txBody>
          <a:bodyPr/>
          <a:lstStyle/>
          <a:p>
            <a:r>
              <a:rPr lang="en-US" sz="4200" dirty="0" smtClean="0"/>
              <a:t>Drawbacks of Using NPV</a:t>
            </a:r>
            <a:r>
              <a:rPr lang="is-IS" sz="4200" dirty="0" smtClean="0"/>
              <a:t>…</a:t>
            </a:r>
            <a:endParaRPr lang="en-US" sz="4200" dirty="0"/>
          </a:p>
        </p:txBody>
      </p:sp>
      <p:graphicFrame>
        <p:nvGraphicFramePr>
          <p:cNvPr id="3" name="Diagram 2"/>
          <p:cNvGraphicFramePr/>
          <p:nvPr>
            <p:extLst/>
          </p:nvPr>
        </p:nvGraphicFramePr>
        <p:xfrm>
          <a:off x="251520" y="1397000"/>
          <a:ext cx="8640960" cy="47683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0088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Tutor2u Logo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5696" y="2647293"/>
            <a:ext cx="5400600" cy="16458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735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504" y="71422"/>
            <a:ext cx="8964488" cy="1071562"/>
          </a:xfrm>
        </p:spPr>
        <p:txBody>
          <a:bodyPr/>
          <a:lstStyle/>
          <a:p>
            <a:r>
              <a:rPr lang="en-US" dirty="0" smtClean="0"/>
              <a:t>Concept links</a:t>
            </a:r>
            <a:endParaRPr lang="en-US" dirty="0"/>
          </a:p>
        </p:txBody>
      </p:sp>
      <p:graphicFrame>
        <p:nvGraphicFramePr>
          <p:cNvPr id="4" name="Diagram 3"/>
          <p:cNvGraphicFramePr/>
          <p:nvPr>
            <p:extLst/>
          </p:nvPr>
        </p:nvGraphicFramePr>
        <p:xfrm>
          <a:off x="251520" y="1556792"/>
          <a:ext cx="8640960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31288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dirty="0">
                <a:ea typeface="ＭＳ Ｐゴシック" charset="-128"/>
              </a:rPr>
              <a:t>What is </a:t>
            </a:r>
            <a:r>
              <a:rPr lang="en-GB" altLang="en-US" dirty="0" smtClean="0">
                <a:ea typeface="ＭＳ Ｐゴシック" charset="-128"/>
              </a:rPr>
              <a:t>Investment Appraisal</a:t>
            </a:r>
            <a:r>
              <a:rPr lang="en-GB" altLang="en-US" dirty="0">
                <a:ea typeface="ＭＳ Ｐゴシック" charset="-128"/>
              </a:rPr>
              <a:t>?</a:t>
            </a:r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642938" y="1772816"/>
            <a:ext cx="7786687" cy="4156497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6000" b="1" dirty="0">
                <a:latin typeface="+mn-lt"/>
                <a:ea typeface="+mn-ea"/>
              </a:rPr>
              <a:t>The process of analysing whether investment projects are worthwhile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521472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itle 2"/>
          <p:cNvSpPr>
            <a:spLocks noGrp="1"/>
          </p:cNvSpPr>
          <p:nvPr>
            <p:ph type="title"/>
          </p:nvPr>
        </p:nvSpPr>
        <p:spPr>
          <a:xfrm>
            <a:off x="107950" y="142875"/>
            <a:ext cx="9036050" cy="928688"/>
          </a:xfrm>
        </p:spPr>
        <p:txBody>
          <a:bodyPr/>
          <a:lstStyle/>
          <a:p>
            <a:r>
              <a:rPr lang="en-GB" altLang="en-US" sz="3600" dirty="0">
                <a:ea typeface="ＭＳ Ｐゴシック" charset="-128"/>
              </a:rPr>
              <a:t>Three </a:t>
            </a:r>
            <a:r>
              <a:rPr lang="en-GB" altLang="en-US" sz="3600" dirty="0" smtClean="0">
                <a:ea typeface="ＭＳ Ｐゴシック" charset="-128"/>
              </a:rPr>
              <a:t>Main </a:t>
            </a:r>
            <a:r>
              <a:rPr lang="en-GB" altLang="en-US" dirty="0" smtClean="0">
                <a:ea typeface="ＭＳ Ｐゴシック" charset="-128"/>
              </a:rPr>
              <a:t>M</a:t>
            </a:r>
            <a:r>
              <a:rPr lang="en-GB" altLang="en-US" sz="3600" dirty="0" smtClean="0">
                <a:ea typeface="ＭＳ Ｐゴシック" charset="-128"/>
              </a:rPr>
              <a:t>ethods </a:t>
            </a:r>
            <a:r>
              <a:rPr lang="en-GB" altLang="en-US" sz="3600" dirty="0">
                <a:ea typeface="ＭＳ Ｐゴシック" charset="-128"/>
              </a:rPr>
              <a:t>of </a:t>
            </a:r>
            <a:r>
              <a:rPr lang="en-GB" altLang="en-US" sz="3600" dirty="0" smtClean="0">
                <a:ea typeface="ＭＳ Ｐゴシック" charset="-128"/>
              </a:rPr>
              <a:t>Investment </a:t>
            </a:r>
            <a:r>
              <a:rPr lang="en-GB" altLang="en-US" dirty="0" smtClean="0">
                <a:ea typeface="ＭＳ Ｐゴシック" charset="-128"/>
              </a:rPr>
              <a:t>A</a:t>
            </a:r>
            <a:r>
              <a:rPr lang="en-GB" altLang="en-US" sz="3600" dirty="0" smtClean="0">
                <a:ea typeface="ＭＳ Ｐゴシック" charset="-128"/>
              </a:rPr>
              <a:t>ppraisal</a:t>
            </a:r>
            <a:endParaRPr lang="en-GB" altLang="en-US" sz="3600" dirty="0">
              <a:ea typeface="ＭＳ Ｐゴシック" charset="-128"/>
            </a:endParaRPr>
          </a:p>
        </p:txBody>
      </p:sp>
      <p:grpSp>
        <p:nvGrpSpPr>
          <p:cNvPr id="10" name="Group 9"/>
          <p:cNvGrpSpPr/>
          <p:nvPr/>
        </p:nvGrpSpPr>
        <p:grpSpPr>
          <a:xfrm>
            <a:off x="107504" y="1448985"/>
            <a:ext cx="8856984" cy="1632044"/>
            <a:chOff x="107504" y="1448985"/>
            <a:chExt cx="8856984" cy="1632044"/>
          </a:xfrm>
        </p:grpSpPr>
        <p:sp>
          <p:nvSpPr>
            <p:cNvPr id="3" name="Freeform 2"/>
            <p:cNvSpPr/>
            <p:nvPr/>
          </p:nvSpPr>
          <p:spPr>
            <a:xfrm>
              <a:off x="107504" y="1448985"/>
              <a:ext cx="8856984" cy="671564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Payback Period</a:t>
              </a:r>
              <a:endParaRPr lang="en-GB" sz="32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4" name="Freeform 3"/>
            <p:cNvSpPr/>
            <p:nvPr/>
          </p:nvSpPr>
          <p:spPr>
            <a:xfrm>
              <a:off x="107504" y="2120549"/>
              <a:ext cx="8856984" cy="960480"/>
            </a:xfrm>
            <a:custGeom>
              <a:avLst/>
              <a:gdLst>
                <a:gd name="connsiteX0" fmla="*/ 0 w 8856984"/>
                <a:gd name="connsiteY0" fmla="*/ 0 h 960480"/>
                <a:gd name="connsiteX1" fmla="*/ 8856984 w 8856984"/>
                <a:gd name="connsiteY1" fmla="*/ 0 h 960480"/>
                <a:gd name="connsiteX2" fmla="*/ 8856984 w 8856984"/>
                <a:gd name="connsiteY2" fmla="*/ 960480 h 960480"/>
                <a:gd name="connsiteX3" fmla="*/ 0 w 8856984"/>
                <a:gd name="connsiteY3" fmla="*/ 960480 h 960480"/>
                <a:gd name="connsiteX4" fmla="*/ 0 w 8856984"/>
                <a:gd name="connsiteY4" fmla="*/ 0 h 96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56984" h="960480">
                  <a:moveTo>
                    <a:pt x="0" y="0"/>
                  </a:moveTo>
                  <a:lnTo>
                    <a:pt x="8856984" y="0"/>
                  </a:lnTo>
                  <a:lnTo>
                    <a:pt x="8856984" y="960480"/>
                  </a:lnTo>
                  <a:lnTo>
                    <a:pt x="0" y="9604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1209" tIns="38100" rIns="213360" bIns="38100" numCol="1" spcCol="1270" anchor="t" anchorCtr="0">
              <a:noAutofit/>
            </a:bodyPr>
            <a:lstStyle/>
            <a:p>
              <a:pPr marL="285750" lvl="1" indent="-28575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en-GB" sz="3000" b="1" kern="1200" dirty="0" smtClean="0"/>
                <a:t>The time it takes for a project to repay its initial investment</a:t>
              </a:r>
              <a:endParaRPr lang="en-GB" sz="3000" kern="1200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107504" y="3081029"/>
            <a:ext cx="8856984" cy="1632045"/>
            <a:chOff x="107504" y="3081029"/>
            <a:chExt cx="8856984" cy="1632045"/>
          </a:xfrm>
        </p:grpSpPr>
        <p:sp>
          <p:nvSpPr>
            <p:cNvPr id="5" name="Freeform 4"/>
            <p:cNvSpPr/>
            <p:nvPr/>
          </p:nvSpPr>
          <p:spPr>
            <a:xfrm>
              <a:off x="107504" y="3081029"/>
              <a:ext cx="8856984" cy="671564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5625133"/>
                <a:satOff val="-8440"/>
                <a:lumOff val="-1373"/>
                <a:alphaOff val="0"/>
              </a:schemeClr>
            </a:fillRef>
            <a:effectRef idx="0">
              <a:schemeClr val="accent3">
                <a:hueOff val="5625133"/>
                <a:satOff val="-8440"/>
                <a:lumOff val="-137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Average Rate of Return</a:t>
              </a:r>
              <a:endParaRPr lang="en-GB" sz="32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Freeform 5"/>
            <p:cNvSpPr/>
            <p:nvPr/>
          </p:nvSpPr>
          <p:spPr>
            <a:xfrm>
              <a:off x="107504" y="3752594"/>
              <a:ext cx="8856984" cy="960480"/>
            </a:xfrm>
            <a:custGeom>
              <a:avLst/>
              <a:gdLst>
                <a:gd name="connsiteX0" fmla="*/ 0 w 8856984"/>
                <a:gd name="connsiteY0" fmla="*/ 0 h 960480"/>
                <a:gd name="connsiteX1" fmla="*/ 8856984 w 8856984"/>
                <a:gd name="connsiteY1" fmla="*/ 0 h 960480"/>
                <a:gd name="connsiteX2" fmla="*/ 8856984 w 8856984"/>
                <a:gd name="connsiteY2" fmla="*/ 960480 h 960480"/>
                <a:gd name="connsiteX3" fmla="*/ 0 w 8856984"/>
                <a:gd name="connsiteY3" fmla="*/ 960480 h 960480"/>
                <a:gd name="connsiteX4" fmla="*/ 0 w 8856984"/>
                <a:gd name="connsiteY4" fmla="*/ 0 h 96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56984" h="960480">
                  <a:moveTo>
                    <a:pt x="0" y="0"/>
                  </a:moveTo>
                  <a:lnTo>
                    <a:pt x="8856984" y="0"/>
                  </a:lnTo>
                  <a:lnTo>
                    <a:pt x="8856984" y="960480"/>
                  </a:lnTo>
                  <a:lnTo>
                    <a:pt x="0" y="9604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1209" tIns="38100" rIns="213360" bIns="38100" numCol="1" spcCol="1270" anchor="t" anchorCtr="0">
              <a:noAutofit/>
            </a:bodyPr>
            <a:lstStyle/>
            <a:p>
              <a:pPr marL="285750" lvl="1" indent="-28575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en-GB" sz="3000" b="1" kern="1200" dirty="0" smtClean="0"/>
                <a:t>Looks at the total accounting return for a project to see if it meets the target return</a:t>
              </a:r>
              <a:endParaRPr lang="en-GB" sz="3000" kern="1200" dirty="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107504" y="4713074"/>
            <a:ext cx="8856984" cy="1632044"/>
            <a:chOff x="107504" y="4713074"/>
            <a:chExt cx="8856984" cy="1632044"/>
          </a:xfrm>
        </p:grpSpPr>
        <p:sp>
          <p:nvSpPr>
            <p:cNvPr id="8" name="Freeform 7"/>
            <p:cNvSpPr/>
            <p:nvPr/>
          </p:nvSpPr>
          <p:spPr>
            <a:xfrm>
              <a:off x="107504" y="4713074"/>
              <a:ext cx="8856984" cy="671564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6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6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l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Discounted Cash Flow (NPV)</a:t>
              </a:r>
              <a:endParaRPr lang="en-GB" sz="32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9" name="Freeform 8"/>
            <p:cNvSpPr/>
            <p:nvPr/>
          </p:nvSpPr>
          <p:spPr>
            <a:xfrm>
              <a:off x="107504" y="5384638"/>
              <a:ext cx="8856984" cy="960480"/>
            </a:xfrm>
            <a:custGeom>
              <a:avLst/>
              <a:gdLst>
                <a:gd name="connsiteX0" fmla="*/ 0 w 8856984"/>
                <a:gd name="connsiteY0" fmla="*/ 0 h 960480"/>
                <a:gd name="connsiteX1" fmla="*/ 8856984 w 8856984"/>
                <a:gd name="connsiteY1" fmla="*/ 0 h 960480"/>
                <a:gd name="connsiteX2" fmla="*/ 8856984 w 8856984"/>
                <a:gd name="connsiteY2" fmla="*/ 960480 h 960480"/>
                <a:gd name="connsiteX3" fmla="*/ 0 w 8856984"/>
                <a:gd name="connsiteY3" fmla="*/ 960480 h 960480"/>
                <a:gd name="connsiteX4" fmla="*/ 0 w 8856984"/>
                <a:gd name="connsiteY4" fmla="*/ 0 h 960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856984" h="960480">
                  <a:moveTo>
                    <a:pt x="0" y="0"/>
                  </a:moveTo>
                  <a:lnTo>
                    <a:pt x="8856984" y="0"/>
                  </a:lnTo>
                  <a:lnTo>
                    <a:pt x="8856984" y="960480"/>
                  </a:lnTo>
                  <a:lnTo>
                    <a:pt x="0" y="96048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81209" tIns="38100" rIns="213360" bIns="38100" numCol="1" spcCol="1270" anchor="t" anchorCtr="0">
              <a:noAutofit/>
            </a:bodyPr>
            <a:lstStyle/>
            <a:p>
              <a:pPr marL="285750" lvl="1" indent="-285750" algn="l" defTabSz="133350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•"/>
              </a:pPr>
              <a:r>
                <a:rPr lang="en-GB" sz="3000" b="1" kern="1200" dirty="0" smtClean="0"/>
                <a:t>Net present value (“NPV”) calculates the monetary value now of the project’s future cash flows</a:t>
              </a:r>
              <a:endParaRPr lang="en-GB" sz="3000" kern="1200" dirty="0"/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87014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 smtClean="0"/>
              <a:t>The Results of Each Method</a:t>
            </a:r>
            <a:r>
              <a:rPr lang="is-IS" sz="4200" dirty="0" smtClean="0"/>
              <a:t>…</a:t>
            </a:r>
            <a:br>
              <a:rPr lang="is-IS" sz="4200" dirty="0" smtClean="0"/>
            </a:br>
            <a:r>
              <a:rPr lang="is-IS" sz="4200" dirty="0" smtClean="0"/>
              <a:t>Are Measured in</a:t>
            </a:r>
            <a:endParaRPr lang="en-US" sz="4200" dirty="0"/>
          </a:p>
        </p:txBody>
      </p:sp>
      <p:grpSp>
        <p:nvGrpSpPr>
          <p:cNvPr id="9" name="Group 8"/>
          <p:cNvGrpSpPr/>
          <p:nvPr/>
        </p:nvGrpSpPr>
        <p:grpSpPr>
          <a:xfrm>
            <a:off x="426938" y="1700808"/>
            <a:ext cx="2592288" cy="4027224"/>
            <a:chOff x="426938" y="1700808"/>
            <a:chExt cx="2592288" cy="4027224"/>
          </a:xfrm>
        </p:grpSpPr>
        <p:sp>
          <p:nvSpPr>
            <p:cNvPr id="3" name="Freeform 2"/>
            <p:cNvSpPr/>
            <p:nvPr/>
          </p:nvSpPr>
          <p:spPr>
            <a:xfrm>
              <a:off x="426938" y="1700808"/>
              <a:ext cx="2592288" cy="1872208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0"/>
                <a:satOff val="0"/>
                <a:lumOff val="0"/>
                <a:alphaOff val="0"/>
              </a:schemeClr>
            </a:fillRef>
            <a:effectRef idx="0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Payback Period</a:t>
              </a:r>
              <a:endParaRPr lang="en-GB" sz="32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457200" y="3789040"/>
              <a:ext cx="256202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i="1" dirty="0" smtClean="0">
                  <a:latin typeface="+mn-lt"/>
                </a:rPr>
                <a:t>Time</a:t>
              </a:r>
            </a:p>
            <a:p>
              <a:pPr algn="ctr"/>
              <a:r>
                <a:rPr lang="en-US" sz="4000" b="1" i="1" dirty="0" smtClean="0">
                  <a:latin typeface="+mn-lt"/>
                </a:rPr>
                <a:t>Days</a:t>
              </a:r>
            </a:p>
            <a:p>
              <a:pPr algn="ctr"/>
              <a:r>
                <a:rPr lang="en-US" sz="4000" b="1" i="1" dirty="0" smtClean="0">
                  <a:latin typeface="+mn-lt"/>
                </a:rPr>
                <a:t>Years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3275856" y="1700808"/>
            <a:ext cx="2664296" cy="3411671"/>
            <a:chOff x="3275856" y="1700808"/>
            <a:chExt cx="2664296" cy="3411671"/>
          </a:xfrm>
        </p:grpSpPr>
        <p:sp>
          <p:nvSpPr>
            <p:cNvPr id="4" name="Freeform 3"/>
            <p:cNvSpPr/>
            <p:nvPr/>
          </p:nvSpPr>
          <p:spPr>
            <a:xfrm>
              <a:off x="3275856" y="1700808"/>
              <a:ext cx="2592288" cy="1872208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5625133"/>
                <a:satOff val="-8440"/>
                <a:lumOff val="-1373"/>
                <a:alphaOff val="0"/>
              </a:schemeClr>
            </a:fillRef>
            <a:effectRef idx="0">
              <a:schemeClr val="accent3">
                <a:hueOff val="5625133"/>
                <a:satOff val="-8440"/>
                <a:lumOff val="-1373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Average Rate of Return (ARR)</a:t>
              </a:r>
              <a:endParaRPr lang="en-GB" sz="32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3378126" y="3789040"/>
              <a:ext cx="2562026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i="1" dirty="0" smtClean="0">
                  <a:latin typeface="+mn-lt"/>
                </a:rPr>
                <a:t>%</a:t>
              </a:r>
            </a:p>
            <a:p>
              <a:pPr algn="ctr"/>
              <a:r>
                <a:rPr lang="en-US" sz="4000" b="1" i="1" dirty="0" smtClean="0">
                  <a:latin typeface="+mn-lt"/>
                </a:rPr>
                <a:t>Return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6124774" y="1700808"/>
            <a:ext cx="2593428" cy="4027224"/>
            <a:chOff x="6124774" y="1700808"/>
            <a:chExt cx="2593428" cy="4027224"/>
          </a:xfrm>
        </p:grpSpPr>
        <p:sp>
          <p:nvSpPr>
            <p:cNvPr id="5" name="Freeform 4"/>
            <p:cNvSpPr/>
            <p:nvPr/>
          </p:nvSpPr>
          <p:spPr>
            <a:xfrm>
              <a:off x="6124774" y="1700808"/>
              <a:ext cx="2592288" cy="1872208"/>
            </a:xfrm>
            <a:custGeom>
              <a:avLst/>
              <a:gdLst>
                <a:gd name="connsiteX0" fmla="*/ 0 w 8856984"/>
                <a:gd name="connsiteY0" fmla="*/ 111930 h 671564"/>
                <a:gd name="connsiteX1" fmla="*/ 111930 w 8856984"/>
                <a:gd name="connsiteY1" fmla="*/ 0 h 671564"/>
                <a:gd name="connsiteX2" fmla="*/ 8745054 w 8856984"/>
                <a:gd name="connsiteY2" fmla="*/ 0 h 671564"/>
                <a:gd name="connsiteX3" fmla="*/ 8856984 w 8856984"/>
                <a:gd name="connsiteY3" fmla="*/ 111930 h 671564"/>
                <a:gd name="connsiteX4" fmla="*/ 8856984 w 8856984"/>
                <a:gd name="connsiteY4" fmla="*/ 559634 h 671564"/>
                <a:gd name="connsiteX5" fmla="*/ 8745054 w 8856984"/>
                <a:gd name="connsiteY5" fmla="*/ 671564 h 671564"/>
                <a:gd name="connsiteX6" fmla="*/ 111930 w 8856984"/>
                <a:gd name="connsiteY6" fmla="*/ 671564 h 671564"/>
                <a:gd name="connsiteX7" fmla="*/ 0 w 8856984"/>
                <a:gd name="connsiteY7" fmla="*/ 559634 h 671564"/>
                <a:gd name="connsiteX8" fmla="*/ 0 w 8856984"/>
                <a:gd name="connsiteY8" fmla="*/ 111930 h 6715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856984" h="671564">
                  <a:moveTo>
                    <a:pt x="0" y="111930"/>
                  </a:moveTo>
                  <a:cubicBezTo>
                    <a:pt x="0" y="50113"/>
                    <a:pt x="50113" y="0"/>
                    <a:pt x="111930" y="0"/>
                  </a:cubicBezTo>
                  <a:lnTo>
                    <a:pt x="8745054" y="0"/>
                  </a:lnTo>
                  <a:cubicBezTo>
                    <a:pt x="8806871" y="0"/>
                    <a:pt x="8856984" y="50113"/>
                    <a:pt x="8856984" y="111930"/>
                  </a:cubicBezTo>
                  <a:lnTo>
                    <a:pt x="8856984" y="559634"/>
                  </a:lnTo>
                  <a:cubicBezTo>
                    <a:pt x="8856984" y="621451"/>
                    <a:pt x="8806871" y="671564"/>
                    <a:pt x="8745054" y="671564"/>
                  </a:cubicBezTo>
                  <a:lnTo>
                    <a:pt x="111930" y="671564"/>
                  </a:lnTo>
                  <a:cubicBezTo>
                    <a:pt x="50113" y="671564"/>
                    <a:pt x="0" y="621451"/>
                    <a:pt x="0" y="559634"/>
                  </a:cubicBezTo>
                  <a:lnTo>
                    <a:pt x="0" y="11193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3">
                <a:hueOff val="11250266"/>
                <a:satOff val="-16880"/>
                <a:lumOff val="-2745"/>
                <a:alphaOff val="0"/>
              </a:schemeClr>
            </a:fillRef>
            <a:effectRef idx="0">
              <a:schemeClr val="accent3">
                <a:hueOff val="11250266"/>
                <a:satOff val="-16880"/>
                <a:lumOff val="-2745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54703" tIns="154703" rIns="154703" bIns="154703" numCol="1" spcCol="1270" anchor="ctr" anchorCtr="0">
              <a:noAutofit/>
            </a:bodyPr>
            <a:lstStyle/>
            <a:p>
              <a:pPr lvl="0" algn="ctr" defTabSz="1422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GB" sz="3200" b="1" kern="1200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Discounted Cash Flow (NPV)</a:t>
              </a:r>
              <a:endParaRPr lang="en-GB" sz="3200" b="1" kern="12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6156176" y="3789040"/>
              <a:ext cx="2562026" cy="193899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i="1" dirty="0" smtClean="0">
                  <a:latin typeface="+mn-lt"/>
                </a:rPr>
                <a:t>Monetary</a:t>
              </a:r>
            </a:p>
            <a:p>
              <a:pPr algn="ctr"/>
              <a:r>
                <a:rPr lang="en-US" sz="4000" b="1" i="1" dirty="0" smtClean="0">
                  <a:latin typeface="+mn-lt"/>
                </a:rPr>
                <a:t>Value</a:t>
              </a:r>
            </a:p>
            <a:p>
              <a:pPr algn="ctr"/>
              <a:r>
                <a:rPr lang="en-US" sz="4000" b="1" i="1" dirty="0">
                  <a:latin typeface="+mn-lt"/>
                </a:rPr>
                <a:t>£</a:t>
              </a:r>
              <a:endParaRPr lang="en-US" sz="4000" b="1" i="1" dirty="0" smtClean="0">
                <a:latin typeface="+mn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93737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457200" y="71438"/>
            <a:ext cx="8229600" cy="1071562"/>
          </a:xfrm>
        </p:spPr>
        <p:txBody>
          <a:bodyPr/>
          <a:lstStyle/>
          <a:p>
            <a:r>
              <a:rPr lang="en-GB" altLang="en-US" sz="4200"/>
              <a:t>Net P</a:t>
            </a:r>
            <a:r>
              <a:rPr lang="en-GB" altLang="en-US" sz="4200" smtClean="0"/>
              <a:t>resent Value</a:t>
            </a:r>
            <a:endParaRPr lang="en-GB" altLang="en-US" sz="4200"/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395536" y="1664171"/>
            <a:ext cx="8496944" cy="44291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5600" b="1" dirty="0">
                <a:latin typeface="+mn-lt"/>
                <a:ea typeface="+mn-ea"/>
                <a:cs typeface="+mn-cs"/>
              </a:rPr>
              <a:t>Net present value (“NPV”) calculates the </a:t>
            </a:r>
            <a:r>
              <a:rPr lang="en-GB" sz="56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monetary value now </a:t>
            </a:r>
            <a:r>
              <a:rPr lang="en-GB" sz="5600" b="1">
                <a:latin typeface="+mn-lt"/>
                <a:ea typeface="+mn-ea"/>
                <a:cs typeface="+mn-cs"/>
              </a:rPr>
              <a:t>of a</a:t>
            </a:r>
            <a:r>
              <a:rPr lang="en-GB" sz="5600" b="1" smtClean="0">
                <a:latin typeface="+mn-lt"/>
                <a:ea typeface="+mn-ea"/>
                <a:cs typeface="+mn-cs"/>
              </a:rPr>
              <a:t> </a:t>
            </a:r>
            <a:r>
              <a:rPr lang="en-GB" sz="5600" b="1" dirty="0">
                <a:latin typeface="+mn-lt"/>
                <a:ea typeface="+mn-ea"/>
                <a:cs typeface="+mn-cs"/>
              </a:rPr>
              <a:t>project’s future cash flows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47386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107504" y="71438"/>
            <a:ext cx="8856984" cy="1071562"/>
          </a:xfrm>
        </p:spPr>
        <p:txBody>
          <a:bodyPr/>
          <a:lstStyle/>
          <a:p>
            <a:r>
              <a:rPr lang="en-GB" altLang="en-US" sz="3400" dirty="0"/>
              <a:t>The </a:t>
            </a:r>
            <a:r>
              <a:rPr lang="en-GB" altLang="en-US" sz="3400" dirty="0" smtClean="0"/>
              <a:t>Importance </a:t>
            </a:r>
            <a:r>
              <a:rPr lang="en-GB" altLang="en-US" sz="3400" dirty="0"/>
              <a:t>of </a:t>
            </a:r>
            <a:r>
              <a:rPr lang="en-GB" altLang="en-US" sz="3400" dirty="0" smtClean="0"/>
              <a:t>Time to </a:t>
            </a:r>
            <a:r>
              <a:rPr lang="en-GB" altLang="en-US" sz="3400" smtClean="0"/>
              <a:t>Investment Appraisal</a:t>
            </a:r>
            <a:endParaRPr lang="en-GB" altLang="en-US" sz="3400" dirty="0"/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857250" y="1782514"/>
            <a:ext cx="7500938" cy="114300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r">
              <a:defRPr/>
            </a:pPr>
            <a:r>
              <a:rPr lang="en-GB" sz="5000" b="1" dirty="0">
                <a:latin typeface="+mn-lt"/>
                <a:ea typeface="+mn-ea"/>
                <a:cs typeface="+mn-cs"/>
              </a:rPr>
              <a:t>Would you rather have?</a:t>
            </a:r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500063" y="1711077"/>
            <a:ext cx="1214437" cy="1285875"/>
          </a:xfrm>
          <a:prstGeom prst="ellipse">
            <a:avLst/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8000" b="1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?</a:t>
            </a:r>
          </a:p>
        </p:txBody>
      </p:sp>
      <p:sp>
        <p:nvSpPr>
          <p:cNvPr id="5" name="Horizontal Scroll 4"/>
          <p:cNvSpPr>
            <a:spLocks noChangeArrowheads="1"/>
          </p:cNvSpPr>
          <p:nvPr/>
        </p:nvSpPr>
        <p:spPr bwMode="auto">
          <a:xfrm>
            <a:off x="357188" y="3143250"/>
            <a:ext cx="3714750" cy="2500313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6000" b="1" dirty="0">
                <a:latin typeface="+mn-lt"/>
                <a:ea typeface="+mn-ea"/>
                <a:cs typeface="+mn-cs"/>
              </a:rPr>
              <a:t>£100</a:t>
            </a:r>
          </a:p>
          <a:p>
            <a:pPr algn="ctr">
              <a:defRPr/>
            </a:pPr>
            <a:r>
              <a:rPr lang="en-GB" sz="4000" b="1" dirty="0">
                <a:latin typeface="+mn-lt"/>
                <a:ea typeface="+mn-ea"/>
                <a:cs typeface="+mn-cs"/>
              </a:rPr>
              <a:t>Now</a:t>
            </a:r>
          </a:p>
        </p:txBody>
      </p:sp>
      <p:sp>
        <p:nvSpPr>
          <p:cNvPr id="6" name="Horizontal Scroll 5"/>
          <p:cNvSpPr>
            <a:spLocks noChangeArrowheads="1"/>
          </p:cNvSpPr>
          <p:nvPr/>
        </p:nvSpPr>
        <p:spPr bwMode="auto">
          <a:xfrm>
            <a:off x="5072063" y="3143250"/>
            <a:ext cx="3714750" cy="2500313"/>
          </a:xfrm>
          <a:prstGeom prst="horizontalScroll">
            <a:avLst>
              <a:gd name="adj" fmla="val 12500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6000" b="1" dirty="0">
                <a:latin typeface="+mn-lt"/>
                <a:ea typeface="+mn-ea"/>
                <a:cs typeface="+mn-cs"/>
              </a:rPr>
              <a:t>£100</a:t>
            </a:r>
          </a:p>
          <a:p>
            <a:pPr algn="ctr">
              <a:defRPr/>
            </a:pPr>
            <a:r>
              <a:rPr lang="en-GB" sz="4000" b="1" dirty="0">
                <a:latin typeface="+mn-lt"/>
                <a:ea typeface="+mn-ea"/>
                <a:cs typeface="+mn-cs"/>
              </a:rPr>
              <a:t>In 12 months</a:t>
            </a:r>
          </a:p>
        </p:txBody>
      </p:sp>
      <p:sp>
        <p:nvSpPr>
          <p:cNvPr id="7" name="Oval 6"/>
          <p:cNvSpPr/>
          <p:nvPr/>
        </p:nvSpPr>
        <p:spPr>
          <a:xfrm>
            <a:off x="4143375" y="4000500"/>
            <a:ext cx="785813" cy="857250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en-GB" sz="3600" b="1" dirty="0">
                <a:solidFill>
                  <a:schemeClr val="tx1"/>
                </a:solidFill>
              </a:rPr>
              <a:t>or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76965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 smtClean="0"/>
              <a:t>What </a:t>
            </a:r>
            <a:r>
              <a:rPr lang="en-US" sz="4200" smtClean="0"/>
              <a:t>is Discounting?</a:t>
            </a:r>
            <a:endParaRPr lang="en-US" sz="4200"/>
          </a:p>
        </p:txBody>
      </p:sp>
      <p:sp>
        <p:nvSpPr>
          <p:cNvPr id="3" name="Rounded Rectangle 2"/>
          <p:cNvSpPr>
            <a:spLocks noChangeArrowheads="1"/>
          </p:cNvSpPr>
          <p:nvPr/>
        </p:nvSpPr>
        <p:spPr bwMode="auto">
          <a:xfrm>
            <a:off x="395536" y="1664171"/>
            <a:ext cx="8496944" cy="4429125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 w="38100">
            <a:solidFill>
              <a:srgbClr val="385D8A"/>
            </a:solidFill>
            <a:round/>
            <a:headEnd/>
            <a:tailEnd/>
          </a:ln>
          <a:effectLst>
            <a:outerShdw blurRad="50800" dist="38100" dir="5400000" algn="t" rotWithShape="0">
              <a:srgbClr val="000000">
                <a:alpha val="39999"/>
              </a:srgb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en-GB" sz="5600" b="1" dirty="0" smtClean="0">
                <a:latin typeface="+mn-lt"/>
                <a:ea typeface="+mn-ea"/>
                <a:cs typeface="+mn-cs"/>
              </a:rPr>
              <a:t>Discounting is the method used to reduce the </a:t>
            </a:r>
            <a:r>
              <a:rPr lang="en-GB" sz="56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future value of cash flows </a:t>
            </a:r>
            <a:r>
              <a:rPr lang="en-GB" sz="5600" b="1" dirty="0" smtClean="0">
                <a:latin typeface="+mn-lt"/>
                <a:ea typeface="+mn-ea"/>
                <a:cs typeface="+mn-cs"/>
              </a:rPr>
              <a:t>to reflect the </a:t>
            </a:r>
            <a:r>
              <a:rPr lang="en-GB" sz="5600" b="1" dirty="0" smtClean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risk</a:t>
            </a:r>
            <a:r>
              <a:rPr lang="en-GB" sz="5600" b="1" dirty="0" smtClean="0">
                <a:latin typeface="+mn-lt"/>
                <a:ea typeface="+mn-ea"/>
                <a:cs typeface="+mn-cs"/>
              </a:rPr>
              <a:t> that they may not happen </a:t>
            </a:r>
            <a:endParaRPr lang="en-GB" sz="5600" b="1" dirty="0"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08553566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LMS_COMPLETION_TITLE" val="Change Process - Culture"/>
  <p:tag name="LMS_COMPLETION_ID" val="Change_Process_Culture"/>
  <p:tag name="LMS_COMPLETION_VERSION" val="1.0"/>
  <p:tag name="LMS_COMPLETION_DURATION" val="01:00:00"/>
  <p:tag name="LMS_COMPLETION_SCO_TITLE" val="Change Process - Culture"/>
  <p:tag name="LMS_COMPLETION_SCO_ID" val="Change_Process_Culture"/>
  <p:tag name="LMS_COMPLETION_EDITION" val="0"/>
  <p:tag name="LMS_COMPLETION_THRESHOLD" val="9"/>
  <p:tag name="LMS_COMPLETION_METHOD" val="VIEW"/>
  <p:tag name="LMS_REPORTING" val="2"/>
  <p:tag name="LMS_DATA_SCORM" val="Yes"/>
  <p:tag name="PRESENTATION_PLAYLIST_COUNT" val="0"/>
  <p:tag name="PRESENTATION_PRESENTER_SLIDE_LEVEL" val="0"/>
  <p:tag name="ARTICULATE_PRESENTER_VERSION" val="6"/>
  <p:tag name="PUBLISH_TITLE" val="Business Culture"/>
  <p:tag name="ARTICULATE_PUBLISH_PATH" val="C:\Users\tutor2u\Documents\Business Studies\AQA Business Unit 4\Teacher Presentations\Interactive Versions"/>
  <p:tag name="ARTICULATE_LOGO" val="(None selected)"/>
  <p:tag name="ARTICULATE_PRESENTER" val="(None selected)"/>
  <p:tag name="ARTICULATE_PRESENTER_GUID" val="9869030842"/>
  <p:tag name="ARTICULATE_LMS" val="0"/>
  <p:tag name="ARTICULATE_TEMPLATE" val="tutor2u Simple"/>
  <p:tag name="LMS_PUBLISH" val="Yes"/>
  <p:tag name="PRESENTER_PREVIEW_MODE" val="0"/>
  <p:tag name="PRESENTER_PREVIEW_START" val="1"/>
  <p:tag name="LMS_PROTOCOL_METHOD" val="SCORM"/>
  <p:tag name="LMS_PROTOCOL_VERSION" val="1.2"/>
  <p:tag name="LAUNCHINNEWWINDOW" val="0"/>
  <p:tag name="LASTPUBLISHED" val="C:\Users\tutor2u\Documents\Business Studies\AQA Business Unit 4\Teacher Presentations\Interactive Versions\Business Culture\player.html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UBLISH_MODE" val="2"/>
  <p:tag name="ARTICULATE_SOURCE_IMAGE" val="C:\Users\tutor2u\AppData\Local\Temp\articulate\presenter\imgtemp\ymoZ9TJT_files\slide0001_image001.jp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f67d0ae1-a725-4ace-9bcf-05064f5e904d"/>
  <p:tag name="ARTICULATE_SLIDE_PAUSE" val="1"/>
  <p:tag name="ARTICULATE_NAV_LEVEL" val="1"/>
  <p:tag name="ARTICULATE_PLAYLIST_ID" val="-1"/>
  <p:tag name="ARTICULATE_LOCK_SLIDE" val="0"/>
  <p:tag name="ARTICULATE_SLIDE_NAV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GUID" val="524bd87d-17a8-489f-b4a8-2cd2ef1fdc13"/>
  <p:tag name="ARTICULATE_SLIDE_PAUSE" val="1"/>
  <p:tag name="ARTICULATE_NAV_LEVEL" val="1"/>
  <p:tag name="ARTICULATE_PLAYLIST_ID" val="-1"/>
  <p:tag name="ARTICULATE_LOCK_SLIDE" val="0"/>
  <p:tag name="ARTICULATE_SLIDE_NAV" val="2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  <p:tag name="ARTICULATE_LOCK_SLIDE" val="0"/>
  <p:tag name="ARTICULATE_SLIDE_NAV" val="6"/>
  <p:tag name="ARTICULATE_SLIDE_GUID" val="cf5c0ff1-20ba-4e46-952d-5a229196de7c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  <p:tag name="ARTICULATE_LOCK_SLIDE" val="0"/>
  <p:tag name="ARTICULATE_SLIDE_NAV" val="7"/>
  <p:tag name="ARTICULATE_SLIDE_GUID" val="60eed5a9-d017-46c6-bf10-49ea8623d9cd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  <p:tag name="ARTICULATE_LOCK_SLIDE" val="0"/>
  <p:tag name="ARTICULATE_SLIDE_NAV" val="12"/>
  <p:tag name="ARTICULATE_SLIDE_GUID" val="0a158e37-246d-4e91-b79a-915ec687a7d8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  <p:tag name="ARTICULATE_LOCK_SLIDE" val="0"/>
  <p:tag name="ARTICULATE_SLIDE_NAV" val="13"/>
  <p:tag name="ARTICULATE_SLIDE_GUID" val="78767fc8-3b43-4d61-acde-7aff3d39592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PAUSE" val="1"/>
  <p:tag name="ARTICULATE_NAV_LEVEL" val="1"/>
  <p:tag name="ARTICULATE_PLAYLIST_ID" val="-1"/>
  <p:tag name="ARTICULATE_LOCK_SLIDE" val="0"/>
  <p:tag name="ARTICULATE_SLIDE_NAV" val="14"/>
  <p:tag name="ARTICULATE_SLIDE_GUID" val="8921a462-8a4f-4241-999d-36e319a1a6a8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effectLst>
          <a:outerShdw blurRad="50800" dist="38100" dir="5400000" algn="t" rotWithShape="0">
            <a:prstClr val="black">
              <a:alpha val="40000"/>
            </a:prstClr>
          </a:outerShdw>
        </a:effectLst>
      </a:spPr>
      <a:bodyPr rtlCol="0" anchor="ctr"/>
      <a:lstStyle>
        <a:defPPr algn="ctr">
          <a:defRPr sz="50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57150" cmpd="sng">
          <a:headEnd type="none"/>
          <a:tailEnd type="triangle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i="1" dirty="0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71059</TotalTime>
  <Words>573</Words>
  <Application>Microsoft Macintosh PowerPoint</Application>
  <PresentationFormat>On-screen Show (4:3)</PresentationFormat>
  <Paragraphs>206</Paragraphs>
  <Slides>21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Calibri</vt:lpstr>
      <vt:lpstr>ＭＳ Ｐゴシック</vt:lpstr>
      <vt:lpstr>Arial</vt:lpstr>
      <vt:lpstr>Office Theme</vt:lpstr>
      <vt:lpstr>Investment Appraisal – Discounted Cash Flow (NPV)</vt:lpstr>
      <vt:lpstr>What you need to know</vt:lpstr>
      <vt:lpstr>Concept links</vt:lpstr>
      <vt:lpstr>What is Investment Appraisal?</vt:lpstr>
      <vt:lpstr>Three Main Methods of Investment Appraisal</vt:lpstr>
      <vt:lpstr>The Results of Each Method… Are Measured in</vt:lpstr>
      <vt:lpstr>Net Present Value</vt:lpstr>
      <vt:lpstr>The Importance of Time to Investment Appraisal</vt:lpstr>
      <vt:lpstr>What is Discounting?</vt:lpstr>
      <vt:lpstr>The Time Value of Money</vt:lpstr>
      <vt:lpstr>Calculating the Present Value of a  Future Cash Flow</vt:lpstr>
      <vt:lpstr>For Example</vt:lpstr>
      <vt:lpstr>Example of Calculating NPV</vt:lpstr>
      <vt:lpstr>The NPV Decision</vt:lpstr>
      <vt:lpstr>Investment Project NPV</vt:lpstr>
      <vt:lpstr>Investment Project NPV</vt:lpstr>
      <vt:lpstr>Investment Project NPV</vt:lpstr>
      <vt:lpstr>Investment Project NPV</vt:lpstr>
      <vt:lpstr>Benefits of Using NPV…</vt:lpstr>
      <vt:lpstr>Drawbacks of Using NPV…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Section A Briefing Presentation Final</dc:title>
  <dc:creator>tutor2u</dc:creator>
  <cp:lastModifiedBy>Jim Riley</cp:lastModifiedBy>
  <cp:revision>643</cp:revision>
  <cp:lastPrinted>2013-02-20T11:29:22Z</cp:lastPrinted>
  <dcterms:created xsi:type="dcterms:W3CDTF">2009-04-09T12:56:25Z</dcterms:created>
  <dcterms:modified xsi:type="dcterms:W3CDTF">2016-08-17T12:51:45Z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UseProject">
    <vt:lpwstr>1</vt:lpwstr>
  </property>
  <property fmtid="{D5CDD505-2E9C-101B-9397-08002B2CF9AE}" pid="3" name="ArticulatePath">
    <vt:lpwstr>Invention &amp; Innovation</vt:lpwstr>
  </property>
  <property fmtid="{D5CDD505-2E9C-101B-9397-08002B2CF9AE}" pid="4" name="ArticulateGUID">
    <vt:lpwstr>998E6639-5FC0-416C-9117-725EFDCCBD75</vt:lpwstr>
  </property>
  <property fmtid="{D5CDD505-2E9C-101B-9397-08002B2CF9AE}" pid="5" name="ArticulateProjectFull">
    <vt:lpwstr>C:\Users\jim-samsung\Dropbox\Business Studies\AQA GCE\AQA Business Unit 4\2013 Organisational Culture\Section A Briefing Presentation Final.ppta</vt:lpwstr>
  </property>
</Properties>
</file>