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68" r:id="rId1"/>
  </p:sldMasterIdLst>
  <p:notesMasterIdLst>
    <p:notesMasterId r:id="rId21"/>
  </p:notesMasterIdLst>
  <p:handoutMasterIdLst>
    <p:handoutMasterId r:id="rId22"/>
  </p:handoutMasterIdLst>
  <p:sldIdLst>
    <p:sldId id="256" r:id="rId2"/>
    <p:sldId id="257" r:id="rId3"/>
    <p:sldId id="259" r:id="rId4"/>
    <p:sldId id="260" r:id="rId5"/>
    <p:sldId id="261" r:id="rId6"/>
    <p:sldId id="262" r:id="rId7"/>
    <p:sldId id="263" r:id="rId8"/>
    <p:sldId id="264" r:id="rId9"/>
    <p:sldId id="265" r:id="rId10"/>
    <p:sldId id="266" r:id="rId11"/>
    <p:sldId id="267" r:id="rId12"/>
    <p:sldId id="268" r:id="rId13"/>
    <p:sldId id="269" r:id="rId14"/>
    <p:sldId id="270" r:id="rId15"/>
    <p:sldId id="273" r:id="rId16"/>
    <p:sldId id="274" r:id="rId17"/>
    <p:sldId id="275" r:id="rId18"/>
    <p:sldId id="276" r:id="rId19"/>
    <p:sldId id="258" r:id="rId20"/>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p:scale>
          <a:sx n="70" d="100"/>
          <a:sy n="70" d="100"/>
        </p:scale>
        <p:origin x="-1374" y="-66"/>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ED33B45E-1937-45EF-9A2E-76F64A73CBEA}" type="doc">
      <dgm:prSet loTypeId="urn:microsoft.com/office/officeart/2005/8/layout/radial5" loCatId="relationship" qsTypeId="urn:microsoft.com/office/officeart/2005/8/quickstyle/simple1" qsCatId="simple" csTypeId="urn:microsoft.com/office/officeart/2005/8/colors/accent1_2" csCatId="accent1" phldr="1"/>
      <dgm:spPr/>
      <dgm:t>
        <a:bodyPr/>
        <a:lstStyle/>
        <a:p>
          <a:endParaRPr lang="en-US"/>
        </a:p>
      </dgm:t>
    </dgm:pt>
    <dgm:pt modelId="{460412D4-2426-43C8-B5CD-8B452EC07D99}">
      <dgm:prSet phldrT="[Text]"/>
      <dgm:spPr/>
      <dgm:t>
        <a:bodyPr/>
        <a:lstStyle/>
        <a:p>
          <a:r>
            <a:rPr lang="en-GB" dirty="0" smtClean="0"/>
            <a:t>Stakeholders and external factors</a:t>
          </a:r>
          <a:endParaRPr lang="en-US" dirty="0"/>
        </a:p>
      </dgm:t>
    </dgm:pt>
    <dgm:pt modelId="{8349116F-E74C-4ED1-80BB-46AFB5DEEB9E}" type="parTrans" cxnId="{FE394C2F-52FB-4323-965B-CD80EDFE9760}">
      <dgm:prSet/>
      <dgm:spPr/>
      <dgm:t>
        <a:bodyPr/>
        <a:lstStyle/>
        <a:p>
          <a:endParaRPr lang="en-US"/>
        </a:p>
      </dgm:t>
    </dgm:pt>
    <dgm:pt modelId="{E7CF01D2-EE2E-473E-97EC-8E0235A4D566}" type="sibTrans" cxnId="{FE394C2F-52FB-4323-965B-CD80EDFE9760}">
      <dgm:prSet/>
      <dgm:spPr/>
      <dgm:t>
        <a:bodyPr/>
        <a:lstStyle/>
        <a:p>
          <a:endParaRPr lang="en-US"/>
        </a:p>
      </dgm:t>
    </dgm:pt>
    <dgm:pt modelId="{A86400A5-78FB-4411-B594-71587DBACDEF}">
      <dgm:prSet phldrT="[Text]" custT="1"/>
      <dgm:spPr/>
      <dgm:t>
        <a:bodyPr/>
        <a:lstStyle/>
        <a:p>
          <a:r>
            <a:rPr lang="en-GB" sz="1200" b="1" dirty="0" smtClean="0">
              <a:solidFill>
                <a:schemeClr val="tx1"/>
              </a:solidFill>
            </a:rPr>
            <a:t>Suppliers</a:t>
          </a:r>
          <a:endParaRPr lang="en-US" sz="1200" b="1" dirty="0">
            <a:solidFill>
              <a:schemeClr val="tx1"/>
            </a:solidFill>
          </a:endParaRPr>
        </a:p>
      </dgm:t>
    </dgm:pt>
    <dgm:pt modelId="{CBAA6321-487A-48B4-B73D-3712A896F5F7}" type="parTrans" cxnId="{CA338190-6FB2-43B2-B590-4E86283FF06E}">
      <dgm:prSet/>
      <dgm:spPr/>
      <dgm:t>
        <a:bodyPr/>
        <a:lstStyle/>
        <a:p>
          <a:endParaRPr lang="en-US" dirty="0"/>
        </a:p>
      </dgm:t>
    </dgm:pt>
    <dgm:pt modelId="{BBFDDFEB-AD31-4F15-965A-903F00E5485B}" type="sibTrans" cxnId="{CA338190-6FB2-43B2-B590-4E86283FF06E}">
      <dgm:prSet/>
      <dgm:spPr/>
      <dgm:t>
        <a:bodyPr/>
        <a:lstStyle/>
        <a:p>
          <a:endParaRPr lang="en-US"/>
        </a:p>
      </dgm:t>
    </dgm:pt>
    <dgm:pt modelId="{A997907D-7866-4DD6-8B8F-89CC2F9E3678}">
      <dgm:prSet phldrT="[Text]" custT="1"/>
      <dgm:spPr/>
      <dgm:t>
        <a:bodyPr/>
        <a:lstStyle/>
        <a:p>
          <a:r>
            <a:rPr lang="en-GB" sz="1200" b="1" dirty="0" smtClean="0">
              <a:solidFill>
                <a:schemeClr val="tx1"/>
              </a:solidFill>
            </a:rPr>
            <a:t>Shareholders</a:t>
          </a:r>
          <a:endParaRPr lang="en-US" sz="1200" b="1" dirty="0">
            <a:solidFill>
              <a:schemeClr val="tx1"/>
            </a:solidFill>
          </a:endParaRPr>
        </a:p>
      </dgm:t>
    </dgm:pt>
    <dgm:pt modelId="{8A1E464E-FF1E-41FC-9EA0-BCDB1C049C6F}" type="parTrans" cxnId="{BE4689B4-2F27-4405-AE87-2D3D5297D959}">
      <dgm:prSet/>
      <dgm:spPr/>
      <dgm:t>
        <a:bodyPr/>
        <a:lstStyle/>
        <a:p>
          <a:endParaRPr lang="en-US" dirty="0"/>
        </a:p>
      </dgm:t>
    </dgm:pt>
    <dgm:pt modelId="{8304FB63-7A17-4B91-A0CD-A55124DCAE14}" type="sibTrans" cxnId="{BE4689B4-2F27-4405-AE87-2D3D5297D959}">
      <dgm:prSet/>
      <dgm:spPr/>
      <dgm:t>
        <a:bodyPr/>
        <a:lstStyle/>
        <a:p>
          <a:endParaRPr lang="en-US"/>
        </a:p>
      </dgm:t>
    </dgm:pt>
    <dgm:pt modelId="{527CE242-4106-4E06-BBBA-9BCF79251EA8}">
      <dgm:prSet phldrT="[Text]" custT="1"/>
      <dgm:spPr/>
      <dgm:t>
        <a:bodyPr/>
        <a:lstStyle/>
        <a:p>
          <a:r>
            <a:rPr lang="en-GB" sz="1200" b="1" dirty="0" smtClean="0">
              <a:solidFill>
                <a:schemeClr val="tx1"/>
              </a:solidFill>
            </a:rPr>
            <a:t>Community</a:t>
          </a:r>
          <a:endParaRPr lang="en-US" sz="1200" b="1" dirty="0">
            <a:solidFill>
              <a:schemeClr val="tx1"/>
            </a:solidFill>
          </a:endParaRPr>
        </a:p>
      </dgm:t>
    </dgm:pt>
    <dgm:pt modelId="{F4814CD8-A081-4D00-8090-EB503926963C}" type="parTrans" cxnId="{7AF59489-045A-451C-B4A2-40CE3648C71A}">
      <dgm:prSet/>
      <dgm:spPr/>
      <dgm:t>
        <a:bodyPr/>
        <a:lstStyle/>
        <a:p>
          <a:endParaRPr lang="en-US" dirty="0"/>
        </a:p>
      </dgm:t>
    </dgm:pt>
    <dgm:pt modelId="{C5C067C0-E198-4083-B120-9271E5701447}" type="sibTrans" cxnId="{7AF59489-045A-451C-B4A2-40CE3648C71A}">
      <dgm:prSet/>
      <dgm:spPr/>
      <dgm:t>
        <a:bodyPr/>
        <a:lstStyle/>
        <a:p>
          <a:endParaRPr lang="en-US"/>
        </a:p>
      </dgm:t>
    </dgm:pt>
    <dgm:pt modelId="{549B497D-AF2B-4201-95F7-2FB67DD011FA}">
      <dgm:prSet phldrT="[Text]" custT="1"/>
      <dgm:spPr/>
      <dgm:t>
        <a:bodyPr/>
        <a:lstStyle/>
        <a:p>
          <a:r>
            <a:rPr lang="en-GB" sz="1200" b="1" dirty="0" smtClean="0">
              <a:solidFill>
                <a:schemeClr val="tx1"/>
              </a:solidFill>
            </a:rPr>
            <a:t>Customers</a:t>
          </a:r>
          <a:endParaRPr lang="en-US" sz="1200" b="1" dirty="0">
            <a:solidFill>
              <a:schemeClr val="tx1"/>
            </a:solidFill>
          </a:endParaRPr>
        </a:p>
      </dgm:t>
    </dgm:pt>
    <dgm:pt modelId="{6580BC5C-3645-401F-B3DE-26EF5D8BA8E7}" type="sibTrans" cxnId="{E1FF0067-2995-4482-9C1E-812DFEEC6927}">
      <dgm:prSet/>
      <dgm:spPr/>
      <dgm:t>
        <a:bodyPr/>
        <a:lstStyle/>
        <a:p>
          <a:endParaRPr lang="en-US"/>
        </a:p>
      </dgm:t>
    </dgm:pt>
    <dgm:pt modelId="{DBFF084F-DD55-4F0D-B0DD-6C59485FD092}" type="parTrans" cxnId="{E1FF0067-2995-4482-9C1E-812DFEEC6927}">
      <dgm:prSet/>
      <dgm:spPr/>
      <dgm:t>
        <a:bodyPr/>
        <a:lstStyle/>
        <a:p>
          <a:endParaRPr lang="en-US" dirty="0"/>
        </a:p>
      </dgm:t>
    </dgm:pt>
    <dgm:pt modelId="{B2373C87-62CE-4927-A817-F62C1F541F82}">
      <dgm:prSet phldrT="[Text]" custT="1"/>
      <dgm:spPr/>
      <dgm:t>
        <a:bodyPr/>
        <a:lstStyle/>
        <a:p>
          <a:r>
            <a:rPr lang="en-GB" sz="1200" b="1" dirty="0" smtClean="0">
              <a:solidFill>
                <a:schemeClr val="tx1"/>
              </a:solidFill>
            </a:rPr>
            <a:t>Employees</a:t>
          </a:r>
          <a:endParaRPr lang="en-US" sz="1200" b="1" dirty="0">
            <a:solidFill>
              <a:schemeClr val="tx1"/>
            </a:solidFill>
          </a:endParaRPr>
        </a:p>
      </dgm:t>
    </dgm:pt>
    <dgm:pt modelId="{8CD7F32A-3692-4326-A21F-B686360DD143}" type="parTrans" cxnId="{CE1B0538-FBFD-4D5A-A830-9649EEA87E61}">
      <dgm:prSet/>
      <dgm:spPr/>
      <dgm:t>
        <a:bodyPr/>
        <a:lstStyle/>
        <a:p>
          <a:endParaRPr lang="en-US" dirty="0"/>
        </a:p>
      </dgm:t>
    </dgm:pt>
    <dgm:pt modelId="{63490422-B991-43ED-BD0A-AE69211C3047}" type="sibTrans" cxnId="{CE1B0538-FBFD-4D5A-A830-9649EEA87E61}">
      <dgm:prSet/>
      <dgm:spPr/>
      <dgm:t>
        <a:bodyPr/>
        <a:lstStyle/>
        <a:p>
          <a:endParaRPr lang="en-US"/>
        </a:p>
      </dgm:t>
    </dgm:pt>
    <dgm:pt modelId="{0096D13A-1A5E-4FFF-832B-5020DD8A7551}">
      <dgm:prSet phldrT="[Text]" custT="1"/>
      <dgm:spPr/>
      <dgm:t>
        <a:bodyPr/>
        <a:lstStyle/>
        <a:p>
          <a:r>
            <a:rPr lang="en-GB" sz="1200" b="1" dirty="0" smtClean="0">
              <a:solidFill>
                <a:schemeClr val="tx1"/>
              </a:solidFill>
            </a:rPr>
            <a:t>Environment</a:t>
          </a:r>
          <a:endParaRPr lang="en-US" sz="1200" b="1" dirty="0">
            <a:solidFill>
              <a:schemeClr val="tx1"/>
            </a:solidFill>
          </a:endParaRPr>
        </a:p>
      </dgm:t>
    </dgm:pt>
    <dgm:pt modelId="{7727BE6E-3191-4C6C-99C3-55808BAB7B05}" type="parTrans" cxnId="{5E0F974C-AFAF-40F1-BA02-AF45F448FF8C}">
      <dgm:prSet/>
      <dgm:spPr/>
      <dgm:t>
        <a:bodyPr/>
        <a:lstStyle/>
        <a:p>
          <a:endParaRPr lang="en-US" dirty="0"/>
        </a:p>
      </dgm:t>
    </dgm:pt>
    <dgm:pt modelId="{D2FE8B8C-F4F3-4EEB-A92F-4B87B716488B}" type="sibTrans" cxnId="{5E0F974C-AFAF-40F1-BA02-AF45F448FF8C}">
      <dgm:prSet/>
      <dgm:spPr/>
      <dgm:t>
        <a:bodyPr/>
        <a:lstStyle/>
        <a:p>
          <a:endParaRPr lang="en-US"/>
        </a:p>
      </dgm:t>
    </dgm:pt>
    <dgm:pt modelId="{ACBC786D-E785-4DC7-83E0-D89FCE69985A}">
      <dgm:prSet phldrT="[Text]" custT="1"/>
      <dgm:spPr/>
      <dgm:t>
        <a:bodyPr/>
        <a:lstStyle/>
        <a:p>
          <a:r>
            <a:rPr lang="en-GB" sz="1200" b="1" dirty="0" smtClean="0">
              <a:solidFill>
                <a:schemeClr val="tx1"/>
              </a:solidFill>
            </a:rPr>
            <a:t>Management</a:t>
          </a:r>
          <a:endParaRPr lang="en-US" sz="1200" b="1" dirty="0">
            <a:solidFill>
              <a:schemeClr val="tx1"/>
            </a:solidFill>
          </a:endParaRPr>
        </a:p>
      </dgm:t>
    </dgm:pt>
    <dgm:pt modelId="{A5B8D219-F7B6-47CE-BA4B-78A4CE910796}" type="parTrans" cxnId="{BD08479B-284D-4D27-B51D-D57F7F18058F}">
      <dgm:prSet/>
      <dgm:spPr/>
      <dgm:t>
        <a:bodyPr/>
        <a:lstStyle/>
        <a:p>
          <a:endParaRPr lang="en-US" dirty="0"/>
        </a:p>
      </dgm:t>
    </dgm:pt>
    <dgm:pt modelId="{15DFA332-5D67-4155-B496-748815EDB103}" type="sibTrans" cxnId="{BD08479B-284D-4D27-B51D-D57F7F18058F}">
      <dgm:prSet/>
      <dgm:spPr/>
      <dgm:t>
        <a:bodyPr/>
        <a:lstStyle/>
        <a:p>
          <a:endParaRPr lang="en-US"/>
        </a:p>
      </dgm:t>
    </dgm:pt>
    <dgm:pt modelId="{D4151283-AB89-44CA-AAB2-98A5083CFB46}" type="pres">
      <dgm:prSet presAssocID="{ED33B45E-1937-45EF-9A2E-76F64A73CBEA}" presName="Name0" presStyleCnt="0">
        <dgm:presLayoutVars>
          <dgm:chMax val="1"/>
          <dgm:dir/>
          <dgm:animLvl val="ctr"/>
          <dgm:resizeHandles val="exact"/>
        </dgm:presLayoutVars>
      </dgm:prSet>
      <dgm:spPr/>
      <dgm:t>
        <a:bodyPr/>
        <a:lstStyle/>
        <a:p>
          <a:endParaRPr lang="en-US"/>
        </a:p>
      </dgm:t>
    </dgm:pt>
    <dgm:pt modelId="{C5631B86-3E94-4EB8-8530-9EB759541CDA}" type="pres">
      <dgm:prSet presAssocID="{460412D4-2426-43C8-B5CD-8B452EC07D99}" presName="centerShape" presStyleLbl="node0" presStyleIdx="0" presStyleCnt="1" custScaleX="163732" custScaleY="139667"/>
      <dgm:spPr/>
      <dgm:t>
        <a:bodyPr/>
        <a:lstStyle/>
        <a:p>
          <a:endParaRPr lang="en-US"/>
        </a:p>
      </dgm:t>
    </dgm:pt>
    <dgm:pt modelId="{B5428414-1075-475A-94DC-109401078CAE}" type="pres">
      <dgm:prSet presAssocID="{CBAA6321-487A-48B4-B73D-3712A896F5F7}" presName="parTrans" presStyleLbl="sibTrans2D1" presStyleIdx="0" presStyleCnt="7"/>
      <dgm:spPr/>
      <dgm:t>
        <a:bodyPr/>
        <a:lstStyle/>
        <a:p>
          <a:endParaRPr lang="en-US"/>
        </a:p>
      </dgm:t>
    </dgm:pt>
    <dgm:pt modelId="{A1465C13-4112-437C-99E5-74D469648B85}" type="pres">
      <dgm:prSet presAssocID="{CBAA6321-487A-48B4-B73D-3712A896F5F7}" presName="connectorText" presStyleLbl="sibTrans2D1" presStyleIdx="0" presStyleCnt="7"/>
      <dgm:spPr/>
      <dgm:t>
        <a:bodyPr/>
        <a:lstStyle/>
        <a:p>
          <a:endParaRPr lang="en-US"/>
        </a:p>
      </dgm:t>
    </dgm:pt>
    <dgm:pt modelId="{EC91E33F-5506-40BF-BA00-656200D7554D}" type="pres">
      <dgm:prSet presAssocID="{A86400A5-78FB-4411-B594-71587DBACDEF}" presName="node" presStyleLbl="node1" presStyleIdx="0" presStyleCnt="7" custScaleX="107618">
        <dgm:presLayoutVars>
          <dgm:bulletEnabled val="1"/>
        </dgm:presLayoutVars>
      </dgm:prSet>
      <dgm:spPr/>
      <dgm:t>
        <a:bodyPr/>
        <a:lstStyle/>
        <a:p>
          <a:endParaRPr lang="en-US"/>
        </a:p>
      </dgm:t>
    </dgm:pt>
    <dgm:pt modelId="{E9BFCDCF-4904-4AFD-8834-176F8C267570}" type="pres">
      <dgm:prSet presAssocID="{8A1E464E-FF1E-41FC-9EA0-BCDB1C049C6F}" presName="parTrans" presStyleLbl="sibTrans2D1" presStyleIdx="1" presStyleCnt="7"/>
      <dgm:spPr/>
      <dgm:t>
        <a:bodyPr/>
        <a:lstStyle/>
        <a:p>
          <a:endParaRPr lang="en-US"/>
        </a:p>
      </dgm:t>
    </dgm:pt>
    <dgm:pt modelId="{46877FDC-49BE-44D8-8C41-702233003C86}" type="pres">
      <dgm:prSet presAssocID="{8A1E464E-FF1E-41FC-9EA0-BCDB1C049C6F}" presName="connectorText" presStyleLbl="sibTrans2D1" presStyleIdx="1" presStyleCnt="7"/>
      <dgm:spPr/>
      <dgm:t>
        <a:bodyPr/>
        <a:lstStyle/>
        <a:p>
          <a:endParaRPr lang="en-US"/>
        </a:p>
      </dgm:t>
    </dgm:pt>
    <dgm:pt modelId="{B7FEEFB8-8E72-4A02-8F90-38E964E13026}" type="pres">
      <dgm:prSet presAssocID="{A997907D-7866-4DD6-8B8F-89CC2F9E3678}" presName="node" presStyleLbl="node1" presStyleIdx="1" presStyleCnt="7" custScaleX="114263" custRadScaleRad="113145" custRadScaleInc="16226">
        <dgm:presLayoutVars>
          <dgm:bulletEnabled val="1"/>
        </dgm:presLayoutVars>
      </dgm:prSet>
      <dgm:spPr/>
      <dgm:t>
        <a:bodyPr/>
        <a:lstStyle/>
        <a:p>
          <a:endParaRPr lang="en-US"/>
        </a:p>
      </dgm:t>
    </dgm:pt>
    <dgm:pt modelId="{C32F592B-788A-434D-B015-651151B9F218}" type="pres">
      <dgm:prSet presAssocID="{F4814CD8-A081-4D00-8090-EB503926963C}" presName="parTrans" presStyleLbl="sibTrans2D1" presStyleIdx="2" presStyleCnt="7"/>
      <dgm:spPr/>
      <dgm:t>
        <a:bodyPr/>
        <a:lstStyle/>
        <a:p>
          <a:endParaRPr lang="en-US"/>
        </a:p>
      </dgm:t>
    </dgm:pt>
    <dgm:pt modelId="{F4800F7E-9EF7-41CA-8F3B-AD09F471C889}" type="pres">
      <dgm:prSet presAssocID="{F4814CD8-A081-4D00-8090-EB503926963C}" presName="connectorText" presStyleLbl="sibTrans2D1" presStyleIdx="2" presStyleCnt="7"/>
      <dgm:spPr/>
      <dgm:t>
        <a:bodyPr/>
        <a:lstStyle/>
        <a:p>
          <a:endParaRPr lang="en-US"/>
        </a:p>
      </dgm:t>
    </dgm:pt>
    <dgm:pt modelId="{2D1F2618-1C10-4A6A-A046-7FF6DF79C69A}" type="pres">
      <dgm:prSet presAssocID="{527CE242-4106-4E06-BBBA-9BCF79251EA8}" presName="node" presStyleLbl="node1" presStyleIdx="2" presStyleCnt="7" custScaleX="104334" custRadScaleRad="118546" custRadScaleInc="-7925">
        <dgm:presLayoutVars>
          <dgm:bulletEnabled val="1"/>
        </dgm:presLayoutVars>
      </dgm:prSet>
      <dgm:spPr/>
      <dgm:t>
        <a:bodyPr/>
        <a:lstStyle/>
        <a:p>
          <a:endParaRPr lang="en-US"/>
        </a:p>
      </dgm:t>
    </dgm:pt>
    <dgm:pt modelId="{A4B0FD63-A36D-4A08-8AEB-D6B52DDCAAF9}" type="pres">
      <dgm:prSet presAssocID="{8CD7F32A-3692-4326-A21F-B686360DD143}" presName="parTrans" presStyleLbl="sibTrans2D1" presStyleIdx="3" presStyleCnt="7"/>
      <dgm:spPr/>
      <dgm:t>
        <a:bodyPr/>
        <a:lstStyle/>
        <a:p>
          <a:endParaRPr lang="en-US"/>
        </a:p>
      </dgm:t>
    </dgm:pt>
    <dgm:pt modelId="{D2167D60-FEDE-46B5-A60F-15D34163F3A9}" type="pres">
      <dgm:prSet presAssocID="{8CD7F32A-3692-4326-A21F-B686360DD143}" presName="connectorText" presStyleLbl="sibTrans2D1" presStyleIdx="3" presStyleCnt="7"/>
      <dgm:spPr/>
      <dgm:t>
        <a:bodyPr/>
        <a:lstStyle/>
        <a:p>
          <a:endParaRPr lang="en-US"/>
        </a:p>
      </dgm:t>
    </dgm:pt>
    <dgm:pt modelId="{D4CF96E9-CB15-492E-B31C-5DA36840D03E}" type="pres">
      <dgm:prSet presAssocID="{B2373C87-62CE-4927-A817-F62C1F541F82}" presName="node" presStyleLbl="node1" presStyleIdx="3" presStyleCnt="7" custScaleX="108496" custRadScaleRad="103889" custRadScaleInc="-26167">
        <dgm:presLayoutVars>
          <dgm:bulletEnabled val="1"/>
        </dgm:presLayoutVars>
      </dgm:prSet>
      <dgm:spPr/>
      <dgm:t>
        <a:bodyPr/>
        <a:lstStyle/>
        <a:p>
          <a:endParaRPr lang="en-US"/>
        </a:p>
      </dgm:t>
    </dgm:pt>
    <dgm:pt modelId="{9DF5DD21-971A-42F9-8ECA-B9055DB1C141}" type="pres">
      <dgm:prSet presAssocID="{A5B8D219-F7B6-47CE-BA4B-78A4CE910796}" presName="parTrans" presStyleLbl="sibTrans2D1" presStyleIdx="4" presStyleCnt="7"/>
      <dgm:spPr/>
      <dgm:t>
        <a:bodyPr/>
        <a:lstStyle/>
        <a:p>
          <a:endParaRPr lang="en-US"/>
        </a:p>
      </dgm:t>
    </dgm:pt>
    <dgm:pt modelId="{7DCD3F11-A195-402D-AB85-143B88BF713C}" type="pres">
      <dgm:prSet presAssocID="{A5B8D219-F7B6-47CE-BA4B-78A4CE910796}" presName="connectorText" presStyleLbl="sibTrans2D1" presStyleIdx="4" presStyleCnt="7"/>
      <dgm:spPr/>
      <dgm:t>
        <a:bodyPr/>
        <a:lstStyle/>
        <a:p>
          <a:endParaRPr lang="en-US"/>
        </a:p>
      </dgm:t>
    </dgm:pt>
    <dgm:pt modelId="{EF376F63-CC1F-4DD8-BD64-75B707093181}" type="pres">
      <dgm:prSet presAssocID="{ACBC786D-E785-4DC7-83E0-D89FCE69985A}" presName="node" presStyleLbl="node1" presStyleIdx="4" presStyleCnt="7" custScaleX="110102" custRadScaleRad="104041" custRadScaleInc="26676">
        <dgm:presLayoutVars>
          <dgm:bulletEnabled val="1"/>
        </dgm:presLayoutVars>
      </dgm:prSet>
      <dgm:spPr/>
      <dgm:t>
        <a:bodyPr/>
        <a:lstStyle/>
        <a:p>
          <a:endParaRPr lang="en-US"/>
        </a:p>
      </dgm:t>
    </dgm:pt>
    <dgm:pt modelId="{89E5E688-8949-4DB9-ADE3-3A41AB64756F}" type="pres">
      <dgm:prSet presAssocID="{7727BE6E-3191-4C6C-99C3-55808BAB7B05}" presName="parTrans" presStyleLbl="sibTrans2D1" presStyleIdx="5" presStyleCnt="7"/>
      <dgm:spPr/>
      <dgm:t>
        <a:bodyPr/>
        <a:lstStyle/>
        <a:p>
          <a:endParaRPr lang="en-US"/>
        </a:p>
      </dgm:t>
    </dgm:pt>
    <dgm:pt modelId="{81E3FE60-4053-4930-918B-C6FDF43FE39E}" type="pres">
      <dgm:prSet presAssocID="{7727BE6E-3191-4C6C-99C3-55808BAB7B05}" presName="connectorText" presStyleLbl="sibTrans2D1" presStyleIdx="5" presStyleCnt="7"/>
      <dgm:spPr/>
      <dgm:t>
        <a:bodyPr/>
        <a:lstStyle/>
        <a:p>
          <a:endParaRPr lang="en-US"/>
        </a:p>
      </dgm:t>
    </dgm:pt>
    <dgm:pt modelId="{A8E2ED3D-1CDD-4ECC-8EAB-85EE3B9B5859}" type="pres">
      <dgm:prSet presAssocID="{0096D13A-1A5E-4FFF-832B-5020DD8A7551}" presName="node" presStyleLbl="node1" presStyleIdx="5" presStyleCnt="7" custScaleX="113383" custRadScaleRad="119625" custRadScaleInc="8310">
        <dgm:presLayoutVars>
          <dgm:bulletEnabled val="1"/>
        </dgm:presLayoutVars>
      </dgm:prSet>
      <dgm:spPr/>
      <dgm:t>
        <a:bodyPr/>
        <a:lstStyle/>
        <a:p>
          <a:endParaRPr lang="en-US"/>
        </a:p>
      </dgm:t>
    </dgm:pt>
    <dgm:pt modelId="{27517A8B-9EBD-405F-A668-E3DC299CCFA6}" type="pres">
      <dgm:prSet presAssocID="{DBFF084F-DD55-4F0D-B0DD-6C59485FD092}" presName="parTrans" presStyleLbl="sibTrans2D1" presStyleIdx="6" presStyleCnt="7"/>
      <dgm:spPr/>
      <dgm:t>
        <a:bodyPr/>
        <a:lstStyle/>
        <a:p>
          <a:endParaRPr lang="en-US"/>
        </a:p>
      </dgm:t>
    </dgm:pt>
    <dgm:pt modelId="{15EDC012-4F68-4F01-ADC1-E5CC53D815EF}" type="pres">
      <dgm:prSet presAssocID="{DBFF084F-DD55-4F0D-B0DD-6C59485FD092}" presName="connectorText" presStyleLbl="sibTrans2D1" presStyleIdx="6" presStyleCnt="7"/>
      <dgm:spPr/>
      <dgm:t>
        <a:bodyPr/>
        <a:lstStyle/>
        <a:p>
          <a:endParaRPr lang="en-US"/>
        </a:p>
      </dgm:t>
    </dgm:pt>
    <dgm:pt modelId="{75DE69AB-BA52-491C-B3F3-1F5413A00B4C}" type="pres">
      <dgm:prSet presAssocID="{549B497D-AF2B-4201-95F7-2FB67DD011FA}" presName="node" presStyleLbl="node1" presStyleIdx="6" presStyleCnt="7" custScaleX="108046" custRadScaleRad="115927" custRadScaleInc="-18252">
        <dgm:presLayoutVars>
          <dgm:bulletEnabled val="1"/>
        </dgm:presLayoutVars>
      </dgm:prSet>
      <dgm:spPr/>
      <dgm:t>
        <a:bodyPr/>
        <a:lstStyle/>
        <a:p>
          <a:endParaRPr lang="en-US"/>
        </a:p>
      </dgm:t>
    </dgm:pt>
  </dgm:ptLst>
  <dgm:cxnLst>
    <dgm:cxn modelId="{8BE52740-FCE0-4388-A692-D8C412D7C033}" type="presOf" srcId="{8CD7F32A-3692-4326-A21F-B686360DD143}" destId="{D2167D60-FEDE-46B5-A60F-15D34163F3A9}" srcOrd="1" destOrd="0" presId="urn:microsoft.com/office/officeart/2005/8/layout/radial5"/>
    <dgm:cxn modelId="{0260F98E-65A6-4630-B87F-F8D2AF9DD106}" type="presOf" srcId="{F4814CD8-A081-4D00-8090-EB503926963C}" destId="{C32F592B-788A-434D-B015-651151B9F218}" srcOrd="0" destOrd="0" presId="urn:microsoft.com/office/officeart/2005/8/layout/radial5"/>
    <dgm:cxn modelId="{F47FCABA-708D-40B4-A9E0-3CCAC74E6CF0}" type="presOf" srcId="{CBAA6321-487A-48B4-B73D-3712A896F5F7}" destId="{A1465C13-4112-437C-99E5-74D469648B85}" srcOrd="1" destOrd="0" presId="urn:microsoft.com/office/officeart/2005/8/layout/radial5"/>
    <dgm:cxn modelId="{CA338190-6FB2-43B2-B590-4E86283FF06E}" srcId="{460412D4-2426-43C8-B5CD-8B452EC07D99}" destId="{A86400A5-78FB-4411-B594-71587DBACDEF}" srcOrd="0" destOrd="0" parTransId="{CBAA6321-487A-48B4-B73D-3712A896F5F7}" sibTransId="{BBFDDFEB-AD31-4F15-965A-903F00E5485B}"/>
    <dgm:cxn modelId="{BD08479B-284D-4D27-B51D-D57F7F18058F}" srcId="{460412D4-2426-43C8-B5CD-8B452EC07D99}" destId="{ACBC786D-E785-4DC7-83E0-D89FCE69985A}" srcOrd="4" destOrd="0" parTransId="{A5B8D219-F7B6-47CE-BA4B-78A4CE910796}" sibTransId="{15DFA332-5D67-4155-B496-748815EDB103}"/>
    <dgm:cxn modelId="{F4234C5E-C1B0-4049-A6EB-CAA6A2FF640F}" type="presOf" srcId="{8A1E464E-FF1E-41FC-9EA0-BCDB1C049C6F}" destId="{E9BFCDCF-4904-4AFD-8834-176F8C267570}" srcOrd="0" destOrd="0" presId="urn:microsoft.com/office/officeart/2005/8/layout/radial5"/>
    <dgm:cxn modelId="{5E0F974C-AFAF-40F1-BA02-AF45F448FF8C}" srcId="{460412D4-2426-43C8-B5CD-8B452EC07D99}" destId="{0096D13A-1A5E-4FFF-832B-5020DD8A7551}" srcOrd="5" destOrd="0" parTransId="{7727BE6E-3191-4C6C-99C3-55808BAB7B05}" sibTransId="{D2FE8B8C-F4F3-4EEB-A92F-4B87B716488B}"/>
    <dgm:cxn modelId="{E8179657-BAC4-4EE3-9DF0-1F80A23C2B56}" type="presOf" srcId="{F4814CD8-A081-4D00-8090-EB503926963C}" destId="{F4800F7E-9EF7-41CA-8F3B-AD09F471C889}" srcOrd="1" destOrd="0" presId="urn:microsoft.com/office/officeart/2005/8/layout/radial5"/>
    <dgm:cxn modelId="{642BDC28-BD5F-44A4-866D-F1E223D10B27}" type="presOf" srcId="{DBFF084F-DD55-4F0D-B0DD-6C59485FD092}" destId="{15EDC012-4F68-4F01-ADC1-E5CC53D815EF}" srcOrd="1" destOrd="0" presId="urn:microsoft.com/office/officeart/2005/8/layout/radial5"/>
    <dgm:cxn modelId="{760AC3CA-4A9D-49F7-BFE2-6EFD8D58708C}" type="presOf" srcId="{ED33B45E-1937-45EF-9A2E-76F64A73CBEA}" destId="{D4151283-AB89-44CA-AAB2-98A5083CFB46}" srcOrd="0" destOrd="0" presId="urn:microsoft.com/office/officeart/2005/8/layout/radial5"/>
    <dgm:cxn modelId="{7AF59489-045A-451C-B4A2-40CE3648C71A}" srcId="{460412D4-2426-43C8-B5CD-8B452EC07D99}" destId="{527CE242-4106-4E06-BBBA-9BCF79251EA8}" srcOrd="2" destOrd="0" parTransId="{F4814CD8-A081-4D00-8090-EB503926963C}" sibTransId="{C5C067C0-E198-4083-B120-9271E5701447}"/>
    <dgm:cxn modelId="{FE394C2F-52FB-4323-965B-CD80EDFE9760}" srcId="{ED33B45E-1937-45EF-9A2E-76F64A73CBEA}" destId="{460412D4-2426-43C8-B5CD-8B452EC07D99}" srcOrd="0" destOrd="0" parTransId="{8349116F-E74C-4ED1-80BB-46AFB5DEEB9E}" sibTransId="{E7CF01D2-EE2E-473E-97EC-8E0235A4D566}"/>
    <dgm:cxn modelId="{AA4F252E-D2AC-4091-803E-DCFF82486016}" type="presOf" srcId="{7727BE6E-3191-4C6C-99C3-55808BAB7B05}" destId="{89E5E688-8949-4DB9-ADE3-3A41AB64756F}" srcOrd="0" destOrd="0" presId="urn:microsoft.com/office/officeart/2005/8/layout/radial5"/>
    <dgm:cxn modelId="{175BBB83-8DA5-41D1-B5D4-7E51E45D21A8}" type="presOf" srcId="{460412D4-2426-43C8-B5CD-8B452EC07D99}" destId="{C5631B86-3E94-4EB8-8530-9EB759541CDA}" srcOrd="0" destOrd="0" presId="urn:microsoft.com/office/officeart/2005/8/layout/radial5"/>
    <dgm:cxn modelId="{4E242856-E5A0-4A2A-A579-2084AAE35A9D}" type="presOf" srcId="{7727BE6E-3191-4C6C-99C3-55808BAB7B05}" destId="{81E3FE60-4053-4930-918B-C6FDF43FE39E}" srcOrd="1" destOrd="0" presId="urn:microsoft.com/office/officeart/2005/8/layout/radial5"/>
    <dgm:cxn modelId="{2C36384D-557D-471B-AC1C-6DB6A4317BB9}" type="presOf" srcId="{A997907D-7866-4DD6-8B8F-89CC2F9E3678}" destId="{B7FEEFB8-8E72-4A02-8F90-38E964E13026}" srcOrd="0" destOrd="0" presId="urn:microsoft.com/office/officeart/2005/8/layout/radial5"/>
    <dgm:cxn modelId="{4047CC13-9488-41C9-A723-28FDC9D14D06}" type="presOf" srcId="{8A1E464E-FF1E-41FC-9EA0-BCDB1C049C6F}" destId="{46877FDC-49BE-44D8-8C41-702233003C86}" srcOrd="1" destOrd="0" presId="urn:microsoft.com/office/officeart/2005/8/layout/radial5"/>
    <dgm:cxn modelId="{BE4689B4-2F27-4405-AE87-2D3D5297D959}" srcId="{460412D4-2426-43C8-B5CD-8B452EC07D99}" destId="{A997907D-7866-4DD6-8B8F-89CC2F9E3678}" srcOrd="1" destOrd="0" parTransId="{8A1E464E-FF1E-41FC-9EA0-BCDB1C049C6F}" sibTransId="{8304FB63-7A17-4B91-A0CD-A55124DCAE14}"/>
    <dgm:cxn modelId="{67BE8035-97F1-4166-AF64-842B6D09D7B8}" type="presOf" srcId="{DBFF084F-DD55-4F0D-B0DD-6C59485FD092}" destId="{27517A8B-9EBD-405F-A668-E3DC299CCFA6}" srcOrd="0" destOrd="0" presId="urn:microsoft.com/office/officeart/2005/8/layout/radial5"/>
    <dgm:cxn modelId="{795E4766-1A4C-4256-B840-212C00FC42E9}" type="presOf" srcId="{549B497D-AF2B-4201-95F7-2FB67DD011FA}" destId="{75DE69AB-BA52-491C-B3F3-1F5413A00B4C}" srcOrd="0" destOrd="0" presId="urn:microsoft.com/office/officeart/2005/8/layout/radial5"/>
    <dgm:cxn modelId="{66A99EBB-3D71-4A2A-9358-55461AF6A07B}" type="presOf" srcId="{527CE242-4106-4E06-BBBA-9BCF79251EA8}" destId="{2D1F2618-1C10-4A6A-A046-7FF6DF79C69A}" srcOrd="0" destOrd="0" presId="urn:microsoft.com/office/officeart/2005/8/layout/radial5"/>
    <dgm:cxn modelId="{F9B7E2F5-FE8D-415A-82E1-6B61FCACC92E}" type="presOf" srcId="{ACBC786D-E785-4DC7-83E0-D89FCE69985A}" destId="{EF376F63-CC1F-4DD8-BD64-75B707093181}" srcOrd="0" destOrd="0" presId="urn:microsoft.com/office/officeart/2005/8/layout/radial5"/>
    <dgm:cxn modelId="{7B9A922B-DA0D-4F6A-937A-E76F9D917D8B}" type="presOf" srcId="{A5B8D219-F7B6-47CE-BA4B-78A4CE910796}" destId="{9DF5DD21-971A-42F9-8ECA-B9055DB1C141}" srcOrd="0" destOrd="0" presId="urn:microsoft.com/office/officeart/2005/8/layout/radial5"/>
    <dgm:cxn modelId="{6A83E182-46CB-48D4-A063-92849C287049}" type="presOf" srcId="{CBAA6321-487A-48B4-B73D-3712A896F5F7}" destId="{B5428414-1075-475A-94DC-109401078CAE}" srcOrd="0" destOrd="0" presId="urn:microsoft.com/office/officeart/2005/8/layout/radial5"/>
    <dgm:cxn modelId="{E1FF0067-2995-4482-9C1E-812DFEEC6927}" srcId="{460412D4-2426-43C8-B5CD-8B452EC07D99}" destId="{549B497D-AF2B-4201-95F7-2FB67DD011FA}" srcOrd="6" destOrd="0" parTransId="{DBFF084F-DD55-4F0D-B0DD-6C59485FD092}" sibTransId="{6580BC5C-3645-401F-B3DE-26EF5D8BA8E7}"/>
    <dgm:cxn modelId="{62DF0F70-D35D-4D76-93F3-4BC42F5D22CD}" type="presOf" srcId="{A5B8D219-F7B6-47CE-BA4B-78A4CE910796}" destId="{7DCD3F11-A195-402D-AB85-143B88BF713C}" srcOrd="1" destOrd="0" presId="urn:microsoft.com/office/officeart/2005/8/layout/radial5"/>
    <dgm:cxn modelId="{CE1B0538-FBFD-4D5A-A830-9649EEA87E61}" srcId="{460412D4-2426-43C8-B5CD-8B452EC07D99}" destId="{B2373C87-62CE-4927-A817-F62C1F541F82}" srcOrd="3" destOrd="0" parTransId="{8CD7F32A-3692-4326-A21F-B686360DD143}" sibTransId="{63490422-B991-43ED-BD0A-AE69211C3047}"/>
    <dgm:cxn modelId="{8B529144-9ADA-4E14-8A01-93B34FF9C158}" type="presOf" srcId="{8CD7F32A-3692-4326-A21F-B686360DD143}" destId="{A4B0FD63-A36D-4A08-8AEB-D6B52DDCAAF9}" srcOrd="0" destOrd="0" presId="urn:microsoft.com/office/officeart/2005/8/layout/radial5"/>
    <dgm:cxn modelId="{F4D623D9-E782-4F80-ABF2-E1F8AD86DBB7}" type="presOf" srcId="{B2373C87-62CE-4927-A817-F62C1F541F82}" destId="{D4CF96E9-CB15-492E-B31C-5DA36840D03E}" srcOrd="0" destOrd="0" presId="urn:microsoft.com/office/officeart/2005/8/layout/radial5"/>
    <dgm:cxn modelId="{354136FE-60E6-49E8-82A2-84E9D4B69F4A}" type="presOf" srcId="{A86400A5-78FB-4411-B594-71587DBACDEF}" destId="{EC91E33F-5506-40BF-BA00-656200D7554D}" srcOrd="0" destOrd="0" presId="urn:microsoft.com/office/officeart/2005/8/layout/radial5"/>
    <dgm:cxn modelId="{E13E6C73-E2D5-4509-B5DF-C8D4A3E0B209}" type="presOf" srcId="{0096D13A-1A5E-4FFF-832B-5020DD8A7551}" destId="{A8E2ED3D-1CDD-4ECC-8EAB-85EE3B9B5859}" srcOrd="0" destOrd="0" presId="urn:microsoft.com/office/officeart/2005/8/layout/radial5"/>
    <dgm:cxn modelId="{01F530D1-E649-415C-B3C1-27A7874CE4E3}" type="presParOf" srcId="{D4151283-AB89-44CA-AAB2-98A5083CFB46}" destId="{C5631B86-3E94-4EB8-8530-9EB759541CDA}" srcOrd="0" destOrd="0" presId="urn:microsoft.com/office/officeart/2005/8/layout/radial5"/>
    <dgm:cxn modelId="{B424E392-26BA-4F80-953B-1D9DF081C00A}" type="presParOf" srcId="{D4151283-AB89-44CA-AAB2-98A5083CFB46}" destId="{B5428414-1075-475A-94DC-109401078CAE}" srcOrd="1" destOrd="0" presId="urn:microsoft.com/office/officeart/2005/8/layout/radial5"/>
    <dgm:cxn modelId="{D08C62EF-C706-4FD8-8548-6CDB1A4AEFE8}" type="presParOf" srcId="{B5428414-1075-475A-94DC-109401078CAE}" destId="{A1465C13-4112-437C-99E5-74D469648B85}" srcOrd="0" destOrd="0" presId="urn:microsoft.com/office/officeart/2005/8/layout/radial5"/>
    <dgm:cxn modelId="{9FA55408-F171-47C9-A846-198772A91BA5}" type="presParOf" srcId="{D4151283-AB89-44CA-AAB2-98A5083CFB46}" destId="{EC91E33F-5506-40BF-BA00-656200D7554D}" srcOrd="2" destOrd="0" presId="urn:microsoft.com/office/officeart/2005/8/layout/radial5"/>
    <dgm:cxn modelId="{450D7FFB-5094-43E7-9416-944624379B28}" type="presParOf" srcId="{D4151283-AB89-44CA-AAB2-98A5083CFB46}" destId="{E9BFCDCF-4904-4AFD-8834-176F8C267570}" srcOrd="3" destOrd="0" presId="urn:microsoft.com/office/officeart/2005/8/layout/radial5"/>
    <dgm:cxn modelId="{7736640C-AE10-4E91-911A-88A76E50C213}" type="presParOf" srcId="{E9BFCDCF-4904-4AFD-8834-176F8C267570}" destId="{46877FDC-49BE-44D8-8C41-702233003C86}" srcOrd="0" destOrd="0" presId="urn:microsoft.com/office/officeart/2005/8/layout/radial5"/>
    <dgm:cxn modelId="{E74F75E0-D40C-428C-995E-B499CEA51632}" type="presParOf" srcId="{D4151283-AB89-44CA-AAB2-98A5083CFB46}" destId="{B7FEEFB8-8E72-4A02-8F90-38E964E13026}" srcOrd="4" destOrd="0" presId="urn:microsoft.com/office/officeart/2005/8/layout/radial5"/>
    <dgm:cxn modelId="{F32103B2-1A6F-4D1A-897A-77194E5530F0}" type="presParOf" srcId="{D4151283-AB89-44CA-AAB2-98A5083CFB46}" destId="{C32F592B-788A-434D-B015-651151B9F218}" srcOrd="5" destOrd="0" presId="urn:microsoft.com/office/officeart/2005/8/layout/radial5"/>
    <dgm:cxn modelId="{18415FAD-CE61-4FA5-946D-C90F6B2D276F}" type="presParOf" srcId="{C32F592B-788A-434D-B015-651151B9F218}" destId="{F4800F7E-9EF7-41CA-8F3B-AD09F471C889}" srcOrd="0" destOrd="0" presId="urn:microsoft.com/office/officeart/2005/8/layout/radial5"/>
    <dgm:cxn modelId="{64688AAA-2AFD-4069-A022-986C22C2247C}" type="presParOf" srcId="{D4151283-AB89-44CA-AAB2-98A5083CFB46}" destId="{2D1F2618-1C10-4A6A-A046-7FF6DF79C69A}" srcOrd="6" destOrd="0" presId="urn:microsoft.com/office/officeart/2005/8/layout/radial5"/>
    <dgm:cxn modelId="{9C063F8B-7994-454F-8D96-7C9C6B3C4798}" type="presParOf" srcId="{D4151283-AB89-44CA-AAB2-98A5083CFB46}" destId="{A4B0FD63-A36D-4A08-8AEB-D6B52DDCAAF9}" srcOrd="7" destOrd="0" presId="urn:microsoft.com/office/officeart/2005/8/layout/radial5"/>
    <dgm:cxn modelId="{81B4D5BF-1574-45DA-BC46-257A9DC449D9}" type="presParOf" srcId="{A4B0FD63-A36D-4A08-8AEB-D6B52DDCAAF9}" destId="{D2167D60-FEDE-46B5-A60F-15D34163F3A9}" srcOrd="0" destOrd="0" presId="urn:microsoft.com/office/officeart/2005/8/layout/radial5"/>
    <dgm:cxn modelId="{5FC48EA7-346F-4C66-A604-32DF79484B4D}" type="presParOf" srcId="{D4151283-AB89-44CA-AAB2-98A5083CFB46}" destId="{D4CF96E9-CB15-492E-B31C-5DA36840D03E}" srcOrd="8" destOrd="0" presId="urn:microsoft.com/office/officeart/2005/8/layout/radial5"/>
    <dgm:cxn modelId="{5044A653-6832-4EC2-B206-7DC29A111F9B}" type="presParOf" srcId="{D4151283-AB89-44CA-AAB2-98A5083CFB46}" destId="{9DF5DD21-971A-42F9-8ECA-B9055DB1C141}" srcOrd="9" destOrd="0" presId="urn:microsoft.com/office/officeart/2005/8/layout/radial5"/>
    <dgm:cxn modelId="{A789F6DF-67ED-4EE5-BD00-240887AED124}" type="presParOf" srcId="{9DF5DD21-971A-42F9-8ECA-B9055DB1C141}" destId="{7DCD3F11-A195-402D-AB85-143B88BF713C}" srcOrd="0" destOrd="0" presId="urn:microsoft.com/office/officeart/2005/8/layout/radial5"/>
    <dgm:cxn modelId="{2F627E05-855B-4F64-8378-877DF21D9558}" type="presParOf" srcId="{D4151283-AB89-44CA-AAB2-98A5083CFB46}" destId="{EF376F63-CC1F-4DD8-BD64-75B707093181}" srcOrd="10" destOrd="0" presId="urn:microsoft.com/office/officeart/2005/8/layout/radial5"/>
    <dgm:cxn modelId="{36A75553-F6BF-4841-8F2A-C00C547A6C81}" type="presParOf" srcId="{D4151283-AB89-44CA-AAB2-98A5083CFB46}" destId="{89E5E688-8949-4DB9-ADE3-3A41AB64756F}" srcOrd="11" destOrd="0" presId="urn:microsoft.com/office/officeart/2005/8/layout/radial5"/>
    <dgm:cxn modelId="{92314AC4-CEA5-4C22-8557-05713882D749}" type="presParOf" srcId="{89E5E688-8949-4DB9-ADE3-3A41AB64756F}" destId="{81E3FE60-4053-4930-918B-C6FDF43FE39E}" srcOrd="0" destOrd="0" presId="urn:microsoft.com/office/officeart/2005/8/layout/radial5"/>
    <dgm:cxn modelId="{0386F0FA-9750-4030-8817-CB2D61911362}" type="presParOf" srcId="{D4151283-AB89-44CA-AAB2-98A5083CFB46}" destId="{A8E2ED3D-1CDD-4ECC-8EAB-85EE3B9B5859}" srcOrd="12" destOrd="0" presId="urn:microsoft.com/office/officeart/2005/8/layout/radial5"/>
    <dgm:cxn modelId="{FA825D89-303D-44EC-8DB5-09629A2C281C}" type="presParOf" srcId="{D4151283-AB89-44CA-AAB2-98A5083CFB46}" destId="{27517A8B-9EBD-405F-A668-E3DC299CCFA6}" srcOrd="13" destOrd="0" presId="urn:microsoft.com/office/officeart/2005/8/layout/radial5"/>
    <dgm:cxn modelId="{EE5D293D-E879-45BA-825A-0BB894CFC3D2}" type="presParOf" srcId="{27517A8B-9EBD-405F-A668-E3DC299CCFA6}" destId="{15EDC012-4F68-4F01-ADC1-E5CC53D815EF}" srcOrd="0" destOrd="0" presId="urn:microsoft.com/office/officeart/2005/8/layout/radial5"/>
    <dgm:cxn modelId="{8B00E195-E0DB-4EE9-A3E4-DF6048DC79BD}" type="presParOf" srcId="{D4151283-AB89-44CA-AAB2-98A5083CFB46}" destId="{75DE69AB-BA52-491C-B3F3-1F5413A00B4C}" srcOrd="14" destOrd="0" presId="urn:microsoft.com/office/officeart/2005/8/layout/radial5"/>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C5631B86-3E94-4EB8-8530-9EB759541CDA}">
      <dsp:nvSpPr>
        <dsp:cNvPr id="0" name=""/>
        <dsp:cNvSpPr/>
      </dsp:nvSpPr>
      <dsp:spPr>
        <a:xfrm>
          <a:off x="2295599" y="1640278"/>
          <a:ext cx="2432850" cy="2075274"/>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30480" tIns="30480" rIns="30480" bIns="30480" numCol="1" spcCol="1270" anchor="ctr" anchorCtr="0">
          <a:noAutofit/>
        </a:bodyPr>
        <a:lstStyle/>
        <a:p>
          <a:pPr lvl="0" algn="ctr" defTabSz="1066800">
            <a:lnSpc>
              <a:spcPct val="90000"/>
            </a:lnSpc>
            <a:spcBef>
              <a:spcPct val="0"/>
            </a:spcBef>
            <a:spcAft>
              <a:spcPct val="35000"/>
            </a:spcAft>
          </a:pPr>
          <a:r>
            <a:rPr lang="en-GB" sz="2400" kern="1200" dirty="0" smtClean="0"/>
            <a:t>Stakeholders and external factors</a:t>
          </a:r>
          <a:endParaRPr lang="en-US" sz="2400" kern="1200" dirty="0"/>
        </a:p>
      </dsp:txBody>
      <dsp:txXfrm>
        <a:off x="2651882" y="1944195"/>
        <a:ext cx="1720284" cy="1467440"/>
      </dsp:txXfrm>
    </dsp:sp>
    <dsp:sp modelId="{B5428414-1075-475A-94DC-109401078CAE}">
      <dsp:nvSpPr>
        <dsp:cNvPr id="0" name=""/>
        <dsp:cNvSpPr/>
      </dsp:nvSpPr>
      <dsp:spPr>
        <a:xfrm rot="16200000">
          <a:off x="3432643" y="1242397"/>
          <a:ext cx="158762"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3456458" y="1367251"/>
        <a:ext cx="111133" cy="303118"/>
      </dsp:txXfrm>
    </dsp:sp>
    <dsp:sp modelId="{EC91E33F-5506-40BF-BA00-656200D7554D}">
      <dsp:nvSpPr>
        <dsp:cNvPr id="0" name=""/>
        <dsp:cNvSpPr/>
      </dsp:nvSpPr>
      <dsp:spPr>
        <a:xfrm>
          <a:off x="2792444" y="3440"/>
          <a:ext cx="1439160"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Suppliers</a:t>
          </a:r>
          <a:endParaRPr lang="en-US" sz="1200" b="1" kern="1200" dirty="0">
            <a:solidFill>
              <a:schemeClr val="tx1"/>
            </a:solidFill>
          </a:endParaRPr>
        </a:p>
      </dsp:txBody>
      <dsp:txXfrm>
        <a:off x="3003204" y="199281"/>
        <a:ext cx="1017640" cy="945604"/>
      </dsp:txXfrm>
    </dsp:sp>
    <dsp:sp modelId="{E9BFCDCF-4904-4AFD-8834-176F8C267570}">
      <dsp:nvSpPr>
        <dsp:cNvPr id="0" name=""/>
        <dsp:cNvSpPr/>
      </dsp:nvSpPr>
      <dsp:spPr>
        <a:xfrm rot="19536058">
          <a:off x="4513454" y="1668788"/>
          <a:ext cx="206985"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4518883" y="1787367"/>
        <a:ext cx="144890" cy="303118"/>
      </dsp:txXfrm>
    </dsp:sp>
    <dsp:sp modelId="{B7FEEFB8-8E72-4A02-8F90-38E964E13026}">
      <dsp:nvSpPr>
        <dsp:cNvPr id="0" name=""/>
        <dsp:cNvSpPr/>
      </dsp:nvSpPr>
      <dsp:spPr>
        <a:xfrm>
          <a:off x="4620629" y="727112"/>
          <a:ext cx="1528023"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Shareholders</a:t>
          </a:r>
          <a:endParaRPr lang="en-US" sz="1200" b="1" kern="1200" dirty="0">
            <a:solidFill>
              <a:schemeClr val="tx1"/>
            </a:solidFill>
          </a:endParaRPr>
        </a:p>
      </dsp:txBody>
      <dsp:txXfrm>
        <a:off x="4844403" y="922953"/>
        <a:ext cx="1080475" cy="945604"/>
      </dsp:txXfrm>
    </dsp:sp>
    <dsp:sp modelId="{C32F592B-788A-434D-B015-651151B9F218}">
      <dsp:nvSpPr>
        <dsp:cNvPr id="0" name=""/>
        <dsp:cNvSpPr/>
      </dsp:nvSpPr>
      <dsp:spPr>
        <a:xfrm rot="649157">
          <a:off x="4798968" y="2695209"/>
          <a:ext cx="250592"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4799636" y="2789192"/>
        <a:ext cx="175414" cy="303118"/>
      </dsp:txXfrm>
    </dsp:sp>
    <dsp:sp modelId="{2D1F2618-1C10-4A6A-A046-7FF6DF79C69A}">
      <dsp:nvSpPr>
        <dsp:cNvPr id="0" name=""/>
        <dsp:cNvSpPr/>
      </dsp:nvSpPr>
      <dsp:spPr>
        <a:xfrm>
          <a:off x="5149969" y="2455620"/>
          <a:ext cx="1395244"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Community</a:t>
          </a:r>
          <a:endParaRPr lang="en-US" sz="1200" b="1" kern="1200" dirty="0">
            <a:solidFill>
              <a:schemeClr val="tx1"/>
            </a:solidFill>
          </a:endParaRPr>
        </a:p>
      </dsp:txBody>
      <dsp:txXfrm>
        <a:off x="5354298" y="2651461"/>
        <a:ext cx="986586" cy="945604"/>
      </dsp:txXfrm>
    </dsp:sp>
    <dsp:sp modelId="{A4B0FD63-A36D-4A08-8AEB-D6B52DDCAAF9}">
      <dsp:nvSpPr>
        <dsp:cNvPr id="0" name=""/>
        <dsp:cNvSpPr/>
      </dsp:nvSpPr>
      <dsp:spPr>
        <a:xfrm rot="3453423">
          <a:off x="4090324" y="3468203"/>
          <a:ext cx="169265"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a:off x="4102093" y="3547815"/>
        <a:ext cx="118486" cy="303118"/>
      </dsp:txXfrm>
    </dsp:sp>
    <dsp:sp modelId="{D4CF96E9-CB15-492E-B31C-5DA36840D03E}">
      <dsp:nvSpPr>
        <dsp:cNvPr id="0" name=""/>
        <dsp:cNvSpPr/>
      </dsp:nvSpPr>
      <dsp:spPr>
        <a:xfrm>
          <a:off x="3904469" y="3767879"/>
          <a:ext cx="1450901"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Employees</a:t>
          </a:r>
          <a:endParaRPr lang="en-US" sz="1200" b="1" kern="1200" dirty="0">
            <a:solidFill>
              <a:schemeClr val="tx1"/>
            </a:solidFill>
          </a:endParaRPr>
        </a:p>
      </dsp:txBody>
      <dsp:txXfrm>
        <a:off x="4116949" y="3963720"/>
        <a:ext cx="1025941" cy="945604"/>
      </dsp:txXfrm>
    </dsp:sp>
    <dsp:sp modelId="{9DF5DD21-971A-42F9-8ECA-B9055DB1C141}">
      <dsp:nvSpPr>
        <dsp:cNvPr id="0" name=""/>
        <dsp:cNvSpPr/>
      </dsp:nvSpPr>
      <dsp:spPr>
        <a:xfrm rot="7354430">
          <a:off x="2761877" y="3466982"/>
          <a:ext cx="169288"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2800941" y="3546622"/>
        <a:ext cx="118502" cy="303118"/>
      </dsp:txXfrm>
    </dsp:sp>
    <dsp:sp modelId="{EF376F63-CC1F-4DD8-BD64-75B707093181}">
      <dsp:nvSpPr>
        <dsp:cNvPr id="0" name=""/>
        <dsp:cNvSpPr/>
      </dsp:nvSpPr>
      <dsp:spPr>
        <a:xfrm>
          <a:off x="1652284" y="3767890"/>
          <a:ext cx="1472378"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Management</a:t>
          </a:r>
          <a:endParaRPr lang="en-US" sz="1200" b="1" kern="1200" dirty="0">
            <a:solidFill>
              <a:schemeClr val="tx1"/>
            </a:solidFill>
          </a:endParaRPr>
        </a:p>
      </dsp:txBody>
      <dsp:txXfrm>
        <a:off x="1867909" y="3963731"/>
        <a:ext cx="1041128" cy="945604"/>
      </dsp:txXfrm>
    </dsp:sp>
    <dsp:sp modelId="{89E5E688-8949-4DB9-ADE3-3A41AB64756F}">
      <dsp:nvSpPr>
        <dsp:cNvPr id="0" name=""/>
        <dsp:cNvSpPr/>
      </dsp:nvSpPr>
      <dsp:spPr>
        <a:xfrm rot="10156783">
          <a:off x="2000856" y="2689513"/>
          <a:ext cx="231315"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2069644" y="2784098"/>
        <a:ext cx="161921" cy="303118"/>
      </dsp:txXfrm>
    </dsp:sp>
    <dsp:sp modelId="{A8E2ED3D-1CDD-4ECC-8EAB-85EE3B9B5859}">
      <dsp:nvSpPr>
        <dsp:cNvPr id="0" name=""/>
        <dsp:cNvSpPr/>
      </dsp:nvSpPr>
      <dsp:spPr>
        <a:xfrm>
          <a:off x="396297" y="2455610"/>
          <a:ext cx="1516255"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Environment</a:t>
          </a:r>
          <a:endParaRPr lang="en-US" sz="1200" b="1" kern="1200" dirty="0">
            <a:solidFill>
              <a:schemeClr val="tx1"/>
            </a:solidFill>
          </a:endParaRPr>
        </a:p>
      </dsp:txBody>
      <dsp:txXfrm>
        <a:off x="618347" y="2651451"/>
        <a:ext cx="1072155" cy="945604"/>
      </dsp:txXfrm>
    </dsp:sp>
    <dsp:sp modelId="{27517A8B-9EBD-405F-A668-E3DC299CCFA6}">
      <dsp:nvSpPr>
        <dsp:cNvPr id="0" name=""/>
        <dsp:cNvSpPr/>
      </dsp:nvSpPr>
      <dsp:spPr>
        <a:xfrm rot="12832683">
          <a:off x="2242619" y="1656577"/>
          <a:ext cx="248903" cy="505196"/>
        </a:xfrm>
        <a:prstGeom prst="rightArrow">
          <a:avLst>
            <a:gd name="adj1" fmla="val 60000"/>
            <a:gd name="adj2" fmla="val 50000"/>
          </a:avLst>
        </a:prstGeom>
        <a:solidFill>
          <a:schemeClr val="accent1">
            <a:tint val="60000"/>
            <a:hueOff val="0"/>
            <a:satOff val="0"/>
            <a:lumOff val="0"/>
            <a:alphaOff val="0"/>
          </a:schemeClr>
        </a:solidFill>
        <a:ln>
          <a:noFill/>
        </a:ln>
        <a:effectLst/>
      </dsp:spPr>
      <dsp:style>
        <a:lnRef idx="0">
          <a:scrgbClr r="0" g="0" b="0"/>
        </a:lnRef>
        <a:fillRef idx="1">
          <a:scrgbClr r="0" g="0" b="0"/>
        </a:fillRef>
        <a:effectRef idx="0">
          <a:scrgbClr r="0" g="0" b="0"/>
        </a:effectRef>
        <a:fontRef idx="minor">
          <a:schemeClr val="lt1"/>
        </a:fontRef>
      </dsp:style>
      <dsp:txBody>
        <a:bodyPr spcFirstLastPara="0" vert="horz" wrap="square" lIns="0" tIns="0" rIns="0" bIns="0" numCol="1" spcCol="1270" anchor="ctr" anchorCtr="0">
          <a:noAutofit/>
        </a:bodyPr>
        <a:lstStyle/>
        <a:p>
          <a:pPr lvl="0" algn="ctr" defTabSz="889000">
            <a:lnSpc>
              <a:spcPct val="90000"/>
            </a:lnSpc>
            <a:spcBef>
              <a:spcPct val="0"/>
            </a:spcBef>
            <a:spcAft>
              <a:spcPct val="35000"/>
            </a:spcAft>
          </a:pPr>
          <a:endParaRPr lang="en-US" sz="2000" kern="1200" dirty="0"/>
        </a:p>
      </dsp:txBody>
      <dsp:txXfrm rot="10800000">
        <a:off x="2310951" y="1778428"/>
        <a:ext cx="174232" cy="303118"/>
      </dsp:txXfrm>
    </dsp:sp>
    <dsp:sp modelId="{75DE69AB-BA52-491C-B3F3-1F5413A00B4C}">
      <dsp:nvSpPr>
        <dsp:cNvPr id="0" name=""/>
        <dsp:cNvSpPr/>
      </dsp:nvSpPr>
      <dsp:spPr>
        <a:xfrm>
          <a:off x="859057" y="713086"/>
          <a:ext cx="1444884" cy="1337286"/>
        </a:xfrm>
        <a:prstGeom prst="ellipse">
          <a:avLst/>
        </a:prstGeom>
        <a:solidFill>
          <a:schemeClr val="accent1">
            <a:hueOff val="0"/>
            <a:satOff val="0"/>
            <a:lumOff val="0"/>
            <a:alphaOff val="0"/>
          </a:schemeClr>
        </a:solidFill>
        <a:ln w="508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5240" tIns="15240" rIns="15240" bIns="15240" numCol="1" spcCol="1270" anchor="ctr" anchorCtr="0">
          <a:noAutofit/>
        </a:bodyPr>
        <a:lstStyle/>
        <a:p>
          <a:pPr lvl="0" algn="ctr" defTabSz="533400">
            <a:lnSpc>
              <a:spcPct val="90000"/>
            </a:lnSpc>
            <a:spcBef>
              <a:spcPct val="0"/>
            </a:spcBef>
            <a:spcAft>
              <a:spcPct val="35000"/>
            </a:spcAft>
          </a:pPr>
          <a:r>
            <a:rPr lang="en-GB" sz="1200" b="1" kern="1200" dirty="0" smtClean="0">
              <a:solidFill>
                <a:schemeClr val="tx1"/>
              </a:solidFill>
            </a:rPr>
            <a:t>Customers</a:t>
          </a:r>
          <a:endParaRPr lang="en-US" sz="1200" b="1" kern="1200" dirty="0">
            <a:solidFill>
              <a:schemeClr val="tx1"/>
            </a:solidFill>
          </a:endParaRPr>
        </a:p>
      </dsp:txBody>
      <dsp:txXfrm>
        <a:off x="1070655" y="908927"/>
        <a:ext cx="1021688" cy="945604"/>
      </dsp:txXfrm>
    </dsp:sp>
  </dsp:spTree>
</dsp:drawing>
</file>

<file path=ppt/diagrams/layout1.xml><?xml version="1.0" encoding="utf-8"?>
<dgm:layoutDef xmlns:dgm="http://schemas.openxmlformats.org/drawingml/2006/diagram" xmlns:a="http://schemas.openxmlformats.org/drawingml/2006/main" uniqueId="urn:microsoft.com/office/officeart/2005/8/layout/radial5">
  <dgm:title val=""/>
  <dgm:desc val=""/>
  <dgm:catLst>
    <dgm:cat type="relationship" pri="23000"/>
    <dgm:cat type="cycle" pri="11000"/>
  </dgm:catLst>
  <dgm:sampData>
    <dgm:dataModel>
      <dgm:ptLst>
        <dgm:pt modelId="0" type="doc"/>
        <dgm:pt modelId="1">
          <dgm:prSet phldr="1"/>
        </dgm:pt>
        <dgm:pt modelId="11">
          <dgm:prSet phldr="1"/>
        </dgm:pt>
        <dgm:pt modelId="12">
          <dgm:prSet phldr="1"/>
        </dgm:pt>
        <dgm:pt modelId="13">
          <dgm:prSet phldr="1"/>
        </dgm:pt>
        <dgm:pt modelId="14">
          <dgm:prSet phldr="1"/>
        </dgm:pt>
      </dgm:ptLst>
      <dgm:cxnLst>
        <dgm:cxn modelId="2" srcId="0" destId="1" srcOrd="0" destOrd="0"/>
        <dgm:cxn modelId="3" srcId="1" destId="11" srcOrd="0" destOrd="0"/>
        <dgm:cxn modelId="4" srcId="1" destId="12" srcOrd="1" destOrd="0"/>
        <dgm:cxn modelId="5" srcId="1" destId="13" srcOrd="2" destOrd="0"/>
        <dgm:cxn modelId="6" srcId="1" destId="14" srcOrd="3" destOrd="0"/>
      </dgm:cxnLst>
      <dgm:bg/>
      <dgm:whole/>
    </dgm:dataModel>
  </dgm:sampData>
  <dgm:styleData>
    <dgm:dataModel>
      <dgm:ptLst>
        <dgm:pt modelId="0" type="doc"/>
        <dgm:pt modelId="1"/>
        <dgm:pt modelId="11"/>
        <dgm:pt modelId="12"/>
        <dgm:pt modelId="13"/>
      </dgm:ptLst>
      <dgm:cxnLst>
        <dgm:cxn modelId="2" srcId="0" destId="1" srcOrd="0" destOrd="0"/>
        <dgm:cxn modelId="15" srcId="1" destId="11" srcOrd="0" destOrd="0"/>
        <dgm:cxn modelId="16" srcId="1" destId="12" srcOrd="1" destOrd="0"/>
        <dgm:cxn modelId="17" srcId="1" destId="13" srcOrd="2" destOrd="0"/>
      </dgm:cxnLst>
      <dgm:bg/>
      <dgm:whole/>
    </dgm:dataModel>
  </dgm:styleData>
  <dgm:clrData>
    <dgm:dataModel>
      <dgm:ptLst>
        <dgm:pt modelId="0" type="doc"/>
        <dgm:pt modelId="1"/>
        <dgm:pt modelId="11"/>
        <dgm:pt modelId="12"/>
        <dgm:pt modelId="13"/>
        <dgm:pt modelId="14"/>
        <dgm:pt modelId="15"/>
        <dgm:pt modelId="16"/>
      </dgm:ptLst>
      <dgm:cxnLst>
        <dgm:cxn modelId="2" srcId="0" destId="1" srcOrd="0" destOrd="0"/>
        <dgm:cxn modelId="16" srcId="1" destId="11" srcOrd="0" destOrd="0"/>
        <dgm:cxn modelId="17" srcId="1" destId="12" srcOrd="1" destOrd="0"/>
        <dgm:cxn modelId="18" srcId="1" destId="13" srcOrd="2" destOrd="0"/>
        <dgm:cxn modelId="19" srcId="1" destId="14" srcOrd="3" destOrd="0"/>
        <dgm:cxn modelId="20" srcId="1" destId="15" srcOrd="4" destOrd="0"/>
        <dgm:cxn modelId="21" srcId="1" destId="16" srcOrd="5" destOrd="0"/>
      </dgm:cxnLst>
      <dgm:bg/>
      <dgm:whole/>
    </dgm:dataModel>
  </dgm:clrData>
  <dgm:layoutNode name="Name0">
    <dgm:varLst>
      <dgm:chMax val="1"/>
      <dgm:dir/>
      <dgm:animLvl val="ctr"/>
      <dgm:resizeHandles val="exact"/>
    </dgm:varLst>
    <dgm:choose name="Name1">
      <dgm:if name="Name2" func="var" arg="dir" op="equ" val="norm">
        <dgm:alg type="cycle">
          <dgm:param type="stAng" val="0"/>
          <dgm:param type="spanAng" val="360"/>
          <dgm:param type="ctrShpMap" val="fNode"/>
        </dgm:alg>
      </dgm:if>
      <dgm:else name="Name3">
        <dgm:alg type="cycle">
          <dgm:param type="stAng" val="0"/>
          <dgm:param type="spanAng" val="-360"/>
          <dgm:param type="ctrShpMap" val="fNode"/>
        </dgm:alg>
      </dgm:else>
    </dgm:choose>
    <dgm:shape xmlns:r="http://schemas.openxmlformats.org/officeDocument/2006/relationships" r:blip="">
      <dgm:adjLst/>
    </dgm:shape>
    <dgm:presOf/>
    <dgm:constrLst>
      <dgm:constr type="w" for="ch" forName="centerShape" refType="w"/>
      <dgm:constr type="w" for="ch" forName="parTrans" refType="w" refFor="ch" refForName="centerShape" fact="0.4"/>
      <dgm:constr type="w" for="ch" forName="node" refType="w" refFor="ch" refForName="centerShape" op="equ" fact="1.25"/>
      <dgm:constr type="sp" refType="w" refFor="ch" refForName="centerShape" op="equ" fact="0.4"/>
      <dgm:constr type="sibSp" refType="w" refFor="ch" refForName="node" fact="0.3"/>
      <dgm:constr type="primFontSz" for="ch" forName="centerShape" val="65"/>
      <dgm:constr type="primFontSz" for="des" forName="node" op="equ" val="65"/>
      <dgm:constr type="primFontSz" for="des" forName="node" refType="primFontSz" refFor="ch" refForName="centerShape" op="lte"/>
      <dgm:constr type="primFontSz" for="des" forName="connectorText" op="equ" val="55"/>
      <dgm:constr type="primFontSz" for="des" forName="connectorText" refType="primFontSz" refFor="ch" refForName="centerShape" op="lte" fact="0.8"/>
      <dgm:constr type="primFontSz" for="des" forName="connectorText" refType="primFontSz" refFor="des" refForName="node" op="lte"/>
    </dgm:constrLst>
    <dgm:choose name="Name4">
      <dgm:if name="Name5" axis="ch ch" ptType="node node" st="1 1" cnt="1 0" func="cnt" op="lte" val="6">
        <dgm:ruleLst>
          <dgm:rule type="w" for="ch" forName="node" val="NaN" fact="1" max="NaN"/>
        </dgm:ruleLst>
      </dgm:if>
      <dgm:if name="Name6" axis="ch ch" ptType="node node" st="1 1" cnt="1 0" func="cnt" op="lte" val="8">
        <dgm:ruleLst>
          <dgm:rule type="w" for="ch" forName="node" val="NaN" fact="0.9" max="NaN"/>
        </dgm:ruleLst>
      </dgm:if>
      <dgm:if name="Name7" axis="ch ch" ptType="node node" st="1 1" cnt="1 0" func="cnt" op="lte" val="10">
        <dgm:ruleLst>
          <dgm:rule type="w" for="ch" forName="node" val="NaN" fact="0.8" max="NaN"/>
        </dgm:ruleLst>
      </dgm:if>
      <dgm:if name="Name8" axis="ch ch" ptType="node node" st="1 1" cnt="1 0" func="cnt" op="lte" val="12">
        <dgm:ruleLst>
          <dgm:rule type="w" for="ch" forName="node" val="NaN" fact="0.7" max="NaN"/>
        </dgm:ruleLst>
      </dgm:if>
      <dgm:if name="Name9" axis="ch ch" ptType="node node" st="1 1" cnt="1 0" func="cnt" op="lte" val="14">
        <dgm:ruleLst>
          <dgm:rule type="w" for="ch" forName="node" val="NaN" fact="0.6" max="NaN"/>
        </dgm:ruleLst>
      </dgm:if>
      <dgm:else name="Name10">
        <dgm:ruleLst>
          <dgm:rule type="w" for="ch" forName="node" val="NaN" fact="0.5" max="NaN"/>
        </dgm:ruleLst>
      </dgm:else>
    </dgm:choose>
    <dgm:forEach name="Name11" axis="ch" ptType="node" cnt="1">
      <dgm:layoutNode name="centerShape" styleLbl="node0">
        <dgm:alg type="tx"/>
        <dgm:shape xmlns:r="http://schemas.openxmlformats.org/officeDocument/2006/relationships" type="ellipse" r:blip="">
          <dgm:adjLst/>
        </dgm:shape>
        <dgm:presOf axis="self"/>
        <dgm:constrLst>
          <dgm:constr type="h" refType="w"/>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name="Name12" axis="ch">
        <dgm:forEach name="Name13" axis="self" ptType="parTrans">
          <dgm:layoutNode name="parTrans" styleLbl="sibTrans2D1">
            <dgm:alg type="conn">
              <dgm:param type="begPts" val="auto"/>
              <dgm:param type="endPts" val="auto"/>
            </dgm:alg>
            <dgm:shape xmlns:r="http://schemas.openxmlformats.org/officeDocument/2006/relationships" type="conn" r:blip="">
              <dgm:adjLst/>
            </dgm:shape>
            <dgm:presOf axis="self"/>
            <dgm:constrLst>
              <dgm:constr type="h" refType="w" fact="0.85"/>
            </dgm:constrLst>
            <dgm:ruleLst/>
            <dgm:layoutNode name="connectorText">
              <dgm:alg type="tx">
                <dgm:param type="autoTxRot" val="grav"/>
              </dgm:alg>
              <dgm:shape xmlns:r="http://schemas.openxmlformats.org/officeDocument/2006/relationships" type="conn" r:blip="" hideGeom="1">
                <dgm:adjLst/>
              </dgm:shape>
              <dgm:presOf axis="self"/>
              <dgm:constrLst>
                <dgm:constr type="lMarg"/>
                <dgm:constr type="rMarg"/>
                <dgm:constr type="tMarg"/>
                <dgm:constr type="bMarg"/>
              </dgm:constrLst>
              <dgm:ruleLst>
                <dgm:rule type="primFontSz" val="5" fact="NaN" max="NaN"/>
              </dgm:ruleLst>
            </dgm:layoutNode>
          </dgm:layoutNode>
        </dgm:forEach>
        <dgm:forEach name="Name14" axis="self" ptType="node">
          <dgm:layoutNode name="node" styleLbl="node1">
            <dgm:varLst>
              <dgm:bulletEnabled val="1"/>
            </dgm:varLst>
            <dgm:alg type="tx">
              <dgm:param type="txAnchorVertCh" val="mid"/>
            </dgm:alg>
            <dgm:shape xmlns:r="http://schemas.openxmlformats.org/officeDocument/2006/relationships" type="ellipse" r:blip="">
              <dgm:adjLst/>
            </dgm:shape>
            <dgm:presOf axis="desOrSelf" ptType="node"/>
            <dgm:constrLst>
              <dgm:constr type="h" refType="w"/>
              <dgm:constr type="tMarg" refType="primFontSz" fact="0.1"/>
              <dgm:constr type="bMarg" refType="primFontSz" fact="0.1"/>
              <dgm:constr type="lMarg" refType="primFontSz" fact="0.1"/>
              <dgm:constr type="rMarg" refType="primFontSz" fact="0.1"/>
            </dgm:constrLst>
            <dgm:ruleLst>
              <dgm:rule type="w" val="INF" fact="NaN" max="NaN"/>
              <dgm:rule type="primFontSz" val="5" fact="NaN" max="NaN"/>
            </dgm:ruleLst>
          </dgm:layoutNode>
        </dgm:forEach>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EEB821DF-053F-465B-8A3A-5CCB1C0BA598}" type="datetimeFigureOut">
              <a:rPr lang="en-US" smtClean="0"/>
              <a:pPr/>
              <a:t>7/11/2016</a:t>
            </a:fld>
            <a:endParaRPr lang="en-GB"/>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1CE0150C-54B0-4ED9-BCD8-F1C664DC41E9}" type="slidenum">
              <a:rPr lang="en-GB" smtClean="0"/>
              <a:pPr/>
              <a:t>‹#›</a:t>
            </a:fld>
            <a:endParaRPr lang="en-GB"/>
          </a:p>
        </p:txBody>
      </p:sp>
    </p:spTree>
    <p:extLst>
      <p:ext uri="{BB962C8B-B14F-4D97-AF65-F5344CB8AC3E}">
        <p14:creationId xmlns:p14="http://schemas.microsoft.com/office/powerpoint/2010/main" val="212652960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B8CEB2A-435C-40BD-A696-09D1F949D5C5}" type="datetimeFigureOut">
              <a:rPr lang="en-US" smtClean="0"/>
              <a:pPr/>
              <a:t>7/11/2016</a:t>
            </a:fld>
            <a:endParaRPr lang="en-GB"/>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2A5C52F8-D14D-49FB-963A-D0594AB1E07D}" type="slidenum">
              <a:rPr lang="en-GB" smtClean="0"/>
              <a:pPr/>
              <a:t>‹#›</a:t>
            </a:fld>
            <a:endParaRPr lang="en-GB"/>
          </a:p>
        </p:txBody>
      </p:sp>
    </p:spTree>
    <p:extLst>
      <p:ext uri="{BB962C8B-B14F-4D97-AF65-F5344CB8AC3E}">
        <p14:creationId xmlns:p14="http://schemas.microsoft.com/office/powerpoint/2010/main" val="15802854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fld id="{2A5C52F8-D14D-49FB-963A-D0594AB1E07D}" type="slidenum">
              <a:rPr lang="en-GB" smtClean="0"/>
              <a:pPr/>
              <a:t>1</a:t>
            </a:fld>
            <a:endParaRPr lang="en-GB"/>
          </a:p>
        </p:txBody>
      </p:sp>
    </p:spTree>
    <p:extLst>
      <p:ext uri="{BB962C8B-B14F-4D97-AF65-F5344CB8AC3E}">
        <p14:creationId xmlns:p14="http://schemas.microsoft.com/office/powerpoint/2010/main" val="31699155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GB" dirty="0" smtClean="0"/>
              <a:t>http://www.bbc.co.uk/news/business-34528959</a:t>
            </a:r>
            <a:endParaRPr lang="en-GB" dirty="0"/>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16</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17</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4</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6</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8</a:t>
            </a:fld>
            <a:endParaRPr lang="en-US"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9</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10</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GB"/>
          </a:p>
        </p:txBody>
      </p:sp>
      <p:sp>
        <p:nvSpPr>
          <p:cNvPr id="4" name="Slide Number Placeholder 3"/>
          <p:cNvSpPr>
            <a:spLocks noGrp="1"/>
          </p:cNvSpPr>
          <p:nvPr>
            <p:ph type="sldNum" sz="quarter" idx="10"/>
          </p:nvPr>
        </p:nvSpPr>
        <p:spPr/>
        <p:txBody>
          <a:bodyPr/>
          <a:lstStyle/>
          <a:p>
            <a:pPr>
              <a:defRPr/>
            </a:pPr>
            <a:fld id="{A2168018-3830-45A2-B0AB-C9A1F5D7E704}" type="slidenum">
              <a:rPr lang="en-US" smtClean="0"/>
              <a:pPr>
                <a:defRPr/>
              </a:pPr>
              <a:t>11</a:t>
            </a:fld>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11"/>
          <p:cNvGrpSpPr/>
          <p:nvPr/>
        </p:nvGrpSpPr>
        <p:grpSpPr>
          <a:xfrm>
            <a:off x="0" y="0"/>
            <a:ext cx="9144000" cy="6400800"/>
            <a:chOff x="0" y="0"/>
            <a:chExt cx="9144000" cy="6400800"/>
          </a:xfrm>
        </p:grpSpPr>
        <p:sp>
          <p:nvSpPr>
            <p:cNvPr id="16" name="Rectangle 15"/>
            <p:cNvSpPr/>
            <p:nvPr/>
          </p:nvSpPr>
          <p:spPr>
            <a:xfrm>
              <a:off x="1828800" y="4572000"/>
              <a:ext cx="6858000" cy="18288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nvGrpSpPr>
            <p:cNvPr id="8" name="Group 10"/>
            <p:cNvGrpSpPr/>
            <p:nvPr/>
          </p:nvGrpSpPr>
          <p:grpSpPr>
            <a:xfrm>
              <a:off x="0" y="0"/>
              <a:ext cx="9144000" cy="6400800"/>
              <a:chOff x="0" y="0"/>
              <a:chExt cx="9144000" cy="6400800"/>
            </a:xfrm>
          </p:grpSpPr>
          <p:sp>
            <p:nvSpPr>
              <p:cNvPr id="15" name="Rectangle 14"/>
              <p:cNvSpPr/>
              <p:nvPr/>
            </p:nvSpPr>
            <p:spPr>
              <a:xfrm>
                <a:off x="0" y="0"/>
                <a:ext cx="1828800" cy="64008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Rectangle 9"/>
              <p:cNvSpPr/>
              <p:nvPr/>
            </p:nvSpPr>
            <p:spPr>
              <a:xfrm>
                <a:off x="0" y="4572000"/>
                <a:ext cx="91440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13" name="Rectangle 12"/>
            <p:cNvSpPr/>
            <p:nvPr/>
          </p:nvSpPr>
          <p:spPr>
            <a:xfrm>
              <a:off x="0" y="45720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4" name="Date Placeholder 3"/>
          <p:cNvSpPr>
            <a:spLocks noGrp="1"/>
          </p:cNvSpPr>
          <p:nvPr>
            <p:ph type="dt" sz="half" idx="10"/>
          </p:nvPr>
        </p:nvSpPr>
        <p:spPr>
          <a:xfrm>
            <a:off x="6934200" y="6553200"/>
            <a:ext cx="1676400" cy="228600"/>
          </a:xfrm>
        </p:spPr>
        <p:txBody>
          <a:bodyPr vert="horz" lIns="91440" tIns="45720" rIns="91440" bIns="45720" rtlCol="0" anchor="t" anchorCtr="0"/>
          <a:lstStyle>
            <a:lvl1pPr marL="0" algn="r" defTabSz="914400" rtl="0" eaLnBrk="1" latinLnBrk="0" hangingPunct="1">
              <a:defRPr sz="900" kern="1200" cap="small" baseline="0">
                <a:solidFill>
                  <a:sysClr val="windowText" lastClr="000000"/>
                </a:solidFill>
                <a:latin typeface="+mj-lt"/>
                <a:ea typeface="+mn-ea"/>
                <a:cs typeface="+mn-cs"/>
              </a:defRPr>
            </a:lvl1pPr>
          </a:lstStyle>
          <a:p>
            <a:fld id="{E36CFC58-D41E-4E24-AFF6-FC4432159365}" type="datetime1">
              <a:rPr lang="en-US" smtClean="0"/>
              <a:pPr/>
              <a:t>7/11/2016</a:t>
            </a:fld>
            <a:endParaRPr lang="en-GB"/>
          </a:p>
        </p:txBody>
      </p:sp>
      <p:sp>
        <p:nvSpPr>
          <p:cNvPr id="5" name="Footer Placeholder 4"/>
          <p:cNvSpPr>
            <a:spLocks noGrp="1"/>
          </p:cNvSpPr>
          <p:nvPr>
            <p:ph type="ftr" sz="quarter" idx="11"/>
          </p:nvPr>
        </p:nvSpPr>
        <p:spPr>
          <a:xfrm>
            <a:off x="1891553" y="6553200"/>
            <a:ext cx="1676400" cy="228600"/>
          </a:xfrm>
        </p:spPr>
        <p:txBody>
          <a:bodyPr anchor="t" anchorCtr="0"/>
          <a:lstStyle>
            <a:lvl1pPr>
              <a:defRPr>
                <a:solidFill>
                  <a:sysClr val="windowText" lastClr="000000"/>
                </a:solidFill>
              </a:defRPr>
            </a:lvl1pPr>
          </a:lstStyle>
          <a:p>
            <a:r>
              <a:rPr lang="en-GB" smtClean="0"/>
              <a:t>1.4.1 The meaning of market failure</a:t>
            </a:r>
            <a:endParaRPr lang="en-GB"/>
          </a:p>
        </p:txBody>
      </p:sp>
      <p:sp>
        <p:nvSpPr>
          <p:cNvPr id="6" name="Slide Number Placeholder 5"/>
          <p:cNvSpPr>
            <a:spLocks noGrp="1"/>
          </p:cNvSpPr>
          <p:nvPr>
            <p:ph type="sldNum" sz="quarter" idx="12"/>
          </p:nvPr>
        </p:nvSpPr>
        <p:spPr>
          <a:xfrm>
            <a:off x="4870076" y="6553200"/>
            <a:ext cx="762000" cy="228600"/>
          </a:xfrm>
          <a:noFill/>
          <a:ln>
            <a:noFill/>
          </a:ln>
          <a:effectLst/>
        </p:spPr>
        <p:txBody>
          <a:bodyPr/>
          <a:lstStyle>
            <a:lvl1pPr algn="ctr">
              <a:defRPr sz="900" kern="1200" cap="small" baseline="0">
                <a:solidFill>
                  <a:sysClr val="windowText" lastClr="000000"/>
                </a:solidFill>
                <a:latin typeface="+mj-lt"/>
                <a:ea typeface="+mn-ea"/>
                <a:cs typeface="+mn-cs"/>
              </a:defRPr>
            </a:lvl1pPr>
          </a:lstStyle>
          <a:p>
            <a:fld id="{7A52EB75-A76F-4F4A-9051-0F946D070F9F}" type="slidenum">
              <a:rPr lang="en-GB" smtClean="0"/>
              <a:pPr/>
              <a:t>‹#›</a:t>
            </a:fld>
            <a:endParaRPr lang="en-GB"/>
          </a:p>
        </p:txBody>
      </p:sp>
      <p:sp>
        <p:nvSpPr>
          <p:cNvPr id="3" name="Subtitle 2"/>
          <p:cNvSpPr>
            <a:spLocks noGrp="1"/>
          </p:cNvSpPr>
          <p:nvPr>
            <p:ph type="subTitle" idx="1"/>
          </p:nvPr>
        </p:nvSpPr>
        <p:spPr>
          <a:xfrm>
            <a:off x="1905000" y="5867400"/>
            <a:ext cx="6570722" cy="457200"/>
          </a:xfrm>
        </p:spPr>
        <p:txBody>
          <a:bodyPr>
            <a:normAutofit/>
            <a:scene3d>
              <a:camera prst="orthographicFront"/>
              <a:lightRig rig="soft" dir="t">
                <a:rot lat="0" lon="0" rev="10800000"/>
              </a:lightRig>
            </a:scene3d>
            <a:sp3d>
              <a:contourClr>
                <a:srgbClr val="DDDDDD"/>
              </a:contourClr>
            </a:sp3d>
          </a:bodyPr>
          <a:lstStyle>
            <a:lvl1pPr marL="0" indent="0" algn="l">
              <a:spcBef>
                <a:spcPts val="0"/>
              </a:spcBef>
              <a:buNone/>
              <a:defRPr sz="2000">
                <a:solidFill>
                  <a:schemeClr val="tx1">
                    <a:alpha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a:p>
        </p:txBody>
      </p:sp>
      <p:sp>
        <p:nvSpPr>
          <p:cNvPr id="2" name="Title 1"/>
          <p:cNvSpPr>
            <a:spLocks noGrp="1"/>
          </p:cNvSpPr>
          <p:nvPr>
            <p:ph type="ctrTitle"/>
          </p:nvPr>
        </p:nvSpPr>
        <p:spPr>
          <a:xfrm>
            <a:off x="1905000" y="4648200"/>
            <a:ext cx="6553200" cy="1219200"/>
          </a:xfrm>
        </p:spPr>
        <p:txBody>
          <a:bodyPr anchor="b" anchorCtr="0">
            <a:noAutofit/>
          </a:bodyPr>
          <a:lstStyle>
            <a:lvl1pPr algn="l">
              <a:defRPr sz="3600"/>
            </a:lvl1pPr>
          </a:lstStyle>
          <a:p>
            <a:r>
              <a:rPr lang="en-US" smtClean="0"/>
              <a:t>Click to edit Master title style</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33B1D897-2DBC-4702-862E-63BEA7C3BA98}" type="datetime1">
              <a:rPr lang="en-US" smtClean="0"/>
              <a:pPr/>
              <a:t>7/11/2016</a:t>
            </a:fld>
            <a:endParaRPr lang="en-GB"/>
          </a:p>
        </p:txBody>
      </p:sp>
      <p:sp>
        <p:nvSpPr>
          <p:cNvPr id="5" name="Footer Placeholder 4"/>
          <p:cNvSpPr>
            <a:spLocks noGrp="1"/>
          </p:cNvSpPr>
          <p:nvPr>
            <p:ph type="ftr" sz="quarter" idx="11"/>
          </p:nvPr>
        </p:nvSpPr>
        <p:spPr/>
        <p:txBody>
          <a:bodyPr/>
          <a:lstStyle/>
          <a:p>
            <a:r>
              <a:rPr lang="en-GB" smtClean="0"/>
              <a:t>1.4.1 The meaning of market failure</a:t>
            </a:r>
            <a:endParaRPr lang="en-GB"/>
          </a:p>
        </p:txBody>
      </p:sp>
      <p:sp>
        <p:nvSpPr>
          <p:cNvPr id="6" name="Slide Number Placeholder 5"/>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spTree>
      <p:nvGrpSpPr>
        <p:cNvPr id="1" name=""/>
        <p:cNvGrpSpPr/>
        <p:nvPr/>
      </p:nvGrpSpPr>
      <p:grpSpPr>
        <a:xfrm>
          <a:off x="0" y="0"/>
          <a:ext cx="0" cy="0"/>
          <a:chOff x="0" y="0"/>
          <a:chExt cx="0" cy="0"/>
        </a:xfrm>
      </p:grpSpPr>
      <p:grpSp>
        <p:nvGrpSpPr>
          <p:cNvPr id="7" name="Group 10"/>
          <p:cNvGrpSpPr/>
          <p:nvPr/>
        </p:nvGrpSpPr>
        <p:grpSpPr>
          <a:xfrm>
            <a:off x="0" y="0"/>
            <a:ext cx="9144000" cy="6858000"/>
            <a:chOff x="-442912" y="457200"/>
            <a:chExt cx="9144000" cy="6858000"/>
          </a:xfrm>
        </p:grpSpPr>
        <p:sp>
          <p:nvSpPr>
            <p:cNvPr id="18" name="Rectangle 17"/>
            <p:cNvSpPr/>
            <p:nvPr/>
          </p:nvSpPr>
          <p:spPr>
            <a:xfrm>
              <a:off x="-442912" y="457200"/>
              <a:ext cx="9129712" cy="1676400"/>
            </a:xfrm>
            <a:prstGeom prst="rect">
              <a:avLst/>
            </a:prstGeom>
            <a:solidFill>
              <a:schemeClr val="accent3"/>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9" name="Rectangle 18"/>
            <p:cNvSpPr/>
            <p:nvPr/>
          </p:nvSpPr>
          <p:spPr>
            <a:xfrm>
              <a:off x="6872288" y="457200"/>
              <a:ext cx="1828800"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0" name="Rectangle 19"/>
            <p:cNvSpPr/>
            <p:nvPr/>
          </p:nvSpPr>
          <p:spPr>
            <a:xfrm>
              <a:off x="6872288" y="45720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1" name="Oval 20"/>
            <p:cNvSpPr/>
            <p:nvPr/>
          </p:nvSpPr>
          <p:spPr>
            <a:xfrm>
              <a:off x="7367588"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Vertical Title 1"/>
          <p:cNvSpPr>
            <a:spLocks noGrp="1"/>
          </p:cNvSpPr>
          <p:nvPr>
            <p:ph type="title" orient="vert"/>
          </p:nvPr>
        </p:nvSpPr>
        <p:spPr>
          <a:xfrm>
            <a:off x="7467600" y="2298700"/>
            <a:ext cx="1447800" cy="3827463"/>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33400" y="2286000"/>
            <a:ext cx="5943600" cy="3840163"/>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54480207-6D92-4A2E-8D1F-CF32E9980CCB}" type="datetime1">
              <a:rPr lang="en-US" smtClean="0"/>
              <a:pPr/>
              <a:t>7/11/2016</a:t>
            </a:fld>
            <a:endParaRPr lang="en-GB"/>
          </a:p>
        </p:txBody>
      </p:sp>
      <p:sp>
        <p:nvSpPr>
          <p:cNvPr id="5" name="Footer Placeholder 4"/>
          <p:cNvSpPr>
            <a:spLocks noGrp="1"/>
          </p:cNvSpPr>
          <p:nvPr>
            <p:ph type="ftr" sz="quarter" idx="11"/>
          </p:nvPr>
        </p:nvSpPr>
        <p:spPr/>
        <p:txBody>
          <a:bodyPr/>
          <a:lstStyle/>
          <a:p>
            <a:r>
              <a:rPr lang="en-GB" smtClean="0"/>
              <a:t>1.4.1 The meaning of market failure</a:t>
            </a:r>
            <a:endParaRPr lang="en-GB"/>
          </a:p>
        </p:txBody>
      </p:sp>
      <p:sp>
        <p:nvSpPr>
          <p:cNvPr id="6" name="Slide Number Placeholder 5"/>
          <p:cNvSpPr>
            <a:spLocks noGrp="1"/>
          </p:cNvSpPr>
          <p:nvPr>
            <p:ph type="sldNum" sz="quarter" idx="12"/>
          </p:nvPr>
        </p:nvSpPr>
        <p:spPr>
          <a:xfrm>
            <a:off x="7848600" y="533400"/>
            <a:ext cx="762000" cy="609600"/>
          </a:xfrm>
        </p:spPr>
        <p:txBody>
          <a:bodyPr/>
          <a:lstStyle/>
          <a:p>
            <a:fld id="{7A52EB75-A76F-4F4A-9051-0F946D070F9F}" type="slidenum">
              <a:rPr lang="en-GB" smtClean="0"/>
              <a:pPr/>
              <a:t>‹#›</a:t>
            </a:fld>
            <a:endParaRPr lang="en-GB"/>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Date Placeholder 3"/>
          <p:cNvSpPr>
            <a:spLocks noGrp="1"/>
          </p:cNvSpPr>
          <p:nvPr>
            <p:ph type="dt" sz="half" idx="10"/>
          </p:nvPr>
        </p:nvSpPr>
        <p:spPr/>
        <p:txBody>
          <a:bodyPr/>
          <a:lstStyle/>
          <a:p>
            <a:fld id="{6187390D-D41A-4EC6-AEB6-D9B2B746EC70}" type="datetime1">
              <a:rPr lang="en-US" smtClean="0"/>
              <a:pPr/>
              <a:t>7/11/2016</a:t>
            </a:fld>
            <a:endParaRPr lang="en-GB"/>
          </a:p>
        </p:txBody>
      </p:sp>
      <p:sp>
        <p:nvSpPr>
          <p:cNvPr id="5" name="Footer Placeholder 4"/>
          <p:cNvSpPr>
            <a:spLocks noGrp="1"/>
          </p:cNvSpPr>
          <p:nvPr>
            <p:ph type="ftr" sz="quarter" idx="11"/>
          </p:nvPr>
        </p:nvSpPr>
        <p:spPr/>
        <p:txBody>
          <a:bodyPr/>
          <a:lstStyle/>
          <a:p>
            <a:r>
              <a:rPr lang="en-GB" smtClean="0"/>
              <a:t>1.4.1 The meaning of market failure</a:t>
            </a:r>
            <a:endParaRPr lang="en-GB"/>
          </a:p>
        </p:txBody>
      </p:sp>
      <p:sp>
        <p:nvSpPr>
          <p:cNvPr id="6" name="Slide Number Placeholder 5"/>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grpSp>
        <p:nvGrpSpPr>
          <p:cNvPr id="10" name="Group 10"/>
          <p:cNvGrpSpPr/>
          <p:nvPr/>
        </p:nvGrpSpPr>
        <p:grpSpPr>
          <a:xfrm>
            <a:off x="0" y="0"/>
            <a:ext cx="9144000" cy="6858000"/>
            <a:chOff x="0" y="0"/>
            <a:chExt cx="9144000" cy="6858000"/>
          </a:xfrm>
        </p:grpSpPr>
        <p:sp>
          <p:nvSpPr>
            <p:cNvPr id="7" name="Rectangle 6"/>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2514600"/>
              <a:ext cx="1828800" cy="1828800"/>
            </a:xfrm>
            <a:prstGeom prst="rect">
              <a:avLst/>
            </a:prstGeom>
            <a:solidFill>
              <a:schemeClr val="accent2">
                <a:alpha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1828800" y="2514600"/>
              <a:ext cx="7315200" cy="18288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grpSp>
      <p:sp>
        <p:nvSpPr>
          <p:cNvPr id="2" name="Title 1"/>
          <p:cNvSpPr>
            <a:spLocks noGrp="1"/>
          </p:cNvSpPr>
          <p:nvPr>
            <p:ph type="title"/>
          </p:nvPr>
        </p:nvSpPr>
        <p:spPr>
          <a:xfrm>
            <a:off x="1905000" y="2667000"/>
            <a:ext cx="6629400" cy="1143000"/>
          </a:xfrm>
        </p:spPr>
        <p:txBody>
          <a:bodyPr vert="horz" lIns="91440" tIns="45720" rIns="91440" bIns="45720" rtlCol="0" anchor="b" anchorCtr="0">
            <a:noAutofit/>
          </a:bodyPr>
          <a:lstStyle>
            <a:lvl1pPr algn="l" defTabSz="914400" rtl="0" eaLnBrk="1" latinLnBrk="0" hangingPunct="1">
              <a:spcBef>
                <a:spcPct val="0"/>
              </a:spcBef>
              <a:buNone/>
              <a:defRPr sz="36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Text Placeholder 2"/>
          <p:cNvSpPr>
            <a:spLocks noGrp="1"/>
          </p:cNvSpPr>
          <p:nvPr>
            <p:ph type="body" idx="1"/>
          </p:nvPr>
        </p:nvSpPr>
        <p:spPr>
          <a:xfrm>
            <a:off x="152400" y="4495800"/>
            <a:ext cx="1524000" cy="2057400"/>
          </a:xfrm>
        </p:spPr>
        <p:txBody>
          <a:bodyPr vert="horz" lIns="91440" tIns="45720" rIns="91440" bIns="45720" rtlCol="0">
            <a:normAutofit/>
          </a:bodyPr>
          <a:lstStyle>
            <a:lvl1pPr marL="0" indent="0">
              <a:lnSpc>
                <a:spcPct val="200000"/>
              </a:lnSpc>
              <a:buNone/>
              <a:defRPr sz="1600" b="1" kern="1200">
                <a:solidFill>
                  <a:srgbClr val="000000">
                    <a:alpha val="50196"/>
                  </a:srgbClr>
                </a:solidFill>
                <a:latin typeface="+mn-lt"/>
                <a:ea typeface="+mn-ea"/>
                <a:cs typeface="+mn-cs"/>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4" name="Date Placeholder 3"/>
          <p:cNvSpPr>
            <a:spLocks noGrp="1"/>
          </p:cNvSpPr>
          <p:nvPr>
            <p:ph type="dt" sz="half" idx="10"/>
          </p:nvPr>
        </p:nvSpPr>
        <p:spPr>
          <a:xfrm>
            <a:off x="6931152" y="6556248"/>
            <a:ext cx="1673352" cy="228600"/>
          </a:xfrm>
        </p:spPr>
        <p:txBody>
          <a:bodyPr/>
          <a:lstStyle/>
          <a:p>
            <a:fld id="{5CF2AD47-6B98-4D82-867D-CD86E57DF61A}" type="datetime1">
              <a:rPr lang="en-US" smtClean="0"/>
              <a:pPr/>
              <a:t>7/11/2016</a:t>
            </a:fld>
            <a:endParaRPr lang="en-GB"/>
          </a:p>
        </p:txBody>
      </p:sp>
      <p:sp>
        <p:nvSpPr>
          <p:cNvPr id="5" name="Footer Placeholder 4"/>
          <p:cNvSpPr>
            <a:spLocks noGrp="1"/>
          </p:cNvSpPr>
          <p:nvPr>
            <p:ph type="ftr" sz="quarter" idx="11"/>
          </p:nvPr>
        </p:nvSpPr>
        <p:spPr>
          <a:xfrm>
            <a:off x="1892808" y="6556248"/>
            <a:ext cx="1673352" cy="228600"/>
          </a:xfrm>
        </p:spPr>
        <p:txBody>
          <a:bodyPr/>
          <a:lstStyle/>
          <a:p>
            <a:r>
              <a:rPr lang="en-GB" smtClean="0"/>
              <a:t>1.4.1 The meaning of market failure</a:t>
            </a:r>
            <a:endParaRPr lang="en-GB"/>
          </a:p>
        </p:txBody>
      </p:sp>
      <p:sp>
        <p:nvSpPr>
          <p:cNvPr id="6" name="Slide Number Placeholder 5"/>
          <p:cNvSpPr>
            <a:spLocks noGrp="1"/>
          </p:cNvSpPr>
          <p:nvPr>
            <p:ph type="sldNum" sz="quarter" idx="12"/>
          </p:nvPr>
        </p:nvSpPr>
        <p:spPr>
          <a:xfrm>
            <a:off x="4867656" y="6556248"/>
            <a:ext cx="762000" cy="228600"/>
          </a:xfrm>
          <a:noFill/>
          <a:ln>
            <a:noFill/>
          </a:ln>
          <a:effectLst/>
        </p:spPr>
        <p:txBody>
          <a:bodyPr vert="horz" lIns="91440" tIns="45720" rIns="91440" bIns="45720" rtlCol="0" anchor="ctr"/>
          <a:lstStyle>
            <a:lvl1pPr marL="0" algn="ctr" defTabSz="914400" rtl="0" eaLnBrk="1" latinLnBrk="0" hangingPunct="1">
              <a:defRPr sz="900" kern="1200" cap="small" baseline="0">
                <a:solidFill>
                  <a:sysClr val="windowText" lastClr="000000"/>
                </a:solidFill>
                <a:latin typeface="+mj-lt"/>
                <a:ea typeface="+mn-ea"/>
                <a:cs typeface="+mn-cs"/>
              </a:defRPr>
            </a:lvl1pPr>
          </a:lstStyle>
          <a:p>
            <a:fld id="{7A52EB75-A76F-4F4A-9051-0F946D070F9F}" type="slidenum">
              <a:rPr lang="en-GB" smtClean="0"/>
              <a:pPr/>
              <a:t>‹#›</a:t>
            </a:fld>
            <a:endParaRPr lang="en-GB"/>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p>
            <a:r>
              <a:rPr lang="en-US" smtClean="0"/>
              <a:t>Click to edit Master title style</a:t>
            </a:r>
            <a:endParaRPr/>
          </a:p>
        </p:txBody>
      </p:sp>
      <p:sp>
        <p:nvSpPr>
          <p:cNvPr id="3" name="Content Placeholder 2"/>
          <p:cNvSpPr>
            <a:spLocks noGrp="1"/>
          </p:cNvSpPr>
          <p:nvPr>
            <p:ph sz="half" idx="1"/>
          </p:nvPr>
        </p:nvSpPr>
        <p:spPr>
          <a:xfrm>
            <a:off x="24384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Content Placeholder 3"/>
          <p:cNvSpPr>
            <a:spLocks noGrp="1"/>
          </p:cNvSpPr>
          <p:nvPr>
            <p:ph sz="half" idx="2"/>
          </p:nvPr>
        </p:nvSpPr>
        <p:spPr>
          <a:xfrm>
            <a:off x="5715000" y="2298700"/>
            <a:ext cx="2971800" cy="3827463"/>
          </a:xfrm>
        </p:spPr>
        <p:txBody>
          <a:bodyPr>
            <a:normAutofit/>
          </a:bodyPr>
          <a:lstStyle>
            <a:lvl1pPr marL="228600" indent="-228600">
              <a:defRPr sz="1800"/>
            </a:lvl1pPr>
            <a:lvl2pPr marL="457200" indent="-228600">
              <a:defRPr sz="1800"/>
            </a:lvl2pPr>
            <a:lvl3pPr marL="685800" indent="-228600">
              <a:defRPr sz="1800"/>
            </a:lvl3pPr>
            <a:lvl4pPr marL="914400" indent="-228600">
              <a:defRPr sz="1800"/>
            </a:lvl4pPr>
            <a:lvl5pPr marL="1143000" indent="-228600">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Date Placeholder 4"/>
          <p:cNvSpPr>
            <a:spLocks noGrp="1"/>
          </p:cNvSpPr>
          <p:nvPr>
            <p:ph type="dt" sz="half" idx="10"/>
          </p:nvPr>
        </p:nvSpPr>
        <p:spPr/>
        <p:txBody>
          <a:bodyPr/>
          <a:lstStyle/>
          <a:p>
            <a:fld id="{F5C68903-366D-460B-9AD5-00399F5CA010}" type="datetime1">
              <a:rPr lang="en-US" smtClean="0"/>
              <a:pPr/>
              <a:t>7/11/2016</a:t>
            </a:fld>
            <a:endParaRPr lang="en-GB"/>
          </a:p>
        </p:txBody>
      </p:sp>
      <p:sp>
        <p:nvSpPr>
          <p:cNvPr id="6" name="Footer Placeholder 5"/>
          <p:cNvSpPr>
            <a:spLocks noGrp="1"/>
          </p:cNvSpPr>
          <p:nvPr>
            <p:ph type="ftr" sz="quarter" idx="11"/>
          </p:nvPr>
        </p:nvSpPr>
        <p:spPr/>
        <p:txBody>
          <a:bodyPr/>
          <a:lstStyle/>
          <a:p>
            <a:r>
              <a:rPr lang="en-GB" smtClean="0"/>
              <a:t>1.4.1 The meaning of market failure</a:t>
            </a:r>
            <a:endParaRPr lang="en-GB"/>
          </a:p>
        </p:txBody>
      </p:sp>
      <p:sp>
        <p:nvSpPr>
          <p:cNvPr id="7" name="Slide Number Placeholder 6"/>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438400" y="228600"/>
            <a:ext cx="6248400" cy="1143000"/>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2438400" y="2291697"/>
            <a:ext cx="2971800" cy="639762"/>
          </a:xfrm>
        </p:spPr>
        <p:txBody>
          <a:bodyPr vert="horz" lIns="91440" tIns="45720" rIns="91440" bIns="45720" rtlCol="0" anchor="ctr" anchorCtr="0">
            <a:noAutofit/>
          </a:bodyPr>
          <a:lstStyle>
            <a:lvl1pPr marL="0" indent="0">
              <a:buNone/>
              <a:defRPr sz="2200" b="0" kern="120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ts val="1800"/>
              </a:spcBef>
              <a:buClr>
                <a:schemeClr val="accent1"/>
              </a:buClr>
              <a:buSzPct val="80000"/>
              <a:buFont typeface="Wingdings" pitchFamily="2" charset="2"/>
              <a:buNone/>
            </a:pPr>
            <a:r>
              <a:rPr lang="en-US" smtClean="0"/>
              <a:t>Click to edit Master text styles</a:t>
            </a:r>
          </a:p>
        </p:txBody>
      </p:sp>
      <p:sp>
        <p:nvSpPr>
          <p:cNvPr id="4" name="Content Placeholder 3"/>
          <p:cNvSpPr>
            <a:spLocks noGrp="1"/>
          </p:cNvSpPr>
          <p:nvPr>
            <p:ph sz="half" idx="2"/>
          </p:nvPr>
        </p:nvSpPr>
        <p:spPr>
          <a:xfrm>
            <a:off x="2447925" y="3137647"/>
            <a:ext cx="2971800" cy="299923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tabLst/>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5" name="Text Placeholder 4"/>
          <p:cNvSpPr>
            <a:spLocks noGrp="1"/>
          </p:cNvSpPr>
          <p:nvPr>
            <p:ph type="body" sz="quarter" idx="3"/>
          </p:nvPr>
        </p:nvSpPr>
        <p:spPr>
          <a:xfrm>
            <a:off x="5715000" y="2291697"/>
            <a:ext cx="2971800" cy="639762"/>
          </a:xfrm>
        </p:spPr>
        <p:txBody>
          <a:bodyPr anchor="ctr" anchorCtr="0">
            <a:noAutofit/>
          </a:bodyPr>
          <a:lstStyle>
            <a:lvl1pPr marL="0" indent="0">
              <a:buNone/>
              <a:defRPr sz="22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715000" y="3137647"/>
            <a:ext cx="2971800" cy="3001962"/>
          </a:xfrm>
        </p:spPr>
        <p:txBody>
          <a:bodyPr vert="horz" lIns="91440" tIns="45720" rIns="91440" bIns="45720" rtlCol="0">
            <a:normAutofit/>
          </a:bodyPr>
          <a:lstStyle>
            <a:lvl1pPr marL="228600" indent="-228600" algn="l" defTabSz="914400" rtl="0" eaLnBrk="1" latinLnBrk="0" hangingPunct="1">
              <a:buSzPct val="80000"/>
              <a:buFont typeface="Wingdings" pitchFamily="2" charset="2"/>
              <a:defRPr sz="1800" kern="1200">
                <a:solidFill>
                  <a:schemeClr val="tx1"/>
                </a:solidFill>
                <a:latin typeface="+mn-lt"/>
                <a:ea typeface="+mn-ea"/>
                <a:cs typeface="+mn-cs"/>
              </a:defRPr>
            </a:lvl1pPr>
            <a:lvl2pPr marL="457200" indent="-228600" algn="l" defTabSz="914400" rtl="0" eaLnBrk="1" latinLnBrk="0" hangingPunct="1">
              <a:buSzPct val="80000"/>
              <a:buFont typeface="Wingdings" pitchFamily="2" charset="2"/>
              <a:defRPr sz="1800" kern="1200">
                <a:solidFill>
                  <a:schemeClr val="tx1"/>
                </a:solidFill>
                <a:latin typeface="+mn-lt"/>
                <a:ea typeface="+mn-ea"/>
                <a:cs typeface="+mn-cs"/>
              </a:defRPr>
            </a:lvl2pPr>
            <a:lvl3pPr marL="685800" indent="-228600" algn="l" defTabSz="914400" rtl="0" eaLnBrk="1" latinLnBrk="0" hangingPunct="1">
              <a:buSzPct val="80000"/>
              <a:buFont typeface="Wingdings" pitchFamily="2" charset="2"/>
              <a:defRPr sz="1800" kern="1200">
                <a:solidFill>
                  <a:schemeClr val="tx1"/>
                </a:solidFill>
                <a:latin typeface="+mn-lt"/>
                <a:ea typeface="+mn-ea"/>
                <a:cs typeface="+mn-cs"/>
              </a:defRPr>
            </a:lvl3pPr>
            <a:lvl4pPr marL="914400" indent="-228600" algn="l" defTabSz="914400" rtl="0" eaLnBrk="1" latinLnBrk="0" hangingPunct="1">
              <a:buSzPct val="80000"/>
              <a:buFont typeface="Wingdings" pitchFamily="2" charset="2"/>
              <a:defRPr sz="1800" kern="1200">
                <a:solidFill>
                  <a:schemeClr val="tx1"/>
                </a:solidFill>
                <a:latin typeface="+mn-lt"/>
                <a:ea typeface="+mn-ea"/>
                <a:cs typeface="+mn-cs"/>
              </a:defRPr>
            </a:lvl4pPr>
            <a:lvl5pPr marL="1143000" indent="-228600" algn="l" defTabSz="914400" rtl="0" eaLnBrk="1" latinLnBrk="0" hangingPunct="1">
              <a:buSzPct val="80000"/>
              <a:buFont typeface="Wingdings" pitchFamily="2" charset="2"/>
              <a:defRPr sz="1800" kern="1200">
                <a:solidFill>
                  <a:schemeClr val="tx1"/>
                </a:solidFill>
                <a:latin typeface="+mn-lt"/>
                <a:ea typeface="+mn-ea"/>
                <a:cs typeface="+mn-cs"/>
              </a:defRPr>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7" name="Date Placeholder 6"/>
          <p:cNvSpPr>
            <a:spLocks noGrp="1"/>
          </p:cNvSpPr>
          <p:nvPr>
            <p:ph type="dt" sz="half" idx="10"/>
          </p:nvPr>
        </p:nvSpPr>
        <p:spPr/>
        <p:txBody>
          <a:bodyPr/>
          <a:lstStyle/>
          <a:p>
            <a:fld id="{31D883DA-6C5C-4438-A4EC-2C755D4835D8}" type="datetime1">
              <a:rPr lang="en-US" smtClean="0"/>
              <a:pPr/>
              <a:t>7/11/2016</a:t>
            </a:fld>
            <a:endParaRPr lang="en-GB"/>
          </a:p>
        </p:txBody>
      </p:sp>
      <p:sp>
        <p:nvSpPr>
          <p:cNvPr id="8" name="Footer Placeholder 7"/>
          <p:cNvSpPr>
            <a:spLocks noGrp="1"/>
          </p:cNvSpPr>
          <p:nvPr>
            <p:ph type="ftr" sz="quarter" idx="11"/>
          </p:nvPr>
        </p:nvSpPr>
        <p:spPr/>
        <p:txBody>
          <a:bodyPr/>
          <a:lstStyle/>
          <a:p>
            <a:r>
              <a:rPr lang="en-GB" smtClean="0"/>
              <a:t>1.4.1 The meaning of market failure</a:t>
            </a:r>
            <a:endParaRPr lang="en-GB"/>
          </a:p>
        </p:txBody>
      </p:sp>
      <p:sp>
        <p:nvSpPr>
          <p:cNvPr id="9" name="Slide Number Placeholder 8"/>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Title Only">
    <p:spTree>
      <p:nvGrpSpPr>
        <p:cNvPr id="1" name=""/>
        <p:cNvGrpSpPr/>
        <p:nvPr/>
      </p:nvGrpSpPr>
      <p:grpSpPr>
        <a:xfrm>
          <a:off x="0" y="0"/>
          <a:ext cx="0" cy="0"/>
          <a:chOff x="0" y="0"/>
          <a:chExt cx="0" cy="0"/>
        </a:xfrm>
      </p:grpSpPr>
      <p:grpSp>
        <p:nvGrpSpPr>
          <p:cNvPr id="6" name="Group 10"/>
          <p:cNvGrpSpPr/>
          <p:nvPr/>
        </p:nvGrpSpPr>
        <p:grpSpPr>
          <a:xfrm>
            <a:off x="0" y="0"/>
            <a:ext cx="9144000" cy="1676400"/>
            <a:chOff x="0" y="0"/>
            <a:chExt cx="9144000" cy="1676400"/>
          </a:xfrm>
        </p:grpSpPr>
        <p:sp>
          <p:nvSpPr>
            <p:cNvPr id="7" name="Rectangle 6"/>
            <p:cNvSpPr/>
            <p:nvPr/>
          </p:nvSpPr>
          <p:spPr>
            <a:xfrm>
              <a:off x="0" y="0"/>
              <a:ext cx="91440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sz="1800" kern="1200">
                <a:solidFill>
                  <a:schemeClr val="lt1"/>
                </a:solidFill>
                <a:latin typeface="+mn-lt"/>
                <a:ea typeface="+mn-ea"/>
                <a:cs typeface="+mn-cs"/>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0" name="Oval 9"/>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520FE39F-B4B7-4DE8-BBE1-D95255806007}" type="datetime1">
              <a:rPr lang="en-US" smtClean="0"/>
              <a:pPr/>
              <a:t>7/11/2016</a:t>
            </a:fld>
            <a:endParaRPr lang="en-GB"/>
          </a:p>
        </p:txBody>
      </p:sp>
      <p:sp>
        <p:nvSpPr>
          <p:cNvPr id="4" name="Footer Placeholder 3"/>
          <p:cNvSpPr>
            <a:spLocks noGrp="1"/>
          </p:cNvSpPr>
          <p:nvPr>
            <p:ph type="ftr" sz="quarter" idx="11"/>
          </p:nvPr>
        </p:nvSpPr>
        <p:spPr/>
        <p:txBody>
          <a:bodyPr/>
          <a:lstStyle/>
          <a:p>
            <a:r>
              <a:rPr lang="en-GB" smtClean="0"/>
              <a:t>1.4.1 The meaning of market failure</a:t>
            </a:r>
            <a:endParaRPr lang="en-GB"/>
          </a:p>
        </p:txBody>
      </p:sp>
      <p:sp>
        <p:nvSpPr>
          <p:cNvPr id="5" name="Slide Number Placeholder 4"/>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grpSp>
        <p:nvGrpSpPr>
          <p:cNvPr id="5" name="Group 9"/>
          <p:cNvGrpSpPr/>
          <p:nvPr/>
        </p:nvGrpSpPr>
        <p:grpSpPr>
          <a:xfrm>
            <a:off x="0" y="0"/>
            <a:ext cx="1828800" cy="1676400"/>
            <a:chOff x="457200" y="457200"/>
            <a:chExt cx="1828800" cy="1676400"/>
          </a:xfrm>
        </p:grpSpPr>
        <p:sp>
          <p:nvSpPr>
            <p:cNvPr id="8" name="Rectangle 7"/>
            <p:cNvSpPr/>
            <p:nvPr/>
          </p:nvSpPr>
          <p:spPr>
            <a:xfrm>
              <a:off x="457200" y="457200"/>
              <a:ext cx="1828800" cy="1676400"/>
            </a:xfrm>
            <a:prstGeom prst="rect">
              <a:avLst/>
            </a:prstGeom>
            <a:solidFill>
              <a:schemeClr val="accent2"/>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Oval 8"/>
            <p:cNvSpPr/>
            <p:nvPr/>
          </p:nvSpPr>
          <p:spPr>
            <a:xfrm>
              <a:off x="952500" y="8763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2" name="Date Placeholder 1"/>
          <p:cNvSpPr>
            <a:spLocks noGrp="1"/>
          </p:cNvSpPr>
          <p:nvPr>
            <p:ph type="dt" sz="half" idx="10"/>
          </p:nvPr>
        </p:nvSpPr>
        <p:spPr/>
        <p:txBody>
          <a:bodyPr/>
          <a:lstStyle/>
          <a:p>
            <a:fld id="{9E3C8E02-F8BA-4752-B8B2-155C9CF3B77D}" type="datetime1">
              <a:rPr lang="en-US" smtClean="0"/>
              <a:pPr/>
              <a:t>7/11/2016</a:t>
            </a:fld>
            <a:endParaRPr lang="en-GB"/>
          </a:p>
        </p:txBody>
      </p:sp>
      <p:sp>
        <p:nvSpPr>
          <p:cNvPr id="3" name="Footer Placeholder 2"/>
          <p:cNvSpPr>
            <a:spLocks noGrp="1"/>
          </p:cNvSpPr>
          <p:nvPr>
            <p:ph type="ftr" sz="quarter" idx="11"/>
          </p:nvPr>
        </p:nvSpPr>
        <p:spPr/>
        <p:txBody>
          <a:bodyPr/>
          <a:lstStyle/>
          <a:p>
            <a:r>
              <a:rPr lang="en-GB" smtClean="0"/>
              <a:t>1.4.1 The meaning of market failure</a:t>
            </a:r>
            <a:endParaRPr lang="en-GB"/>
          </a:p>
        </p:txBody>
      </p:sp>
      <p:sp>
        <p:nvSpPr>
          <p:cNvPr id="4" name="Slide Number Placeholder 3"/>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Content Placeholder 2"/>
          <p:cNvSpPr>
            <a:spLocks noGrp="1"/>
          </p:cNvSpPr>
          <p:nvPr>
            <p:ph idx="1"/>
          </p:nvPr>
        </p:nvSpPr>
        <p:spPr>
          <a:xfrm>
            <a:off x="2706624" y="2446991"/>
            <a:ext cx="5715000" cy="3531198"/>
          </a:xfrm>
        </p:spPr>
        <p:txBody>
          <a:bodyPr>
            <a:normAutofit/>
          </a:bodyPr>
          <a:lstStyle>
            <a:lvl1pPr>
              <a:defRPr sz="2200"/>
            </a:lvl1pPr>
            <a:lvl2pPr>
              <a:defRPr sz="2000"/>
            </a:lvl2pPr>
            <a:lvl3pPr>
              <a:defRPr sz="1800"/>
            </a:lvl3pPr>
            <a:lvl4pPr>
              <a:defRPr sz="1600"/>
            </a:lvl4pPr>
            <a:lvl5pPr>
              <a:defRPr sz="16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4" name="Text Placeholder 3"/>
          <p:cNvSpPr>
            <a:spLocks noGrp="1"/>
          </p:cNvSpPr>
          <p:nvPr>
            <p:ph type="body" sz="half" idx="2"/>
          </p:nvPr>
        </p:nvSpPr>
        <p:spPr>
          <a:xfrm>
            <a:off x="164592" y="3031490"/>
            <a:ext cx="1524000" cy="2362200"/>
          </a:xfrm>
        </p:spPr>
        <p:txBody>
          <a:bodyPr/>
          <a:lstStyle>
            <a:lvl1pPr marL="0" indent="0">
              <a:lnSpc>
                <a:spcPct val="150000"/>
              </a:lnSpc>
              <a:buNone/>
              <a:defRPr sz="1400" b="1">
                <a:solidFill>
                  <a:srgbClr val="000000">
                    <a:alpha val="50196"/>
                  </a:srgb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E85F6F8-8FBA-4F26-9800-0F833715770D}" type="datetime1">
              <a:rPr lang="en-US" smtClean="0"/>
              <a:pPr/>
              <a:t>7/11/2016</a:t>
            </a:fld>
            <a:endParaRPr lang="en-GB"/>
          </a:p>
        </p:txBody>
      </p:sp>
      <p:sp>
        <p:nvSpPr>
          <p:cNvPr id="6" name="Footer Placeholder 5"/>
          <p:cNvSpPr>
            <a:spLocks noGrp="1"/>
          </p:cNvSpPr>
          <p:nvPr>
            <p:ph type="ftr" sz="quarter" idx="11"/>
          </p:nvPr>
        </p:nvSpPr>
        <p:spPr/>
        <p:txBody>
          <a:bodyPr/>
          <a:lstStyle/>
          <a:p>
            <a:r>
              <a:rPr lang="en-GB" smtClean="0"/>
              <a:t>1.4.1 The meaning of market failure</a:t>
            </a:r>
            <a:endParaRPr lang="en-GB"/>
          </a:p>
        </p:txBody>
      </p:sp>
      <p:sp>
        <p:nvSpPr>
          <p:cNvPr id="7" name="Slide Number Placeholder 6"/>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441448" y="228600"/>
            <a:ext cx="6245352" cy="1143000"/>
          </a:xfrm>
        </p:spPr>
        <p:txBody>
          <a:bodyPr vert="horz" lIns="91440" tIns="45720" rIns="91440" bIns="45720" rtlCol="0" anchor="ctr">
            <a:normAutofit/>
          </a:bodyPr>
          <a:lstStyle>
            <a:lvl1pPr algn="r" defTabSz="914400" rtl="0" eaLnBrk="1" latinLnBrk="0" hangingPunct="1">
              <a:spcBef>
                <a:spcPct val="0"/>
              </a:spcBef>
              <a:buNone/>
              <a:defRPr sz="4400" kern="1200" cap="small" spc="200" baseline="0">
                <a:solidFill>
                  <a:schemeClr val="tx1"/>
                </a:solidFill>
                <a:latin typeface="+mj-lt"/>
                <a:ea typeface="+mj-ea"/>
                <a:cs typeface="+mj-cs"/>
              </a:defRPr>
            </a:lvl1pPr>
          </a:lstStyle>
          <a:p>
            <a:r>
              <a:rPr lang="en-US" smtClean="0"/>
              <a:t>Click to edit Master title style</a:t>
            </a:r>
            <a:endParaRPr/>
          </a:p>
        </p:txBody>
      </p:sp>
      <p:sp>
        <p:nvSpPr>
          <p:cNvPr id="3" name="Picture Placeholder 2"/>
          <p:cNvSpPr>
            <a:spLocks noGrp="1"/>
          </p:cNvSpPr>
          <p:nvPr>
            <p:ph type="pic" idx="1"/>
          </p:nvPr>
        </p:nvSpPr>
        <p:spPr>
          <a:xfrm>
            <a:off x="2706624" y="2450592"/>
            <a:ext cx="5715000" cy="3529584"/>
          </a:xfrm>
          <a:noFill/>
          <a:ln w="101600" cmpd="sng">
            <a:miter lim="800000"/>
          </a:ln>
          <a:effectLst>
            <a:outerShdw blurRad="63500" sx="102000" sy="102000" algn="ctr" rotWithShape="0">
              <a:prstClr val="black">
                <a:alpha val="30000"/>
              </a:prstClr>
            </a:outerShdw>
          </a:effectLst>
        </p:spPr>
        <p:style>
          <a:lnRef idx="3">
            <a:schemeClr val="lt1"/>
          </a:lnRef>
          <a:fillRef idx="1">
            <a:schemeClr val="accent2"/>
          </a:fillRef>
          <a:effectRef idx="1">
            <a:schemeClr val="accent2"/>
          </a:effectRef>
          <a:fontRef idx="none"/>
        </p:style>
        <p:txBody>
          <a:bodyPr>
            <a:normAutofit/>
          </a:bodyPr>
          <a:lstStyle>
            <a:lvl1pPr marL="0" indent="0">
              <a:buNone/>
              <a:defRPr sz="20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a:p>
        </p:txBody>
      </p:sp>
      <p:sp>
        <p:nvSpPr>
          <p:cNvPr id="4" name="Text Placeholder 3"/>
          <p:cNvSpPr>
            <a:spLocks noGrp="1"/>
          </p:cNvSpPr>
          <p:nvPr>
            <p:ph type="body" sz="half" idx="2"/>
          </p:nvPr>
        </p:nvSpPr>
        <p:spPr>
          <a:xfrm>
            <a:off x="164592" y="3031489"/>
            <a:ext cx="1527048" cy="2359152"/>
          </a:xfrm>
        </p:spPr>
        <p:txBody>
          <a:bodyPr vert="horz" lIns="91440" tIns="45720" rIns="91440" bIns="45720" rtlCol="0">
            <a:normAutofit/>
          </a:bodyPr>
          <a:lstStyle>
            <a:lvl1pPr marL="0" indent="0">
              <a:lnSpc>
                <a:spcPct val="150000"/>
              </a:lnSpc>
              <a:buNone/>
              <a:defRPr sz="1400" b="1" kern="1200">
                <a:solidFill>
                  <a:srgbClr val="000000">
                    <a:alpha val="50196"/>
                  </a:srgbClr>
                </a:solidFill>
                <a:latin typeface="+mn-lt"/>
                <a:ea typeface="+mn-ea"/>
                <a:cs typeface="+mn-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lgn="l" defTabSz="914400" rtl="0" eaLnBrk="1" latinLnBrk="0" hangingPunct="1">
              <a:lnSpc>
                <a:spcPct val="150000"/>
              </a:lnSpc>
              <a:spcBef>
                <a:spcPts val="1800"/>
              </a:spcBef>
              <a:buClr>
                <a:schemeClr val="accent1"/>
              </a:buClr>
              <a:buSzPct val="80000"/>
              <a:buFont typeface="Wingdings" pitchFamily="2" charset="2"/>
              <a:buNone/>
            </a:pPr>
            <a:r>
              <a:rPr lang="en-US" smtClean="0"/>
              <a:t>Click to edit Master text styles</a:t>
            </a:r>
          </a:p>
        </p:txBody>
      </p:sp>
      <p:sp>
        <p:nvSpPr>
          <p:cNvPr id="5" name="Date Placeholder 4"/>
          <p:cNvSpPr>
            <a:spLocks noGrp="1"/>
          </p:cNvSpPr>
          <p:nvPr>
            <p:ph type="dt" sz="half" idx="10"/>
          </p:nvPr>
        </p:nvSpPr>
        <p:spPr/>
        <p:txBody>
          <a:bodyPr/>
          <a:lstStyle/>
          <a:p>
            <a:fld id="{8FBCD364-AECF-4565-8F42-94AB3F4CAB51}" type="datetime1">
              <a:rPr lang="en-US" smtClean="0"/>
              <a:pPr/>
              <a:t>7/11/2016</a:t>
            </a:fld>
            <a:endParaRPr lang="en-GB"/>
          </a:p>
        </p:txBody>
      </p:sp>
      <p:sp>
        <p:nvSpPr>
          <p:cNvPr id="6" name="Footer Placeholder 5"/>
          <p:cNvSpPr>
            <a:spLocks noGrp="1"/>
          </p:cNvSpPr>
          <p:nvPr>
            <p:ph type="ftr" sz="quarter" idx="11"/>
          </p:nvPr>
        </p:nvSpPr>
        <p:spPr/>
        <p:txBody>
          <a:bodyPr/>
          <a:lstStyle/>
          <a:p>
            <a:r>
              <a:rPr lang="en-GB" smtClean="0"/>
              <a:t>1.4.1 The meaning of market failure</a:t>
            </a:r>
            <a:endParaRPr lang="en-GB"/>
          </a:p>
        </p:txBody>
      </p:sp>
      <p:sp>
        <p:nvSpPr>
          <p:cNvPr id="7" name="Slide Number Placeholder 6"/>
          <p:cNvSpPr>
            <a:spLocks noGrp="1"/>
          </p:cNvSpPr>
          <p:nvPr>
            <p:ph type="sldNum" sz="quarter" idx="12"/>
          </p:nvPr>
        </p:nvSpPr>
        <p:spPr/>
        <p:txBody>
          <a:bodyPr/>
          <a:lstStyle/>
          <a:p>
            <a:fld id="{7A52EB75-A76F-4F4A-9051-0F946D070F9F}" type="slidenum">
              <a:rPr lang="en-GB" smtClean="0"/>
              <a:pPr/>
              <a:t>‹#›</a:t>
            </a:fld>
            <a:endParaRPr lang="en-GB"/>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10" name="Group 11"/>
          <p:cNvGrpSpPr/>
          <p:nvPr/>
        </p:nvGrpSpPr>
        <p:grpSpPr>
          <a:xfrm>
            <a:off x="0" y="0"/>
            <a:ext cx="9144000" cy="6858000"/>
            <a:chOff x="0" y="0"/>
            <a:chExt cx="9144000" cy="6858000"/>
          </a:xfrm>
        </p:grpSpPr>
        <p:sp>
          <p:nvSpPr>
            <p:cNvPr id="7" name="Rectangle 6"/>
            <p:cNvSpPr/>
            <p:nvPr/>
          </p:nvSpPr>
          <p:spPr>
            <a:xfrm>
              <a:off x="457200" y="0"/>
              <a:ext cx="8686800" cy="1676400"/>
            </a:xfrm>
            <a:prstGeom prst="rect">
              <a:avLst/>
            </a:prstGeom>
            <a:solidFill>
              <a:schemeClr val="accent1"/>
            </a:solidFill>
            <a:ln>
              <a:noFill/>
            </a:ln>
            <a:effectLst>
              <a:reflection blurRad="6350" stA="50000" endA="300" endPos="38500" dist="50800" dir="5400000" sy="-100000" algn="bl" rotWithShape="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8" name="Rectangle 7"/>
            <p:cNvSpPr/>
            <p:nvPr/>
          </p:nvSpPr>
          <p:spPr>
            <a:xfrm>
              <a:off x="0" y="0"/>
              <a:ext cx="1828800"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9" name="Rectangle 8"/>
            <p:cNvSpPr/>
            <p:nvPr/>
          </p:nvSpPr>
          <p:spPr>
            <a:xfrm>
              <a:off x="0" y="0"/>
              <a:ext cx="1828800" cy="16764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11" name="Oval 10"/>
            <p:cNvSpPr/>
            <p:nvPr/>
          </p:nvSpPr>
          <p:spPr>
            <a:xfrm>
              <a:off x="495300" y="419100"/>
              <a:ext cx="838200" cy="838200"/>
            </a:xfrm>
            <a:prstGeom prst="ellipse">
              <a:avLst/>
            </a:prstGeom>
            <a:solidFill>
              <a:schemeClr val="accent1">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grpSp>
      <p:sp>
        <p:nvSpPr>
          <p:cNvPr id="3" name="Text Placeholder 2"/>
          <p:cNvSpPr>
            <a:spLocks noGrp="1"/>
          </p:cNvSpPr>
          <p:nvPr>
            <p:ph type="body" idx="1"/>
          </p:nvPr>
        </p:nvSpPr>
        <p:spPr>
          <a:xfrm>
            <a:off x="2438400" y="2286000"/>
            <a:ext cx="6248400" cy="38401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a:p>
        </p:txBody>
      </p:sp>
      <p:sp>
        <p:nvSpPr>
          <p:cNvPr id="2" name="Title Placeholder 1"/>
          <p:cNvSpPr>
            <a:spLocks noGrp="1"/>
          </p:cNvSpPr>
          <p:nvPr>
            <p:ph type="title"/>
          </p:nvPr>
        </p:nvSpPr>
        <p:spPr>
          <a:xfrm>
            <a:off x="2438400" y="228600"/>
            <a:ext cx="6248400" cy="1143000"/>
          </a:xfrm>
          <a:prstGeom prst="rect">
            <a:avLst/>
          </a:prstGeom>
        </p:spPr>
        <p:txBody>
          <a:bodyPr vert="horz" lIns="91440" tIns="45720" rIns="91440" bIns="45720" rtlCol="0" anchor="ctr">
            <a:normAutofit/>
          </a:bodyPr>
          <a:lstStyle/>
          <a:p>
            <a:r>
              <a:rPr lang="en-US" smtClean="0"/>
              <a:t>Click to edit Master title style</a:t>
            </a:r>
            <a:endParaRPr/>
          </a:p>
        </p:txBody>
      </p:sp>
      <p:sp>
        <p:nvSpPr>
          <p:cNvPr id="4" name="Date Placeholder 3"/>
          <p:cNvSpPr>
            <a:spLocks noGrp="1"/>
          </p:cNvSpPr>
          <p:nvPr>
            <p:ph type="dt" sz="half" idx="2"/>
          </p:nvPr>
        </p:nvSpPr>
        <p:spPr>
          <a:xfrm>
            <a:off x="6553200" y="6351494"/>
            <a:ext cx="2133600" cy="365125"/>
          </a:xfrm>
          <a:prstGeom prst="rect">
            <a:avLst/>
          </a:prstGeom>
        </p:spPr>
        <p:txBody>
          <a:bodyPr vert="horz" lIns="91440" tIns="45720" rIns="91440" bIns="45720" rtlCol="0" anchor="ctr"/>
          <a:lstStyle>
            <a:lvl1pPr algn="r">
              <a:defRPr sz="900" cap="small" baseline="0">
                <a:solidFill>
                  <a:schemeClr val="tx1"/>
                </a:solidFill>
                <a:latin typeface="+mj-lt"/>
              </a:defRPr>
            </a:lvl1pPr>
          </a:lstStyle>
          <a:p>
            <a:fld id="{516295EE-E9DF-4F74-8D7E-94BDE7766083}" type="datetime1">
              <a:rPr lang="en-US" smtClean="0"/>
              <a:pPr/>
              <a:t>7/11/2016</a:t>
            </a:fld>
            <a:endParaRPr lang="en-GB"/>
          </a:p>
        </p:txBody>
      </p:sp>
      <p:sp>
        <p:nvSpPr>
          <p:cNvPr id="5" name="Footer Placeholder 4"/>
          <p:cNvSpPr>
            <a:spLocks noGrp="1"/>
          </p:cNvSpPr>
          <p:nvPr>
            <p:ph type="ftr" sz="quarter" idx="3"/>
          </p:nvPr>
        </p:nvSpPr>
        <p:spPr>
          <a:xfrm>
            <a:off x="2438400" y="6356350"/>
            <a:ext cx="2895600" cy="365125"/>
          </a:xfrm>
          <a:prstGeom prst="rect">
            <a:avLst/>
          </a:prstGeom>
        </p:spPr>
        <p:txBody>
          <a:bodyPr vert="horz" lIns="91440" tIns="45720" rIns="91440" bIns="45720" rtlCol="0" anchor="ctr"/>
          <a:lstStyle>
            <a:lvl1pPr algn="l">
              <a:defRPr sz="900" cap="small" baseline="0">
                <a:solidFill>
                  <a:schemeClr val="tx1"/>
                </a:solidFill>
                <a:latin typeface="+mj-lt"/>
              </a:defRPr>
            </a:lvl1pPr>
          </a:lstStyle>
          <a:p>
            <a:r>
              <a:rPr lang="en-GB" smtClean="0"/>
              <a:t>1.4.1 The meaning of market failure</a:t>
            </a:r>
            <a:endParaRPr lang="en-GB"/>
          </a:p>
        </p:txBody>
      </p:sp>
      <p:sp>
        <p:nvSpPr>
          <p:cNvPr id="6" name="Slide Number Placeholder 5"/>
          <p:cNvSpPr>
            <a:spLocks noGrp="1"/>
          </p:cNvSpPr>
          <p:nvPr>
            <p:ph type="sldNum" sz="quarter" idx="4"/>
          </p:nvPr>
        </p:nvSpPr>
        <p:spPr>
          <a:xfrm>
            <a:off x="533400" y="533400"/>
            <a:ext cx="762000" cy="609600"/>
          </a:xfrm>
          <a:prstGeom prst="rect">
            <a:avLst/>
          </a:prstGeom>
        </p:spPr>
        <p:txBody>
          <a:bodyPr vert="horz" lIns="91440" tIns="45720" rIns="91440" bIns="45720" rtlCol="0" anchor="ctr"/>
          <a:lstStyle>
            <a:lvl1pPr algn="ctr">
              <a:defRPr sz="1600" cap="small" baseline="0">
                <a:solidFill>
                  <a:schemeClr val="tx1"/>
                </a:solidFill>
                <a:latin typeface="+mj-lt"/>
              </a:defRPr>
            </a:lvl1pPr>
          </a:lstStyle>
          <a:p>
            <a:fld id="{7A52EB75-A76F-4F4A-9051-0F946D070F9F}" type="slidenum">
              <a:rPr lang="en-GB" smtClean="0"/>
              <a:pPr/>
              <a:t>‹#›</a:t>
            </a:fld>
            <a:endParaRPr lang="en-GB"/>
          </a:p>
        </p:txBody>
      </p:sp>
    </p:spTree>
  </p:cSld>
  <p:clrMap bg1="lt1" tx1="dk1" bg2="lt2" tx2="dk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r" defTabSz="914400" rtl="0" eaLnBrk="1" latinLnBrk="0" hangingPunct="1">
        <a:spcBef>
          <a:spcPct val="0"/>
        </a:spcBef>
        <a:buNone/>
        <a:defRPr sz="4400" kern="1200" cap="small" spc="200" baseline="0">
          <a:solidFill>
            <a:schemeClr val="tx1"/>
          </a:solidFill>
          <a:latin typeface="+mj-lt"/>
          <a:ea typeface="+mj-ea"/>
          <a:cs typeface="+mj-cs"/>
        </a:defRPr>
      </a:lvl1pPr>
    </p:titleStyle>
    <p:bodyStyle>
      <a:lvl1pPr marL="457200" indent="-457200" algn="l" defTabSz="914400" rtl="0" eaLnBrk="1" latinLnBrk="0" hangingPunct="1">
        <a:spcBef>
          <a:spcPts val="1800"/>
        </a:spcBef>
        <a:buClr>
          <a:schemeClr val="accent1"/>
        </a:buClr>
        <a:buSzPct val="80000"/>
        <a:buFont typeface="Wingdings" pitchFamily="2" charset="2"/>
        <a:buChar char=""/>
        <a:defRPr sz="2200" kern="1200">
          <a:solidFill>
            <a:schemeClr val="tx1"/>
          </a:solidFill>
          <a:latin typeface="+mn-lt"/>
          <a:ea typeface="+mn-ea"/>
          <a:cs typeface="+mn-cs"/>
        </a:defRPr>
      </a:lvl1pPr>
      <a:lvl2pPr marL="914400" indent="-457200" algn="l" defTabSz="914400" rtl="0" eaLnBrk="1" latinLnBrk="0" hangingPunct="1">
        <a:spcBef>
          <a:spcPts val="1800"/>
        </a:spcBef>
        <a:buClr>
          <a:schemeClr val="accent2"/>
        </a:buClr>
        <a:buSzPct val="80000"/>
        <a:buFont typeface="Wingdings" pitchFamily="2" charset="2"/>
        <a:buChar char=""/>
        <a:defRPr sz="2000" kern="1200">
          <a:solidFill>
            <a:schemeClr val="tx1"/>
          </a:solidFill>
          <a:latin typeface="+mn-lt"/>
          <a:ea typeface="+mn-ea"/>
          <a:cs typeface="+mn-cs"/>
        </a:defRPr>
      </a:lvl2pPr>
      <a:lvl3pPr marL="1371600" indent="-457200" algn="l" defTabSz="914400" rtl="0" eaLnBrk="1" latinLnBrk="0" hangingPunct="1">
        <a:spcBef>
          <a:spcPts val="1200"/>
        </a:spcBef>
        <a:buClr>
          <a:schemeClr val="accent3"/>
        </a:buClr>
        <a:buSzPct val="80000"/>
        <a:buFont typeface="Wingdings" pitchFamily="2" charset="2"/>
        <a:buChar char=""/>
        <a:defRPr sz="1800" kern="1200">
          <a:solidFill>
            <a:schemeClr val="tx1"/>
          </a:solidFill>
          <a:latin typeface="+mn-lt"/>
          <a:ea typeface="+mn-ea"/>
          <a:cs typeface="+mn-cs"/>
        </a:defRPr>
      </a:lvl3pPr>
      <a:lvl4pPr marL="1828800" indent="-457200" algn="l" defTabSz="914400" rtl="0" eaLnBrk="1" latinLnBrk="0" hangingPunct="1">
        <a:spcBef>
          <a:spcPts val="1200"/>
        </a:spcBef>
        <a:buClr>
          <a:schemeClr val="accent4"/>
        </a:buClr>
        <a:buSzPct val="80000"/>
        <a:buFont typeface="Wingdings" pitchFamily="2" charset="2"/>
        <a:buChar char=""/>
        <a:defRPr sz="1600" kern="1200">
          <a:solidFill>
            <a:schemeClr val="tx1"/>
          </a:solidFill>
          <a:latin typeface="+mn-lt"/>
          <a:ea typeface="+mn-ea"/>
          <a:cs typeface="+mn-cs"/>
        </a:defRPr>
      </a:lvl4pPr>
      <a:lvl5pPr marL="2286000" indent="-457200" algn="l" defTabSz="914400" rtl="0" eaLnBrk="1" latinLnBrk="0" hangingPunct="1">
        <a:spcBef>
          <a:spcPts val="1200"/>
        </a:spcBef>
        <a:buClr>
          <a:schemeClr val="accent5"/>
        </a:buClr>
        <a:buSzPct val="80000"/>
        <a:buFont typeface="Wingdings" pitchFamily="2" charset="2"/>
        <a:buChar char=""/>
        <a:defRPr sz="1600" kern="1200">
          <a:solidFill>
            <a:schemeClr val="tx1"/>
          </a:solidFill>
          <a:latin typeface="+mn-lt"/>
          <a:ea typeface="+mn-ea"/>
          <a:cs typeface="+mn-cs"/>
        </a:defRPr>
      </a:lvl5pPr>
      <a:lvl6pPr marL="2743200" indent="-457200" algn="l" defTabSz="914400" rtl="0" eaLnBrk="1" latinLnBrk="0" hangingPunct="1">
        <a:spcBef>
          <a:spcPts val="1200"/>
        </a:spcBef>
        <a:buClr>
          <a:schemeClr val="accent6"/>
        </a:buClr>
        <a:buSzPct val="90000"/>
        <a:buFont typeface="Wingdings" pitchFamily="2" charset="2"/>
        <a:buChar char=""/>
        <a:defRPr sz="1600" kern="1200">
          <a:solidFill>
            <a:schemeClr val="tx1"/>
          </a:solidFill>
          <a:latin typeface="+mn-lt"/>
          <a:ea typeface="+mn-ea"/>
          <a:cs typeface="+mn-cs"/>
        </a:defRPr>
      </a:lvl6pPr>
      <a:lvl7pPr marL="3200400" indent="-457200" algn="l" defTabSz="914400" rtl="0" eaLnBrk="1" latinLnBrk="0" hangingPunct="1">
        <a:spcBef>
          <a:spcPts val="1200"/>
        </a:spcBef>
        <a:buClr>
          <a:schemeClr val="accent1"/>
        </a:buClr>
        <a:buSzPct val="70000"/>
        <a:buFont typeface="Wingdings" pitchFamily="2" charset="2"/>
        <a:buChar char="¢"/>
        <a:defRPr sz="1600" kern="1200" baseline="0">
          <a:solidFill>
            <a:schemeClr val="tx1"/>
          </a:solidFill>
          <a:latin typeface="+mn-lt"/>
          <a:ea typeface="+mn-ea"/>
          <a:cs typeface="+mn-cs"/>
        </a:defRPr>
      </a:lvl7pPr>
      <a:lvl8pPr marL="3657600" indent="-457200" algn="l" defTabSz="914400" rtl="0" eaLnBrk="1" latinLnBrk="0" hangingPunct="1">
        <a:spcBef>
          <a:spcPts val="1200"/>
        </a:spcBef>
        <a:buClr>
          <a:schemeClr val="accent3"/>
        </a:buClr>
        <a:buFont typeface="Courier New" pitchFamily="49" charset="0"/>
        <a:buChar char="o"/>
        <a:defRPr sz="1600" kern="1200" baseline="0">
          <a:solidFill>
            <a:schemeClr val="tx1"/>
          </a:solidFill>
          <a:latin typeface="+mn-lt"/>
          <a:ea typeface="+mn-ea"/>
          <a:cs typeface="+mn-cs"/>
        </a:defRPr>
      </a:lvl8pPr>
      <a:lvl9pPr marL="4114800" indent="-457200" algn="l" defTabSz="914400" rtl="0" eaLnBrk="1" latinLnBrk="0" hangingPunct="1">
        <a:spcBef>
          <a:spcPts val="1200"/>
        </a:spcBef>
        <a:buClr>
          <a:schemeClr val="accent5"/>
        </a:buClr>
        <a:buFont typeface="Arial" pitchFamily="34" charset="0"/>
        <a:buChar char="•"/>
        <a:defRPr sz="1600" kern="1200" baseline="0">
          <a:solidFill>
            <a:schemeClr val="tx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bbc.co.uk/news/business-34528959"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p:cNvSpPr>
            <a:spLocks noGrp="1"/>
          </p:cNvSpPr>
          <p:nvPr>
            <p:ph type="ctrTitle"/>
          </p:nvPr>
        </p:nvSpPr>
        <p:spPr>
          <a:xfrm>
            <a:off x="1960290" y="4725144"/>
            <a:ext cx="7164288" cy="1368152"/>
          </a:xfrm>
        </p:spPr>
        <p:txBody>
          <a:bodyPr/>
          <a:lstStyle/>
          <a:p>
            <a:pPr algn="ctr"/>
            <a:r>
              <a:rPr lang="en-GB" sz="2800" dirty="0"/>
              <a:t/>
            </a:r>
            <a:br>
              <a:rPr lang="en-GB" sz="2800" dirty="0"/>
            </a:br>
            <a:r>
              <a:rPr lang="en-GB" sz="2800" dirty="0" smtClean="0"/>
              <a:t>3.3.2 Investment appraisal</a:t>
            </a:r>
            <a:endParaRPr lang="en-GB" dirty="0"/>
          </a:p>
        </p:txBody>
      </p:sp>
      <p:sp>
        <p:nvSpPr>
          <p:cNvPr id="4" name="Rectangle 3"/>
          <p:cNvSpPr/>
          <p:nvPr/>
        </p:nvSpPr>
        <p:spPr>
          <a:xfrm>
            <a:off x="0" y="355600"/>
            <a:ext cx="1691680" cy="1200329"/>
          </a:xfrm>
          <a:prstGeom prst="rect">
            <a:avLst/>
          </a:prstGeom>
        </p:spPr>
        <p:txBody>
          <a:bodyPr wrap="square">
            <a:spAutoFit/>
          </a:bodyPr>
          <a:lstStyle/>
          <a:p>
            <a:pPr algn="ctr"/>
            <a:r>
              <a:rPr lang="en-GB" cap="small" spc="200" dirty="0">
                <a:solidFill>
                  <a:srgbClr val="000000"/>
                </a:solidFill>
                <a:latin typeface="Trebuchet MS"/>
              </a:rPr>
              <a:t>Theme 3: Business decisions and strategy</a:t>
            </a:r>
            <a:endParaRPr lang="en-GB" dirty="0"/>
          </a:p>
        </p:txBody>
      </p:sp>
      <p:sp>
        <p:nvSpPr>
          <p:cNvPr id="2" name="TextBox 1"/>
          <p:cNvSpPr txBox="1"/>
          <p:nvPr/>
        </p:nvSpPr>
        <p:spPr>
          <a:xfrm>
            <a:off x="3131840" y="692696"/>
            <a:ext cx="4896544" cy="2585323"/>
          </a:xfrm>
          <a:prstGeom prst="rect">
            <a:avLst/>
          </a:prstGeom>
          <a:noFill/>
        </p:spPr>
        <p:txBody>
          <a:bodyPr wrap="square" rtlCol="0">
            <a:spAutoFit/>
          </a:bodyPr>
          <a:lstStyle/>
          <a:p>
            <a:r>
              <a:rPr lang="en-GB" dirty="0"/>
              <a:t>Distinguish between qualitative and quantitative data.</a:t>
            </a:r>
          </a:p>
          <a:p>
            <a:endParaRPr lang="en-GB" dirty="0"/>
          </a:p>
          <a:p>
            <a:r>
              <a:rPr lang="en-GB" dirty="0"/>
              <a:t>Distinguish between scientific decision making and decisions based on hunch.</a:t>
            </a:r>
          </a:p>
          <a:p>
            <a:endParaRPr lang="en-GB" dirty="0"/>
          </a:p>
          <a:p>
            <a:r>
              <a:rPr lang="en-GB" dirty="0"/>
              <a:t>Explain the role of scientific decision making when making strategic decisions.</a:t>
            </a:r>
          </a:p>
          <a:p>
            <a:endParaRPr lang="en-GB"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IAT2: Average (accounting) Rate of Return</a:t>
            </a:r>
            <a:endParaRPr lang="en-US" sz="2400" dirty="0"/>
          </a:p>
        </p:txBody>
      </p:sp>
      <p:sp>
        <p:nvSpPr>
          <p:cNvPr id="20483" name="Content Placeholder 2"/>
          <p:cNvSpPr>
            <a:spLocks noGrp="1"/>
          </p:cNvSpPr>
          <p:nvPr>
            <p:ph sz="quarter" idx="1"/>
          </p:nvPr>
        </p:nvSpPr>
        <p:spPr>
          <a:xfrm>
            <a:off x="2051720" y="1916832"/>
            <a:ext cx="6768752" cy="4556993"/>
          </a:xfrm>
        </p:spPr>
        <p:txBody>
          <a:bodyPr>
            <a:normAutofit fontScale="85000" lnSpcReduction="20000"/>
          </a:bodyPr>
          <a:lstStyle/>
          <a:p>
            <a:r>
              <a:rPr lang="en-GB" dirty="0" smtClean="0"/>
              <a:t>Calculates average profit as a percentage of the cost of the initial investment</a:t>
            </a:r>
          </a:p>
          <a:p>
            <a:pPr>
              <a:buFont typeface="Wingdings" pitchFamily="2" charset="2"/>
              <a:buNone/>
            </a:pPr>
            <a:endParaRPr lang="en-GB" dirty="0" smtClean="0"/>
          </a:p>
          <a:p>
            <a:r>
              <a:rPr lang="en-GB" dirty="0" smtClean="0"/>
              <a:t>Step 1: calculate average annual profit</a:t>
            </a:r>
          </a:p>
          <a:p>
            <a:pPr lvl="1"/>
            <a:r>
              <a:rPr lang="en-GB" dirty="0" smtClean="0"/>
              <a:t>Total net cash flow / number of years</a:t>
            </a:r>
          </a:p>
          <a:p>
            <a:pPr lvl="1"/>
            <a:r>
              <a:rPr lang="en-GB" dirty="0" smtClean="0"/>
              <a:t>Total net cash flow = (13m) + 2m + 5m + 7m + 6.5m = £7.5m </a:t>
            </a:r>
          </a:p>
          <a:p>
            <a:pPr lvl="1"/>
            <a:r>
              <a:rPr lang="en-GB" dirty="0" smtClean="0"/>
              <a:t>£7.5m / 4 years = £1.875m</a:t>
            </a:r>
          </a:p>
          <a:p>
            <a:r>
              <a:rPr lang="en-GB" dirty="0" smtClean="0"/>
              <a:t>Step 2: calculate ARR</a:t>
            </a:r>
          </a:p>
          <a:p>
            <a:pPr lvl="1"/>
            <a:r>
              <a:rPr lang="en-GB" dirty="0" smtClean="0"/>
              <a:t>Divide average annual profit by initial investment x 100</a:t>
            </a:r>
          </a:p>
          <a:p>
            <a:pPr lvl="1"/>
            <a:r>
              <a:rPr lang="en-GB" dirty="0" smtClean="0"/>
              <a:t>£1.875m / £13m x 100</a:t>
            </a:r>
          </a:p>
          <a:p>
            <a:pPr lvl="1"/>
            <a:r>
              <a:rPr lang="en-GB" dirty="0" smtClean="0"/>
              <a:t>ARR = 14.4%</a:t>
            </a:r>
            <a:endParaRPr lang="en-US" dirty="0" smtClean="0"/>
          </a:p>
        </p:txBody>
      </p:sp>
      <p:sp>
        <p:nvSpPr>
          <p:cNvPr id="5" name="Line Callout 1 4"/>
          <p:cNvSpPr/>
          <p:nvPr/>
        </p:nvSpPr>
        <p:spPr>
          <a:xfrm>
            <a:off x="5868144" y="4437112"/>
            <a:ext cx="3071813" cy="785812"/>
          </a:xfrm>
          <a:prstGeom prst="borderCallout1">
            <a:avLst>
              <a:gd name="adj1" fmla="val 49567"/>
              <a:gd name="adj2" fmla="val 267"/>
              <a:gd name="adj3" fmla="val -24352"/>
              <a:gd name="adj4" fmla="val -17724"/>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Remember to include the initial outflow as negative</a:t>
            </a:r>
            <a:endParaRPr lang="en-US" dirty="0"/>
          </a:p>
        </p:txBody>
      </p:sp>
    </p:spTree>
    <p:extLst>
      <p:ext uri="{BB962C8B-B14F-4D97-AF65-F5344CB8AC3E}">
        <p14:creationId xmlns:p14="http://schemas.microsoft.com/office/powerpoint/2010/main" val="370633561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IAT2: Average (accounting) Rate of Return</a:t>
            </a:r>
            <a:endParaRPr lang="en-US" sz="2400" dirty="0"/>
          </a:p>
        </p:txBody>
      </p:sp>
      <p:sp>
        <p:nvSpPr>
          <p:cNvPr id="21507" name="Content Placeholder 2"/>
          <p:cNvSpPr>
            <a:spLocks noGrp="1"/>
          </p:cNvSpPr>
          <p:nvPr>
            <p:ph sz="quarter" idx="1"/>
          </p:nvPr>
        </p:nvSpPr>
        <p:spPr>
          <a:xfrm>
            <a:off x="2123728" y="1772816"/>
            <a:ext cx="6408712" cy="4701009"/>
          </a:xfrm>
        </p:spPr>
        <p:txBody>
          <a:bodyPr/>
          <a:lstStyle/>
          <a:p>
            <a:r>
              <a:rPr lang="en-GB" dirty="0" smtClean="0"/>
              <a:t>Allows for easy comparison with other forms of investment</a:t>
            </a:r>
          </a:p>
          <a:p>
            <a:r>
              <a:rPr lang="en-GB" dirty="0" smtClean="0"/>
              <a:t>The higher the ARR the better the proposed investment </a:t>
            </a:r>
          </a:p>
          <a:p>
            <a:r>
              <a:rPr lang="en-GB" dirty="0" smtClean="0"/>
              <a:t>However there is no consideration given to the timings of the inflow</a:t>
            </a:r>
          </a:p>
          <a:p>
            <a:pPr>
              <a:buFont typeface="Wingdings" pitchFamily="2" charset="2"/>
              <a:buNone/>
            </a:pPr>
            <a:endParaRPr lang="en-US" dirty="0" smtClean="0"/>
          </a:p>
        </p:txBody>
      </p:sp>
      <p:sp>
        <p:nvSpPr>
          <p:cNvPr id="6" name="Rounded Rectangle 5"/>
          <p:cNvSpPr/>
          <p:nvPr/>
        </p:nvSpPr>
        <p:spPr>
          <a:xfrm>
            <a:off x="2411760" y="5229200"/>
            <a:ext cx="5904656" cy="100811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Why might a firm with a positive ARR still reject an investment if it </a:t>
            </a:r>
            <a:r>
              <a:rPr lang="en-GB" dirty="0" smtClean="0"/>
              <a:t>generates </a:t>
            </a:r>
            <a:r>
              <a:rPr lang="en-GB" dirty="0"/>
              <a:t>the profit only after several years?</a:t>
            </a:r>
            <a:endParaRPr lang="en-US" dirty="0"/>
          </a:p>
        </p:txBody>
      </p:sp>
      <p:sp>
        <p:nvSpPr>
          <p:cNvPr id="3" name="TextBox 2"/>
          <p:cNvSpPr txBox="1"/>
          <p:nvPr/>
        </p:nvSpPr>
        <p:spPr>
          <a:xfrm>
            <a:off x="0" y="2132856"/>
            <a:ext cx="1763688" cy="1231106"/>
          </a:xfrm>
          <a:prstGeom prst="rect">
            <a:avLst/>
          </a:prstGeom>
          <a:noFill/>
        </p:spPr>
        <p:txBody>
          <a:bodyPr wrap="square" rtlCol="0">
            <a:spAutoFit/>
          </a:bodyPr>
          <a:lstStyle/>
          <a:p>
            <a:pPr algn="ctr"/>
            <a:r>
              <a:rPr lang="en-GB" sz="1400" dirty="0"/>
              <a:t>Explain why it would be useful to compare ARR to ROCE and interest </a:t>
            </a:r>
            <a:r>
              <a:rPr lang="en-GB" sz="1400" dirty="0" smtClean="0"/>
              <a:t>rates.</a:t>
            </a:r>
            <a:endParaRPr lang="en-US" sz="1400" dirty="0"/>
          </a:p>
          <a:p>
            <a:endParaRPr lang="en-GB" dirty="0"/>
          </a:p>
        </p:txBody>
      </p:sp>
    </p:spTree>
    <p:extLst>
      <p:ext uri="{BB962C8B-B14F-4D97-AF65-F5344CB8AC3E}">
        <p14:creationId xmlns:p14="http://schemas.microsoft.com/office/powerpoint/2010/main" val="2357051644"/>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51719" y="188640"/>
            <a:ext cx="5844505" cy="954360"/>
          </a:xfrm>
        </p:spPr>
        <p:txBody>
          <a:bodyPr>
            <a:normAutofit/>
          </a:bodyPr>
          <a:lstStyle/>
          <a:p>
            <a:pPr>
              <a:defRPr/>
            </a:pPr>
            <a:r>
              <a:rPr lang="en-GB" sz="2400" dirty="0" smtClean="0"/>
              <a:t>IAT 3 : Discounted cash flow - Net Present Value</a:t>
            </a:r>
            <a:endParaRPr lang="en-US" sz="2400" dirty="0"/>
          </a:p>
        </p:txBody>
      </p:sp>
      <p:sp>
        <p:nvSpPr>
          <p:cNvPr id="22531" name="Content Placeholder 2"/>
          <p:cNvSpPr>
            <a:spLocks noGrp="1"/>
          </p:cNvSpPr>
          <p:nvPr>
            <p:ph sz="quarter" idx="1"/>
          </p:nvPr>
        </p:nvSpPr>
        <p:spPr>
          <a:xfrm>
            <a:off x="1979712" y="1772816"/>
            <a:ext cx="7164288" cy="4824536"/>
          </a:xfrm>
        </p:spPr>
        <p:txBody>
          <a:bodyPr>
            <a:normAutofit lnSpcReduction="10000"/>
          </a:bodyPr>
          <a:lstStyle/>
          <a:p>
            <a:r>
              <a:rPr lang="en-GB" dirty="0" smtClean="0"/>
              <a:t>Calculates the total return on an investment taking into account the time value of money</a:t>
            </a:r>
          </a:p>
          <a:p>
            <a:r>
              <a:rPr lang="en-GB" dirty="0" smtClean="0"/>
              <a:t>It discounts </a:t>
            </a:r>
            <a:r>
              <a:rPr lang="en-GB" dirty="0"/>
              <a:t>the return each year to recognise that £1 today is not the same as £1 in 3 years </a:t>
            </a:r>
            <a:r>
              <a:rPr lang="en-GB" dirty="0" smtClean="0"/>
              <a:t>time using a discount factor</a:t>
            </a:r>
          </a:p>
          <a:p>
            <a:r>
              <a:rPr lang="en-GB" dirty="0" smtClean="0"/>
              <a:t>A discount factor of 10% provides the following discounts: </a:t>
            </a:r>
          </a:p>
          <a:p>
            <a:pPr marL="0" indent="0">
              <a:buNone/>
            </a:pPr>
            <a:endParaRPr lang="en-GB" dirty="0" smtClean="0"/>
          </a:p>
          <a:p>
            <a:endParaRPr lang="en-GB" dirty="0" smtClean="0"/>
          </a:p>
          <a:p>
            <a:pPr lvl="1"/>
            <a:r>
              <a:rPr lang="en-GB" dirty="0" smtClean="0"/>
              <a:t>£1 today will only have the same buying power as </a:t>
            </a:r>
            <a:r>
              <a:rPr lang="en-GB" dirty="0" err="1" smtClean="0"/>
              <a:t>91p</a:t>
            </a:r>
            <a:r>
              <a:rPr lang="en-GB" dirty="0" smtClean="0"/>
              <a:t> in a years time</a:t>
            </a:r>
          </a:p>
          <a:p>
            <a:pPr>
              <a:buFont typeface="Wingdings" pitchFamily="2" charset="2"/>
              <a:buNone/>
            </a:pPr>
            <a:endParaRPr lang="en-US" dirty="0" smtClean="0"/>
          </a:p>
        </p:txBody>
      </p:sp>
      <p:graphicFrame>
        <p:nvGraphicFramePr>
          <p:cNvPr id="3" name="Table 2"/>
          <p:cNvGraphicFramePr>
            <a:graphicFrameLocks noGrp="1"/>
          </p:cNvGraphicFramePr>
          <p:nvPr>
            <p:extLst>
              <p:ext uri="{D42A27DB-BD31-4B8C-83A1-F6EECF244321}">
                <p14:modId xmlns:p14="http://schemas.microsoft.com/office/powerpoint/2010/main" val="3294136957"/>
              </p:ext>
            </p:extLst>
          </p:nvPr>
        </p:nvGraphicFramePr>
        <p:xfrm>
          <a:off x="2483768" y="4725144"/>
          <a:ext cx="6096000" cy="741680"/>
        </p:xfrm>
        <a:graphic>
          <a:graphicData uri="http://schemas.openxmlformats.org/drawingml/2006/table">
            <a:tbl>
              <a:tblPr firstRow="1" bandRow="1">
                <a:tableStyleId>{5C22544A-7EE6-4342-B048-85BDC9FD1C3A}</a:tableStyleId>
              </a:tblPr>
              <a:tblGrid>
                <a:gridCol w="1219200"/>
                <a:gridCol w="1219200"/>
                <a:gridCol w="1219200"/>
                <a:gridCol w="1219200"/>
                <a:gridCol w="1219200"/>
              </a:tblGrid>
              <a:tr h="370840">
                <a:tc>
                  <a:txBody>
                    <a:bodyPr/>
                    <a:lstStyle/>
                    <a:p>
                      <a:r>
                        <a:rPr lang="en-GB" dirty="0" smtClean="0"/>
                        <a:t>Year 0</a:t>
                      </a:r>
                      <a:endParaRPr lang="en-GB"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Year 1</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Year 2</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Year 3</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dirty="0" smtClean="0"/>
                        <a:t>Year 4</a:t>
                      </a:r>
                    </a:p>
                  </a:txBody>
                  <a:tcPr/>
                </a:tc>
              </a:tr>
              <a:tr h="370840">
                <a:tc>
                  <a:txBody>
                    <a:bodyPr/>
                    <a:lstStyle/>
                    <a:p>
                      <a:r>
                        <a:rPr lang="en-GB" dirty="0" smtClean="0"/>
                        <a:t>1</a:t>
                      </a:r>
                      <a:endParaRPr lang="en-GB" dirty="0"/>
                    </a:p>
                  </a:txBody>
                  <a:tcPr/>
                </a:tc>
                <a:tc>
                  <a:txBody>
                    <a:bodyPr/>
                    <a:lstStyle/>
                    <a:p>
                      <a:r>
                        <a:rPr lang="en-GB" dirty="0" smtClean="0"/>
                        <a:t>0.91</a:t>
                      </a:r>
                      <a:endParaRPr lang="en-GB" dirty="0"/>
                    </a:p>
                  </a:txBody>
                  <a:tcPr/>
                </a:tc>
                <a:tc>
                  <a:txBody>
                    <a:bodyPr/>
                    <a:lstStyle/>
                    <a:p>
                      <a:r>
                        <a:rPr lang="en-GB" dirty="0" smtClean="0"/>
                        <a:t>0.83</a:t>
                      </a:r>
                      <a:endParaRPr lang="en-GB" dirty="0"/>
                    </a:p>
                  </a:txBody>
                  <a:tcPr/>
                </a:tc>
                <a:tc>
                  <a:txBody>
                    <a:bodyPr/>
                    <a:lstStyle/>
                    <a:p>
                      <a:r>
                        <a:rPr lang="en-GB" dirty="0" smtClean="0"/>
                        <a:t>0.75</a:t>
                      </a:r>
                      <a:endParaRPr lang="en-GB" dirty="0"/>
                    </a:p>
                  </a:txBody>
                  <a:tcPr/>
                </a:tc>
                <a:tc>
                  <a:txBody>
                    <a:bodyPr/>
                    <a:lstStyle/>
                    <a:p>
                      <a:r>
                        <a:rPr lang="en-GB" dirty="0" smtClean="0"/>
                        <a:t>0.68</a:t>
                      </a:r>
                      <a:endParaRPr lang="en-GB" dirty="0"/>
                    </a:p>
                  </a:txBody>
                  <a:tcPr/>
                </a:tc>
              </a:tr>
            </a:tbl>
          </a:graphicData>
        </a:graphic>
      </p:graphicFrame>
      <p:sp>
        <p:nvSpPr>
          <p:cNvPr id="4" name="TextBox 3"/>
          <p:cNvSpPr txBox="1"/>
          <p:nvPr/>
        </p:nvSpPr>
        <p:spPr>
          <a:xfrm>
            <a:off x="107504" y="2060848"/>
            <a:ext cx="1656184" cy="954107"/>
          </a:xfrm>
          <a:prstGeom prst="rect">
            <a:avLst/>
          </a:prstGeom>
          <a:noFill/>
        </p:spPr>
        <p:txBody>
          <a:bodyPr wrap="square" rtlCol="0">
            <a:spAutoFit/>
          </a:bodyPr>
          <a:lstStyle/>
          <a:p>
            <a:pPr algn="ctr"/>
            <a:r>
              <a:rPr lang="en-GB" sz="1400" dirty="0" smtClean="0"/>
              <a:t>Use your understanding of inflation to explain discount factors.</a:t>
            </a:r>
            <a:endParaRPr lang="en-GB" sz="1400" dirty="0"/>
          </a:p>
        </p:txBody>
      </p:sp>
    </p:spTree>
    <p:extLst>
      <p:ext uri="{BB962C8B-B14F-4D97-AF65-F5344CB8AC3E}">
        <p14:creationId xmlns:p14="http://schemas.microsoft.com/office/powerpoint/2010/main" val="282980272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 3 : </a:t>
            </a:r>
            <a:r>
              <a:rPr lang="en-GB" sz="2400" dirty="0"/>
              <a:t>Discounted cash flow </a:t>
            </a:r>
            <a:r>
              <a:rPr lang="en-GB" sz="2400" dirty="0" smtClean="0"/>
              <a:t>- Net Present Value</a:t>
            </a:r>
            <a:endParaRPr lang="en-US" sz="2400" dirty="0"/>
          </a:p>
        </p:txBody>
      </p:sp>
      <p:sp>
        <p:nvSpPr>
          <p:cNvPr id="23555" name="Content Placeholder 2"/>
          <p:cNvSpPr>
            <a:spLocks noGrp="1"/>
          </p:cNvSpPr>
          <p:nvPr>
            <p:ph sz="quarter" idx="1"/>
          </p:nvPr>
        </p:nvSpPr>
        <p:spPr>
          <a:xfrm>
            <a:off x="2123728" y="1772816"/>
            <a:ext cx="6091585" cy="4701009"/>
          </a:xfrm>
        </p:spPr>
        <p:txBody>
          <a:bodyPr>
            <a:normAutofit fontScale="92500" lnSpcReduction="20000"/>
          </a:bodyPr>
          <a:lstStyle/>
          <a:p>
            <a:r>
              <a:rPr lang="en-GB" dirty="0" smtClean="0"/>
              <a:t>Step 1 : Multiply each net cash inflow by the relevant discount factor</a:t>
            </a:r>
          </a:p>
          <a:p>
            <a:pPr>
              <a:buFont typeface="Wingdings" pitchFamily="2" charset="2"/>
              <a:buNone/>
            </a:pPr>
            <a:endParaRPr lang="en-GB" dirty="0" smtClean="0"/>
          </a:p>
          <a:p>
            <a:endParaRPr lang="en-GB" dirty="0" smtClean="0"/>
          </a:p>
          <a:p>
            <a:endParaRPr lang="en-GB" dirty="0" smtClean="0"/>
          </a:p>
          <a:p>
            <a:endParaRPr lang="en-GB" dirty="0" smtClean="0"/>
          </a:p>
          <a:p>
            <a:endParaRPr lang="en-GB" dirty="0" smtClean="0"/>
          </a:p>
          <a:p>
            <a:endParaRPr lang="en-GB" dirty="0" smtClean="0"/>
          </a:p>
          <a:p>
            <a:endParaRPr lang="en-GB" dirty="0" smtClean="0"/>
          </a:p>
          <a:p>
            <a:r>
              <a:rPr lang="en-GB" dirty="0" smtClean="0"/>
              <a:t>Step 2 : add up all the annual NPVs to calculate the total return on the investment</a:t>
            </a:r>
            <a:endParaRPr lang="en-US" dirty="0" smtClean="0"/>
          </a:p>
        </p:txBody>
      </p:sp>
      <p:graphicFrame>
        <p:nvGraphicFramePr>
          <p:cNvPr id="5" name="Table 4"/>
          <p:cNvGraphicFramePr>
            <a:graphicFrameLocks noGrp="1"/>
          </p:cNvGraphicFramePr>
          <p:nvPr>
            <p:extLst>
              <p:ext uri="{D42A27DB-BD31-4B8C-83A1-F6EECF244321}">
                <p14:modId xmlns:p14="http://schemas.microsoft.com/office/powerpoint/2010/main" val="3081744315"/>
              </p:ext>
            </p:extLst>
          </p:nvPr>
        </p:nvGraphicFramePr>
        <p:xfrm>
          <a:off x="2195736" y="2420888"/>
          <a:ext cx="6786612" cy="3007806"/>
        </p:xfrm>
        <a:graphic>
          <a:graphicData uri="http://schemas.openxmlformats.org/drawingml/2006/table">
            <a:tbl>
              <a:tblPr firstRow="1" bandRow="1">
                <a:tableStyleId>{5C22544A-7EE6-4342-B048-85BDC9FD1C3A}</a:tableStyleId>
              </a:tblPr>
              <a:tblGrid>
                <a:gridCol w="1696653"/>
                <a:gridCol w="1696653"/>
                <a:gridCol w="1696653"/>
                <a:gridCol w="1696653"/>
              </a:tblGrid>
              <a:tr h="684924">
                <a:tc>
                  <a:txBody>
                    <a:bodyPr/>
                    <a:lstStyle/>
                    <a:p>
                      <a:r>
                        <a:rPr lang="en-GB" dirty="0" smtClean="0"/>
                        <a:t>Year</a:t>
                      </a:r>
                      <a:endParaRPr lang="en-US" dirty="0"/>
                    </a:p>
                  </a:txBody>
                  <a:tcPr/>
                </a:tc>
                <a:tc>
                  <a:txBody>
                    <a:bodyPr/>
                    <a:lstStyle/>
                    <a:p>
                      <a:r>
                        <a:rPr lang="en-GB" dirty="0" smtClean="0"/>
                        <a:t>Net cash inflow</a:t>
                      </a:r>
                      <a:endParaRPr lang="en-US" dirty="0"/>
                    </a:p>
                  </a:txBody>
                  <a:tcPr/>
                </a:tc>
                <a:tc>
                  <a:txBody>
                    <a:bodyPr/>
                    <a:lstStyle/>
                    <a:p>
                      <a:r>
                        <a:rPr lang="en-GB" dirty="0" smtClean="0"/>
                        <a:t>Discount factor</a:t>
                      </a:r>
                      <a:endParaRPr lang="en-US" dirty="0"/>
                    </a:p>
                  </a:txBody>
                  <a:tcPr/>
                </a:tc>
                <a:tc>
                  <a:txBody>
                    <a:bodyPr/>
                    <a:lstStyle/>
                    <a:p>
                      <a:r>
                        <a:rPr lang="en-GB" dirty="0" smtClean="0"/>
                        <a:t>NPV</a:t>
                      </a:r>
                      <a:endParaRPr lang="en-US" dirty="0"/>
                    </a:p>
                  </a:txBody>
                  <a:tcPr/>
                </a:tc>
              </a:tr>
              <a:tr h="387147">
                <a:tc>
                  <a:txBody>
                    <a:bodyPr/>
                    <a:lstStyle/>
                    <a:p>
                      <a:r>
                        <a:rPr lang="en-GB" dirty="0" smtClean="0"/>
                        <a:t>0</a:t>
                      </a:r>
                      <a:endParaRPr lang="en-US" dirty="0"/>
                    </a:p>
                  </a:txBody>
                  <a:tcPr/>
                </a:tc>
                <a:tc>
                  <a:txBody>
                    <a:bodyPr/>
                    <a:lstStyle/>
                    <a:p>
                      <a:r>
                        <a:rPr lang="en-GB" dirty="0" smtClean="0"/>
                        <a:t>(£13m)</a:t>
                      </a:r>
                      <a:endParaRPr lang="en-US" dirty="0"/>
                    </a:p>
                  </a:txBody>
                  <a:tcPr/>
                </a:tc>
                <a:tc>
                  <a:txBody>
                    <a:bodyPr/>
                    <a:lstStyle/>
                    <a:p>
                      <a:r>
                        <a:rPr lang="en-GB" dirty="0" smtClean="0"/>
                        <a:t>1</a:t>
                      </a:r>
                      <a:endParaRPr lang="en-US" dirty="0"/>
                    </a:p>
                  </a:txBody>
                  <a:tcPr/>
                </a:tc>
                <a:tc>
                  <a:txBody>
                    <a:bodyPr/>
                    <a:lstStyle/>
                    <a:p>
                      <a:r>
                        <a:rPr lang="en-GB" dirty="0" smtClean="0"/>
                        <a:t>(£13m)</a:t>
                      </a:r>
                      <a:endParaRPr lang="en-US" dirty="0"/>
                    </a:p>
                  </a:txBody>
                  <a:tcPr/>
                </a:tc>
              </a:tr>
              <a:tr h="387147">
                <a:tc>
                  <a:txBody>
                    <a:bodyPr/>
                    <a:lstStyle/>
                    <a:p>
                      <a:r>
                        <a:rPr lang="en-GB" dirty="0" smtClean="0"/>
                        <a:t>1</a:t>
                      </a:r>
                      <a:endParaRPr lang="en-US" dirty="0"/>
                    </a:p>
                  </a:txBody>
                  <a:tcPr/>
                </a:tc>
                <a:tc>
                  <a:txBody>
                    <a:bodyPr/>
                    <a:lstStyle/>
                    <a:p>
                      <a:r>
                        <a:rPr lang="en-GB" dirty="0" smtClean="0"/>
                        <a:t>£2m</a:t>
                      </a:r>
                      <a:endParaRPr lang="en-US" dirty="0"/>
                    </a:p>
                  </a:txBody>
                  <a:tcPr/>
                </a:tc>
                <a:tc>
                  <a:txBody>
                    <a:bodyPr/>
                    <a:lstStyle/>
                    <a:p>
                      <a:r>
                        <a:rPr lang="en-GB" dirty="0" smtClean="0"/>
                        <a:t>0.91</a:t>
                      </a:r>
                      <a:endParaRPr lang="en-US" dirty="0"/>
                    </a:p>
                  </a:txBody>
                  <a:tcPr/>
                </a:tc>
                <a:tc>
                  <a:txBody>
                    <a:bodyPr/>
                    <a:lstStyle/>
                    <a:p>
                      <a:r>
                        <a:rPr lang="en-GB" dirty="0" smtClean="0"/>
                        <a:t>£1.82m</a:t>
                      </a:r>
                      <a:endParaRPr lang="en-US" dirty="0"/>
                    </a:p>
                  </a:txBody>
                  <a:tcPr/>
                </a:tc>
              </a:tr>
              <a:tr h="387147">
                <a:tc>
                  <a:txBody>
                    <a:bodyPr/>
                    <a:lstStyle/>
                    <a:p>
                      <a:r>
                        <a:rPr lang="en-GB" dirty="0" smtClean="0"/>
                        <a:t>2</a:t>
                      </a:r>
                      <a:endParaRPr lang="en-US" dirty="0"/>
                    </a:p>
                  </a:txBody>
                  <a:tcPr/>
                </a:tc>
                <a:tc>
                  <a:txBody>
                    <a:bodyPr/>
                    <a:lstStyle/>
                    <a:p>
                      <a:r>
                        <a:rPr lang="en-GB" dirty="0" smtClean="0"/>
                        <a:t>£5m</a:t>
                      </a:r>
                      <a:endParaRPr lang="en-US" dirty="0"/>
                    </a:p>
                  </a:txBody>
                  <a:tcPr/>
                </a:tc>
                <a:tc>
                  <a:txBody>
                    <a:bodyPr/>
                    <a:lstStyle/>
                    <a:p>
                      <a:r>
                        <a:rPr lang="en-GB" dirty="0" smtClean="0"/>
                        <a:t>0.83</a:t>
                      </a:r>
                      <a:endParaRPr lang="en-US" dirty="0"/>
                    </a:p>
                  </a:txBody>
                  <a:tcPr/>
                </a:tc>
                <a:tc>
                  <a:txBody>
                    <a:bodyPr/>
                    <a:lstStyle/>
                    <a:p>
                      <a:r>
                        <a:rPr lang="en-GB" dirty="0" smtClean="0"/>
                        <a:t>£4.15m</a:t>
                      </a:r>
                      <a:endParaRPr lang="en-US" dirty="0"/>
                    </a:p>
                  </a:txBody>
                  <a:tcPr/>
                </a:tc>
              </a:tr>
              <a:tr h="387147">
                <a:tc>
                  <a:txBody>
                    <a:bodyPr/>
                    <a:lstStyle/>
                    <a:p>
                      <a:r>
                        <a:rPr lang="en-GB" dirty="0" smtClean="0"/>
                        <a:t>3</a:t>
                      </a:r>
                      <a:endParaRPr lang="en-US" dirty="0"/>
                    </a:p>
                  </a:txBody>
                  <a:tcPr/>
                </a:tc>
                <a:tc>
                  <a:txBody>
                    <a:bodyPr/>
                    <a:lstStyle/>
                    <a:p>
                      <a:r>
                        <a:rPr lang="en-GB" dirty="0" smtClean="0"/>
                        <a:t>£7m</a:t>
                      </a:r>
                      <a:endParaRPr lang="en-US" dirty="0"/>
                    </a:p>
                  </a:txBody>
                  <a:tcPr/>
                </a:tc>
                <a:tc>
                  <a:txBody>
                    <a:bodyPr/>
                    <a:lstStyle/>
                    <a:p>
                      <a:r>
                        <a:rPr lang="en-GB" dirty="0" smtClean="0"/>
                        <a:t>0.75</a:t>
                      </a:r>
                      <a:endParaRPr lang="en-US" dirty="0"/>
                    </a:p>
                  </a:txBody>
                  <a:tcPr/>
                </a:tc>
                <a:tc>
                  <a:txBody>
                    <a:bodyPr/>
                    <a:lstStyle/>
                    <a:p>
                      <a:r>
                        <a:rPr lang="en-GB" dirty="0" smtClean="0"/>
                        <a:t>£5.25m</a:t>
                      </a:r>
                      <a:endParaRPr lang="en-US" dirty="0"/>
                    </a:p>
                  </a:txBody>
                  <a:tcPr/>
                </a:tc>
              </a:tr>
              <a:tr h="387147">
                <a:tc>
                  <a:txBody>
                    <a:bodyPr/>
                    <a:lstStyle/>
                    <a:p>
                      <a:r>
                        <a:rPr lang="en-GB" dirty="0" smtClean="0"/>
                        <a:t>4</a:t>
                      </a:r>
                      <a:endParaRPr lang="en-US" dirty="0"/>
                    </a:p>
                  </a:txBody>
                  <a:tcPr/>
                </a:tc>
                <a:tc>
                  <a:txBody>
                    <a:bodyPr/>
                    <a:lstStyle/>
                    <a:p>
                      <a:r>
                        <a:rPr lang="en-GB" dirty="0" smtClean="0"/>
                        <a:t>£6.5</a:t>
                      </a:r>
                      <a:endParaRPr lang="en-US" dirty="0"/>
                    </a:p>
                  </a:txBody>
                  <a:tcPr/>
                </a:tc>
                <a:tc>
                  <a:txBody>
                    <a:bodyPr/>
                    <a:lstStyle/>
                    <a:p>
                      <a:r>
                        <a:rPr lang="en-GB" dirty="0" smtClean="0"/>
                        <a:t>0.68</a:t>
                      </a:r>
                      <a:endParaRPr lang="en-US" dirty="0"/>
                    </a:p>
                  </a:txBody>
                  <a:tcPr/>
                </a:tc>
                <a:tc>
                  <a:txBody>
                    <a:bodyPr/>
                    <a:lstStyle/>
                    <a:p>
                      <a:r>
                        <a:rPr lang="en-GB" dirty="0" smtClean="0"/>
                        <a:t>£4.42m</a:t>
                      </a:r>
                    </a:p>
                  </a:txBody>
                  <a:tcPr/>
                </a:tc>
              </a:tr>
              <a:tr h="387147">
                <a:tc>
                  <a:txBody>
                    <a:bodyPr/>
                    <a:lstStyle/>
                    <a:p>
                      <a:endParaRPr lang="en-US" dirty="0"/>
                    </a:p>
                  </a:txBody>
                  <a:tcPr>
                    <a:noFill/>
                  </a:tcPr>
                </a:tc>
                <a:tc>
                  <a:txBody>
                    <a:bodyPr/>
                    <a:lstStyle/>
                    <a:p>
                      <a:endParaRPr lang="en-US" dirty="0"/>
                    </a:p>
                  </a:txBody>
                  <a:tcPr>
                    <a:noFill/>
                  </a:tcPr>
                </a:tc>
                <a:tc>
                  <a:txBody>
                    <a:bodyPr/>
                    <a:lstStyle/>
                    <a:p>
                      <a:endParaRPr lang="en-US" dirty="0"/>
                    </a:p>
                  </a:txBody>
                  <a:tcPr>
                    <a:noFill/>
                  </a:tcPr>
                </a:tc>
                <a:tc>
                  <a:txBody>
                    <a:bodyPr/>
                    <a:lstStyle/>
                    <a:p>
                      <a:r>
                        <a:rPr lang="en-GB" dirty="0" smtClean="0"/>
                        <a:t>£2.64m</a:t>
                      </a:r>
                    </a:p>
                  </a:txBody>
                  <a:tcPr/>
                </a:tc>
              </a:tr>
            </a:tbl>
          </a:graphicData>
        </a:graphic>
      </p:graphicFrame>
    </p:spTree>
    <p:extLst>
      <p:ext uri="{BB962C8B-B14F-4D97-AF65-F5344CB8AC3E}">
        <p14:creationId xmlns:p14="http://schemas.microsoft.com/office/powerpoint/2010/main" val="33479718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 3 : </a:t>
            </a:r>
            <a:r>
              <a:rPr lang="en-GB" sz="2400" dirty="0"/>
              <a:t>Discounted cash flow </a:t>
            </a:r>
            <a:r>
              <a:rPr lang="en-GB" sz="2400" dirty="0" smtClean="0"/>
              <a:t>- Net Present Value</a:t>
            </a:r>
            <a:endParaRPr lang="en-US" sz="2400" dirty="0"/>
          </a:p>
        </p:txBody>
      </p:sp>
      <p:sp>
        <p:nvSpPr>
          <p:cNvPr id="24579" name="Content Placeholder 2"/>
          <p:cNvSpPr>
            <a:spLocks noGrp="1"/>
          </p:cNvSpPr>
          <p:nvPr>
            <p:ph sz="quarter" idx="1"/>
          </p:nvPr>
        </p:nvSpPr>
        <p:spPr>
          <a:xfrm>
            <a:off x="2051720" y="1844825"/>
            <a:ext cx="6552728" cy="2088232"/>
          </a:xfrm>
        </p:spPr>
        <p:txBody>
          <a:bodyPr/>
          <a:lstStyle/>
          <a:p>
            <a:r>
              <a:rPr lang="en-GB" dirty="0" smtClean="0"/>
              <a:t>A positive NPV implies a worth while investment</a:t>
            </a:r>
          </a:p>
          <a:p>
            <a:r>
              <a:rPr lang="en-GB" dirty="0" smtClean="0"/>
              <a:t>But is it a big enough return to justify the risk?</a:t>
            </a:r>
          </a:p>
          <a:p>
            <a:r>
              <a:rPr lang="en-GB" dirty="0" smtClean="0"/>
              <a:t>Takes into account the time value of money but the discount factor is a prediction</a:t>
            </a:r>
          </a:p>
          <a:p>
            <a:endParaRPr lang="en-GB" dirty="0" smtClean="0"/>
          </a:p>
          <a:p>
            <a:endParaRPr lang="en-GB" dirty="0" smtClean="0"/>
          </a:p>
          <a:p>
            <a:pPr>
              <a:buFont typeface="Wingdings" pitchFamily="2" charset="2"/>
              <a:buNone/>
            </a:pPr>
            <a:endParaRPr lang="en-US" dirty="0" smtClean="0"/>
          </a:p>
        </p:txBody>
      </p:sp>
      <p:sp>
        <p:nvSpPr>
          <p:cNvPr id="5" name="Rounded Rectangle 4"/>
          <p:cNvSpPr/>
          <p:nvPr/>
        </p:nvSpPr>
        <p:spPr>
          <a:xfrm>
            <a:off x="2217564" y="4143375"/>
            <a:ext cx="5948139" cy="79779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What would happen to the NPV if the discount </a:t>
            </a:r>
            <a:endParaRPr lang="en-GB" dirty="0" smtClean="0"/>
          </a:p>
          <a:p>
            <a:pPr algn="ctr">
              <a:defRPr/>
            </a:pPr>
            <a:r>
              <a:rPr lang="en-GB" dirty="0" smtClean="0"/>
              <a:t>factor </a:t>
            </a:r>
            <a:r>
              <a:rPr lang="en-GB" dirty="0"/>
              <a:t>went up?</a:t>
            </a:r>
            <a:endParaRPr lang="en-US" dirty="0"/>
          </a:p>
        </p:txBody>
      </p:sp>
      <p:sp>
        <p:nvSpPr>
          <p:cNvPr id="6" name="Rounded Rectangle 5"/>
          <p:cNvSpPr/>
          <p:nvPr/>
        </p:nvSpPr>
        <p:spPr>
          <a:xfrm>
            <a:off x="2217565" y="5258866"/>
            <a:ext cx="5948139" cy="1285875"/>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1"/>
                </a:solidFill>
              </a:rPr>
              <a:t>Based on these three quantitative techniques advise Hans on whether or not the Spa is a worth while investment.</a:t>
            </a:r>
          </a:p>
          <a:p>
            <a:pPr algn="ctr">
              <a:defRPr/>
            </a:pPr>
            <a:r>
              <a:rPr lang="en-GB" dirty="0">
                <a:solidFill>
                  <a:schemeClr val="tx1"/>
                </a:solidFill>
              </a:rPr>
              <a:t>What other factors should be taken into consideration?</a:t>
            </a:r>
            <a:endParaRPr lang="en-US" dirty="0">
              <a:solidFill>
                <a:schemeClr val="tx1"/>
              </a:solidFill>
            </a:endParaRPr>
          </a:p>
        </p:txBody>
      </p:sp>
    </p:spTree>
    <p:extLst>
      <p:ext uri="{BB962C8B-B14F-4D97-AF65-F5344CB8AC3E}">
        <p14:creationId xmlns:p14="http://schemas.microsoft.com/office/powerpoint/2010/main" val="268199982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Investment Criteria</a:t>
            </a:r>
            <a:endParaRPr lang="en-US" sz="2400" dirty="0"/>
          </a:p>
        </p:txBody>
      </p:sp>
      <p:sp>
        <p:nvSpPr>
          <p:cNvPr id="25603" name="Content Placeholder 2"/>
          <p:cNvSpPr>
            <a:spLocks noGrp="1"/>
          </p:cNvSpPr>
          <p:nvPr>
            <p:ph sz="quarter" idx="1"/>
          </p:nvPr>
        </p:nvSpPr>
        <p:spPr>
          <a:xfrm>
            <a:off x="1979712" y="1844824"/>
            <a:ext cx="6768752" cy="4629001"/>
          </a:xfrm>
        </p:spPr>
        <p:txBody>
          <a:bodyPr>
            <a:normAutofit/>
          </a:bodyPr>
          <a:lstStyle/>
          <a:p>
            <a:pPr>
              <a:lnSpc>
                <a:spcPct val="110000"/>
              </a:lnSpc>
              <a:spcBef>
                <a:spcPts val="0"/>
              </a:spcBef>
            </a:pPr>
            <a:r>
              <a:rPr lang="en-GB" dirty="0" smtClean="0"/>
              <a:t>A predetermined set of guidelines against which an investment can be judged</a:t>
            </a:r>
          </a:p>
          <a:p>
            <a:pPr>
              <a:lnSpc>
                <a:spcPct val="110000"/>
              </a:lnSpc>
              <a:spcBef>
                <a:spcPts val="0"/>
              </a:spcBef>
            </a:pPr>
            <a:r>
              <a:rPr lang="en-GB" dirty="0" smtClean="0"/>
              <a:t>Minimum targets expected from investments</a:t>
            </a:r>
          </a:p>
          <a:p>
            <a:pPr>
              <a:lnSpc>
                <a:spcPct val="110000"/>
              </a:lnSpc>
              <a:spcBef>
                <a:spcPts val="0"/>
              </a:spcBef>
            </a:pPr>
            <a:r>
              <a:rPr lang="en-GB" dirty="0" smtClean="0"/>
              <a:t>Will partly depend upon culture</a:t>
            </a:r>
          </a:p>
          <a:p>
            <a:pPr lvl="1">
              <a:lnSpc>
                <a:spcPct val="110000"/>
              </a:lnSpc>
              <a:spcBef>
                <a:spcPts val="0"/>
              </a:spcBef>
            </a:pPr>
            <a:r>
              <a:rPr lang="en-GB" dirty="0" smtClean="0"/>
              <a:t>Risk taker or risk averse</a:t>
            </a:r>
          </a:p>
          <a:p>
            <a:pPr>
              <a:lnSpc>
                <a:spcPct val="110000"/>
              </a:lnSpc>
              <a:spcBef>
                <a:spcPts val="0"/>
              </a:spcBef>
            </a:pPr>
            <a:r>
              <a:rPr lang="en-GB" dirty="0" smtClean="0"/>
              <a:t>May be influenced by the level of confidence in the predicted figures</a:t>
            </a:r>
            <a:endParaRPr lang="en-US" dirty="0" smtClean="0"/>
          </a:p>
        </p:txBody>
      </p:sp>
      <p:sp>
        <p:nvSpPr>
          <p:cNvPr id="3" name="Action Button: Document 2">
            <a:hlinkClick r:id="rId3" highlightClick="1"/>
          </p:cNvPr>
          <p:cNvSpPr/>
          <p:nvPr/>
        </p:nvSpPr>
        <p:spPr>
          <a:xfrm>
            <a:off x="2555776" y="4941168"/>
            <a:ext cx="720080" cy="936104"/>
          </a:xfrm>
          <a:prstGeom prst="actionButtonDocumen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4" name="TextBox 3"/>
          <p:cNvSpPr txBox="1"/>
          <p:nvPr/>
        </p:nvSpPr>
        <p:spPr>
          <a:xfrm>
            <a:off x="3491880" y="5013176"/>
            <a:ext cx="5256584" cy="646331"/>
          </a:xfrm>
          <a:prstGeom prst="rect">
            <a:avLst/>
          </a:prstGeom>
          <a:noFill/>
        </p:spPr>
        <p:txBody>
          <a:bodyPr wrap="square" rtlCol="0">
            <a:spAutoFit/>
          </a:bodyPr>
          <a:lstStyle/>
          <a:p>
            <a:r>
              <a:rPr lang="en-GB" dirty="0" smtClean="0"/>
              <a:t>What factors will have influenced Tesco’s decisions not to continue to invest in mothballed sites?</a:t>
            </a:r>
            <a:endParaRPr lang="en-GB" dirty="0"/>
          </a:p>
        </p:txBody>
      </p:sp>
    </p:spTree>
    <p:extLst>
      <p:ext uri="{BB962C8B-B14F-4D97-AF65-F5344CB8AC3E}">
        <p14:creationId xmlns:p14="http://schemas.microsoft.com/office/powerpoint/2010/main" val="412588374"/>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Risk and uncertainties</a:t>
            </a:r>
            <a:endParaRPr lang="en-US" sz="2400" dirty="0"/>
          </a:p>
        </p:txBody>
      </p:sp>
      <p:sp>
        <p:nvSpPr>
          <p:cNvPr id="26627" name="Content Placeholder 2"/>
          <p:cNvSpPr>
            <a:spLocks noGrp="1"/>
          </p:cNvSpPr>
          <p:nvPr>
            <p:ph sz="quarter" idx="1"/>
          </p:nvPr>
        </p:nvSpPr>
        <p:spPr>
          <a:xfrm>
            <a:off x="2123728" y="1844824"/>
            <a:ext cx="6696744" cy="4629001"/>
          </a:xfrm>
        </p:spPr>
        <p:txBody>
          <a:bodyPr>
            <a:normAutofit lnSpcReduction="10000"/>
          </a:bodyPr>
          <a:lstStyle/>
          <a:p>
            <a:r>
              <a:rPr lang="en-GB" dirty="0" smtClean="0"/>
              <a:t>Investment appraisal is trying to minimise risk or help inform decision making</a:t>
            </a:r>
          </a:p>
          <a:p>
            <a:r>
              <a:rPr lang="en-GB" dirty="0" smtClean="0"/>
              <a:t>Key considerations in assessing the degree of risk or uncertainty are:</a:t>
            </a:r>
          </a:p>
          <a:p>
            <a:pPr lvl="1"/>
            <a:r>
              <a:rPr lang="en-GB" dirty="0" smtClean="0"/>
              <a:t>Gearing</a:t>
            </a:r>
          </a:p>
          <a:p>
            <a:pPr lvl="1"/>
            <a:r>
              <a:rPr lang="en-GB" dirty="0" smtClean="0"/>
              <a:t>Stability</a:t>
            </a:r>
          </a:p>
          <a:p>
            <a:pPr lvl="1"/>
            <a:r>
              <a:rPr lang="en-GB" dirty="0" smtClean="0"/>
              <a:t>Opportunity cost</a:t>
            </a:r>
          </a:p>
          <a:p>
            <a:pPr lvl="1"/>
            <a:r>
              <a:rPr lang="en-GB" dirty="0" smtClean="0"/>
              <a:t>Predictions</a:t>
            </a:r>
          </a:p>
          <a:p>
            <a:pPr lvl="1"/>
            <a:r>
              <a:rPr lang="en-GB" dirty="0" smtClean="0"/>
              <a:t>Competitor reactions</a:t>
            </a:r>
          </a:p>
          <a:p>
            <a:pPr lvl="1"/>
            <a:r>
              <a:rPr lang="en-GB" dirty="0" smtClean="0"/>
              <a:t>Time frame</a:t>
            </a:r>
            <a:endParaRPr lang="en-US" dirty="0" smtClean="0"/>
          </a:p>
        </p:txBody>
      </p:sp>
      <p:sp>
        <p:nvSpPr>
          <p:cNvPr id="3" name="TextBox 2"/>
          <p:cNvSpPr txBox="1"/>
          <p:nvPr/>
        </p:nvSpPr>
        <p:spPr>
          <a:xfrm>
            <a:off x="0" y="1988840"/>
            <a:ext cx="1763688" cy="523220"/>
          </a:xfrm>
          <a:prstGeom prst="rect">
            <a:avLst/>
          </a:prstGeom>
          <a:noFill/>
        </p:spPr>
        <p:txBody>
          <a:bodyPr wrap="square" rtlCol="0">
            <a:spAutoFit/>
          </a:bodyPr>
          <a:lstStyle/>
          <a:p>
            <a:pPr algn="ctr"/>
            <a:r>
              <a:rPr lang="en-GB" sz="1400" dirty="0" smtClean="0"/>
              <a:t>Distinguish between risk and uncertainty.</a:t>
            </a:r>
            <a:endParaRPr lang="en-GB" sz="1400" dirty="0"/>
          </a:p>
        </p:txBody>
      </p:sp>
    </p:spTree>
    <p:extLst>
      <p:ext uri="{BB962C8B-B14F-4D97-AF65-F5344CB8AC3E}">
        <p14:creationId xmlns:p14="http://schemas.microsoft.com/office/powerpoint/2010/main" val="3352651751"/>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195736" y="260648"/>
            <a:ext cx="5729064" cy="739477"/>
          </a:xfrm>
        </p:spPr>
        <p:txBody>
          <a:bodyPr>
            <a:normAutofit fontScale="90000"/>
          </a:bodyPr>
          <a:lstStyle/>
          <a:p>
            <a:pPr>
              <a:defRPr/>
            </a:pPr>
            <a:r>
              <a:rPr lang="en-GB" sz="2400" dirty="0" smtClean="0"/>
              <a:t>Qualitative factors influencing investment decisions</a:t>
            </a:r>
            <a:endParaRPr lang="en-US" sz="24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566294791"/>
              </p:ext>
            </p:extLst>
          </p:nvPr>
        </p:nvGraphicFramePr>
        <p:xfrm>
          <a:off x="1979712" y="1700808"/>
          <a:ext cx="6963544" cy="5157192"/>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363629328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267744" y="116632"/>
            <a:ext cx="5557044" cy="1026368"/>
          </a:xfrm>
        </p:spPr>
        <p:txBody>
          <a:bodyPr>
            <a:normAutofit/>
          </a:bodyPr>
          <a:lstStyle/>
          <a:p>
            <a:pPr>
              <a:defRPr/>
            </a:pPr>
            <a:r>
              <a:rPr lang="en-GB" sz="2400" dirty="0" smtClean="0"/>
              <a:t>Activity</a:t>
            </a:r>
            <a:endParaRPr lang="en-US" sz="2400" dirty="0"/>
          </a:p>
        </p:txBody>
      </p:sp>
      <p:sp>
        <p:nvSpPr>
          <p:cNvPr id="6" name="Rounded Rectangle 5"/>
          <p:cNvSpPr/>
          <p:nvPr/>
        </p:nvSpPr>
        <p:spPr>
          <a:xfrm>
            <a:off x="2555776" y="4941168"/>
            <a:ext cx="5949280" cy="1643062"/>
          </a:xfrm>
          <a:prstGeom prst="roundRect">
            <a:avLst/>
          </a:prstGeom>
          <a:solidFill>
            <a:schemeClr val="accent3">
              <a:lumMod val="20000"/>
              <a:lumOff val="80000"/>
            </a:schemeClr>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marL="342900" indent="-342900">
              <a:buFontTx/>
              <a:buAutoNum type="arabicPeriod"/>
              <a:defRPr/>
            </a:pPr>
            <a:r>
              <a:rPr lang="en-GB" dirty="0">
                <a:solidFill>
                  <a:schemeClr val="tx1"/>
                </a:solidFill>
              </a:rPr>
              <a:t>Carry out all 3 IATs on Christian’s proposal</a:t>
            </a:r>
          </a:p>
          <a:p>
            <a:pPr marL="342900" indent="-342900">
              <a:buFontTx/>
              <a:buAutoNum type="arabicPeriod"/>
              <a:defRPr/>
            </a:pPr>
            <a:r>
              <a:rPr lang="en-GB" dirty="0">
                <a:solidFill>
                  <a:schemeClr val="tx1"/>
                </a:solidFill>
              </a:rPr>
              <a:t>Prepare a presentation for Hans and Christian weighing up the pros and cons of both options.</a:t>
            </a:r>
          </a:p>
          <a:p>
            <a:pPr marL="342900" indent="-342900">
              <a:buFontTx/>
              <a:buAutoNum type="arabicPeriod"/>
              <a:defRPr/>
            </a:pPr>
            <a:r>
              <a:rPr lang="en-GB" dirty="0">
                <a:solidFill>
                  <a:schemeClr val="tx1"/>
                </a:solidFill>
              </a:rPr>
              <a:t>Make a fully justified recommendation on whether they should go ahead with the Spa, tennis centre or neither.</a:t>
            </a:r>
            <a:endParaRPr lang="en-US" dirty="0">
              <a:solidFill>
                <a:schemeClr val="tx1"/>
              </a:solidFill>
            </a:endParaRPr>
          </a:p>
        </p:txBody>
      </p:sp>
      <p:sp>
        <p:nvSpPr>
          <p:cNvPr id="3" name="TextBox 2"/>
          <p:cNvSpPr txBox="1"/>
          <p:nvPr/>
        </p:nvSpPr>
        <p:spPr>
          <a:xfrm>
            <a:off x="2051720" y="1916832"/>
            <a:ext cx="6840760" cy="2862322"/>
          </a:xfrm>
          <a:prstGeom prst="rect">
            <a:avLst/>
          </a:prstGeom>
          <a:noFill/>
        </p:spPr>
        <p:txBody>
          <a:bodyPr wrap="square" rtlCol="0">
            <a:spAutoFit/>
          </a:bodyPr>
          <a:lstStyle/>
          <a:p>
            <a:r>
              <a:rPr lang="en-GB" dirty="0"/>
              <a:t>Christian, Hans business partner, is a keen tennis player and although he agrees that the Spa </a:t>
            </a:r>
            <a:r>
              <a:rPr lang="en-GB" dirty="0" smtClean="0"/>
              <a:t>needs </a:t>
            </a:r>
            <a:r>
              <a:rPr lang="en-GB" dirty="0"/>
              <a:t>a facelift he thinks this could be achieved at a lower cost. He proposes that a better investment, giving the hotel a USP, would be to offer professional tennis coaching. He proposes they build 2 new courts, add </a:t>
            </a:r>
            <a:r>
              <a:rPr lang="en-GB" dirty="0" smtClean="0"/>
              <a:t>floodlighting </a:t>
            </a:r>
            <a:r>
              <a:rPr lang="en-GB" dirty="0"/>
              <a:t>to the old and new courts, upgrade the changing rooms and hire a professional coach. His plans would also cost £13m but Christian predicts that the annual running costs would be 30% higher than those of the Spa. </a:t>
            </a:r>
            <a:r>
              <a:rPr lang="en-GB" dirty="0" smtClean="0"/>
              <a:t>However, Hans </a:t>
            </a:r>
            <a:r>
              <a:rPr lang="en-GB" dirty="0"/>
              <a:t>predicts that the annual cash inflow would be £8m from year 1.</a:t>
            </a:r>
            <a:endParaRPr lang="en-US" dirty="0"/>
          </a:p>
          <a:p>
            <a:endParaRPr lang="en-GB" dirty="0"/>
          </a:p>
        </p:txBody>
      </p:sp>
    </p:spTree>
    <p:extLst>
      <p:ext uri="{BB962C8B-B14F-4D97-AF65-F5344CB8AC3E}">
        <p14:creationId xmlns:p14="http://schemas.microsoft.com/office/powerpoint/2010/main" val="2739468173"/>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476672"/>
            <a:ext cx="6248400" cy="1143000"/>
          </a:xfrm>
        </p:spPr>
        <p:txBody>
          <a:bodyPr>
            <a:normAutofit/>
          </a:bodyPr>
          <a:lstStyle/>
          <a:p>
            <a:r>
              <a:rPr lang="en-GB" sz="2400"/>
              <a:t>3.3.2 Investment appraisal</a:t>
            </a:r>
            <a:endParaRPr lang="en-GB" dirty="0"/>
          </a:p>
        </p:txBody>
      </p:sp>
      <p:sp>
        <p:nvSpPr>
          <p:cNvPr id="3" name="Content Placeholder 2"/>
          <p:cNvSpPr>
            <a:spLocks noGrp="1"/>
          </p:cNvSpPr>
          <p:nvPr>
            <p:ph idx="1"/>
          </p:nvPr>
        </p:nvSpPr>
        <p:spPr/>
        <p:txBody>
          <a:bodyPr/>
          <a:lstStyle/>
          <a:p>
            <a:r>
              <a:rPr lang="en-GB" dirty="0" smtClean="0"/>
              <a:t>In this topic you have learnt about</a:t>
            </a:r>
          </a:p>
          <a:p>
            <a:pPr lvl="1"/>
            <a:r>
              <a:rPr lang="en-GB" dirty="0"/>
              <a:t>Simple payback</a:t>
            </a:r>
          </a:p>
          <a:p>
            <a:pPr lvl="1"/>
            <a:r>
              <a:rPr lang="en-GB" dirty="0"/>
              <a:t>Average (Accounting) Rate of Return</a:t>
            </a:r>
          </a:p>
          <a:p>
            <a:pPr lvl="1"/>
            <a:r>
              <a:rPr lang="en-GB" dirty="0"/>
              <a:t>Discounted Cash Flow (Net Present Value only)</a:t>
            </a:r>
          </a:p>
          <a:p>
            <a:pPr lvl="1"/>
            <a:r>
              <a:rPr lang="en-GB" dirty="0"/>
              <a:t> Calculations and interpretations of figures generated by these techniques</a:t>
            </a:r>
          </a:p>
          <a:p>
            <a:pPr lvl="1"/>
            <a:r>
              <a:rPr lang="en-GB" dirty="0"/>
              <a:t>Limitations of these techniques </a:t>
            </a:r>
          </a:p>
          <a:p>
            <a:endParaRPr lang="en-GB" dirty="0" smtClean="0"/>
          </a:p>
        </p:txBody>
      </p:sp>
    </p:spTree>
    <p:extLst>
      <p:ext uri="{BB962C8B-B14F-4D97-AF65-F5344CB8AC3E}">
        <p14:creationId xmlns:p14="http://schemas.microsoft.com/office/powerpoint/2010/main" val="41373021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895600" y="476672"/>
            <a:ext cx="6248400" cy="1143000"/>
          </a:xfrm>
        </p:spPr>
        <p:txBody>
          <a:bodyPr>
            <a:normAutofit/>
          </a:bodyPr>
          <a:lstStyle/>
          <a:p>
            <a:r>
              <a:rPr lang="en-GB" sz="2400" dirty="0"/>
              <a:t>3.3.2 Investment appraisal</a:t>
            </a:r>
          </a:p>
        </p:txBody>
      </p:sp>
      <p:sp>
        <p:nvSpPr>
          <p:cNvPr id="3" name="Content Placeholder 2"/>
          <p:cNvSpPr>
            <a:spLocks noGrp="1"/>
          </p:cNvSpPr>
          <p:nvPr>
            <p:ph idx="1"/>
          </p:nvPr>
        </p:nvSpPr>
        <p:spPr/>
        <p:txBody>
          <a:bodyPr/>
          <a:lstStyle/>
          <a:p>
            <a:r>
              <a:rPr lang="en-GB" dirty="0" smtClean="0"/>
              <a:t>In this topic you will learn about</a:t>
            </a:r>
          </a:p>
          <a:p>
            <a:pPr lvl="1"/>
            <a:r>
              <a:rPr lang="en-GB" dirty="0" smtClean="0"/>
              <a:t>Simple payback</a:t>
            </a:r>
          </a:p>
          <a:p>
            <a:pPr lvl="1"/>
            <a:r>
              <a:rPr lang="en-GB" dirty="0" smtClean="0"/>
              <a:t>Average </a:t>
            </a:r>
            <a:r>
              <a:rPr lang="en-GB" dirty="0"/>
              <a:t>(Accounting) Rate of </a:t>
            </a:r>
            <a:r>
              <a:rPr lang="en-GB" dirty="0" smtClean="0"/>
              <a:t>Return</a:t>
            </a:r>
          </a:p>
          <a:p>
            <a:pPr lvl="1"/>
            <a:r>
              <a:rPr lang="en-GB" dirty="0" smtClean="0"/>
              <a:t>Discounted </a:t>
            </a:r>
            <a:r>
              <a:rPr lang="en-GB" dirty="0"/>
              <a:t>Cash Flow (Net Present Value only</a:t>
            </a:r>
            <a:r>
              <a:rPr lang="en-GB" dirty="0" smtClean="0"/>
              <a:t>)</a:t>
            </a:r>
          </a:p>
          <a:p>
            <a:pPr lvl="1"/>
            <a:r>
              <a:rPr lang="en-GB" dirty="0" smtClean="0"/>
              <a:t>Calculations </a:t>
            </a:r>
            <a:r>
              <a:rPr lang="en-GB" dirty="0"/>
              <a:t>and interpretations of figures generated by these </a:t>
            </a:r>
            <a:r>
              <a:rPr lang="en-GB" dirty="0" smtClean="0"/>
              <a:t>techniques</a:t>
            </a:r>
          </a:p>
          <a:p>
            <a:pPr lvl="1"/>
            <a:r>
              <a:rPr lang="en-GB" dirty="0" smtClean="0"/>
              <a:t>Limitations </a:t>
            </a:r>
            <a:r>
              <a:rPr lang="en-GB" dirty="0"/>
              <a:t>of these techniques </a:t>
            </a:r>
            <a:endParaRPr lang="en-GB" dirty="0" smtClean="0"/>
          </a:p>
          <a:p>
            <a:pPr lvl="1"/>
            <a:endParaRPr lang="en-GB" dirty="0"/>
          </a:p>
        </p:txBody>
      </p:sp>
    </p:spTree>
    <p:extLst>
      <p:ext uri="{BB962C8B-B14F-4D97-AF65-F5344CB8AC3E}">
        <p14:creationId xmlns:p14="http://schemas.microsoft.com/office/powerpoint/2010/main" val="3958135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2400" dirty="0" smtClean="0"/>
              <a:t>Financial methods of assessing an investment</a:t>
            </a:r>
            <a:endParaRPr lang="en-GB" sz="2400" dirty="0"/>
          </a:p>
        </p:txBody>
      </p:sp>
      <p:sp>
        <p:nvSpPr>
          <p:cNvPr id="3" name="Content Placeholder 2"/>
          <p:cNvSpPr>
            <a:spLocks noGrp="1"/>
          </p:cNvSpPr>
          <p:nvPr>
            <p:ph idx="1"/>
          </p:nvPr>
        </p:nvSpPr>
        <p:spPr>
          <a:xfrm>
            <a:off x="2051720" y="2060848"/>
            <a:ext cx="6768752" cy="4392488"/>
          </a:xfrm>
        </p:spPr>
        <p:txBody>
          <a:bodyPr>
            <a:normAutofit fontScale="77500" lnSpcReduction="20000"/>
          </a:bodyPr>
          <a:lstStyle/>
          <a:p>
            <a:r>
              <a:rPr lang="en-GB" dirty="0" smtClean="0"/>
              <a:t>Investment is the process of using money with a view to future profit or material gain</a:t>
            </a:r>
          </a:p>
          <a:p>
            <a:r>
              <a:rPr lang="en-GB" dirty="0" smtClean="0"/>
              <a:t>Investment appraisal is the use of numerical techniques to predict the financial outcomes of potential capital investments</a:t>
            </a:r>
          </a:p>
          <a:p>
            <a:r>
              <a:rPr lang="en-GB" dirty="0" smtClean="0"/>
              <a:t>Investment appraisal may be used to compare different options e.g. location A or location B and/or against predetermined criteria</a:t>
            </a:r>
          </a:p>
          <a:p>
            <a:r>
              <a:rPr lang="en-GB" dirty="0"/>
              <a:t>Weighs up the cash outflows </a:t>
            </a:r>
            <a:r>
              <a:rPr lang="en-GB" dirty="0" smtClean="0"/>
              <a:t>i.e. initial </a:t>
            </a:r>
            <a:r>
              <a:rPr lang="en-GB" dirty="0"/>
              <a:t>investment plus continued </a:t>
            </a:r>
            <a:r>
              <a:rPr lang="en-GB" dirty="0" smtClean="0"/>
              <a:t>costs </a:t>
            </a:r>
            <a:r>
              <a:rPr lang="en-GB" dirty="0"/>
              <a:t>against the future cash </a:t>
            </a:r>
            <a:r>
              <a:rPr lang="en-GB" dirty="0" smtClean="0"/>
              <a:t>inflows</a:t>
            </a:r>
          </a:p>
          <a:p>
            <a:r>
              <a:rPr lang="en-GB" dirty="0" smtClean="0"/>
              <a:t>These include:</a:t>
            </a:r>
          </a:p>
          <a:p>
            <a:pPr lvl="1"/>
            <a:r>
              <a:rPr lang="en-GB" dirty="0" smtClean="0"/>
              <a:t>Payback</a:t>
            </a:r>
          </a:p>
          <a:p>
            <a:pPr lvl="1"/>
            <a:r>
              <a:rPr lang="en-GB" dirty="0" smtClean="0"/>
              <a:t>Average (Accounting) rate of return</a:t>
            </a:r>
          </a:p>
          <a:p>
            <a:pPr lvl="1"/>
            <a:r>
              <a:rPr lang="en-GB" dirty="0" smtClean="0"/>
              <a:t>Discounted cash flow - Net present value</a:t>
            </a:r>
            <a:endParaRPr lang="en-GB" dirty="0"/>
          </a:p>
        </p:txBody>
      </p:sp>
    </p:spTree>
    <p:extLst>
      <p:ext uri="{BB962C8B-B14F-4D97-AF65-F5344CB8AC3E}">
        <p14:creationId xmlns:p14="http://schemas.microsoft.com/office/powerpoint/2010/main" val="70176274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47864" y="476672"/>
            <a:ext cx="5268441" cy="537418"/>
          </a:xfrm>
        </p:spPr>
        <p:txBody>
          <a:bodyPr>
            <a:normAutofit/>
          </a:bodyPr>
          <a:lstStyle/>
          <a:p>
            <a:pPr>
              <a:defRPr/>
            </a:pPr>
            <a:r>
              <a:rPr lang="en-GB" sz="2400" dirty="0" smtClean="0"/>
              <a:t>Scenario</a:t>
            </a:r>
            <a:endParaRPr lang="en-US" sz="2400" dirty="0"/>
          </a:p>
        </p:txBody>
      </p:sp>
      <p:sp>
        <p:nvSpPr>
          <p:cNvPr id="14339" name="Content Placeholder 2"/>
          <p:cNvSpPr>
            <a:spLocks noGrp="1"/>
          </p:cNvSpPr>
          <p:nvPr>
            <p:ph sz="quarter" idx="1"/>
          </p:nvPr>
        </p:nvSpPr>
        <p:spPr>
          <a:xfrm>
            <a:off x="1979712" y="1844824"/>
            <a:ext cx="6984776" cy="4227364"/>
          </a:xfrm>
        </p:spPr>
        <p:txBody>
          <a:bodyPr>
            <a:normAutofit fontScale="92500" lnSpcReduction="10000"/>
          </a:bodyPr>
          <a:lstStyle/>
          <a:p>
            <a:pPr>
              <a:buFont typeface="Wingdings" pitchFamily="2" charset="2"/>
              <a:buNone/>
            </a:pPr>
            <a:r>
              <a:rPr lang="en-GB" sz="2000" b="1" dirty="0" smtClean="0"/>
              <a:t>	</a:t>
            </a:r>
            <a:r>
              <a:rPr lang="en-GB" sz="1900" dirty="0" smtClean="0"/>
              <a:t>Five </a:t>
            </a:r>
            <a:r>
              <a:rPr lang="en-GB" sz="1900" dirty="0"/>
              <a:t>years ago the luxury hotel chain, Andersons, was selling 3 of its less profitable hotels</a:t>
            </a:r>
            <a:r>
              <a:rPr lang="en-GB" sz="1900" dirty="0" smtClean="0"/>
              <a:t>. </a:t>
            </a:r>
            <a:r>
              <a:rPr lang="en-GB" sz="1900" b="1" dirty="0">
                <a:solidFill>
                  <a:srgbClr val="0070C0"/>
                </a:solidFill>
              </a:rPr>
              <a:t>What ratios might they have used to identify these hotels</a:t>
            </a:r>
            <a:r>
              <a:rPr lang="en-GB" sz="1900" b="1" dirty="0" smtClean="0">
                <a:solidFill>
                  <a:srgbClr val="0070C0"/>
                </a:solidFill>
              </a:rPr>
              <a:t>?</a:t>
            </a:r>
            <a:endParaRPr lang="en-GB" sz="1900" b="1" dirty="0">
              <a:solidFill>
                <a:srgbClr val="0070C0"/>
              </a:solidFill>
            </a:endParaRPr>
          </a:p>
          <a:p>
            <a:pPr>
              <a:buFont typeface="Wingdings" pitchFamily="2" charset="2"/>
              <a:buNone/>
            </a:pPr>
            <a:r>
              <a:rPr lang="en-GB" sz="1900" dirty="0" smtClean="0"/>
              <a:t>	Hans saw this as a great opportunity and purchased “The Hotel Mermaid” in his home city of Copenhagen. Since then Hans has worked to improve the quality of service provided to guests and personally analyses the customer feedback questionnaires. Facilities are normally rated as good or very good but Hans had noticed that the Spa frequently only got average. </a:t>
            </a:r>
            <a:r>
              <a:rPr lang="en-GB" sz="1900" dirty="0" smtClean="0"/>
              <a:t>He </a:t>
            </a:r>
            <a:r>
              <a:rPr lang="en-GB" sz="1900" dirty="0" smtClean="0"/>
              <a:t>thinks it is time to upgrade these facilities and commissions a consultant to carry out an independent report investigating whether the hotel should seek finance to fund this project.</a:t>
            </a:r>
          </a:p>
          <a:p>
            <a:pPr>
              <a:buNone/>
            </a:pPr>
            <a:r>
              <a:rPr lang="en-GB" sz="1900" dirty="0" smtClean="0"/>
              <a:t>	One technique used by the consultant was </a:t>
            </a:r>
            <a:r>
              <a:rPr lang="en-GB" sz="1900" dirty="0" smtClean="0"/>
              <a:t>investment </a:t>
            </a:r>
            <a:r>
              <a:rPr lang="en-GB" sz="1900" dirty="0" smtClean="0"/>
              <a:t>appraisal.</a:t>
            </a:r>
            <a:r>
              <a:rPr lang="en-GB" sz="1900" dirty="0"/>
              <a:t> </a:t>
            </a:r>
            <a:r>
              <a:rPr lang="en-GB" sz="1900" b="1" dirty="0">
                <a:solidFill>
                  <a:srgbClr val="0070C0"/>
                </a:solidFill>
              </a:rPr>
              <a:t>What other techniques might the consultant have used?</a:t>
            </a:r>
            <a:endParaRPr lang="en-US" sz="1900" b="1" dirty="0">
              <a:solidFill>
                <a:srgbClr val="0070C0"/>
              </a:solidFill>
            </a:endParaRPr>
          </a:p>
          <a:p>
            <a:pPr>
              <a:buFont typeface="Wingdings" pitchFamily="2" charset="2"/>
              <a:buNone/>
            </a:pPr>
            <a:endParaRPr lang="en-US" sz="2000" dirty="0" smtClean="0"/>
          </a:p>
        </p:txBody>
      </p:sp>
    </p:spTree>
    <p:extLst>
      <p:ext uri="{BB962C8B-B14F-4D97-AF65-F5344CB8AC3E}">
        <p14:creationId xmlns:p14="http://schemas.microsoft.com/office/powerpoint/2010/main" val="3106122144"/>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Scenario – The Figures</a:t>
            </a:r>
            <a:endParaRPr lang="en-US" sz="2400" dirty="0"/>
          </a:p>
        </p:txBody>
      </p:sp>
      <p:sp>
        <p:nvSpPr>
          <p:cNvPr id="15363" name="Content Placeholder 2"/>
          <p:cNvSpPr>
            <a:spLocks noGrp="1"/>
          </p:cNvSpPr>
          <p:nvPr>
            <p:ph sz="quarter" idx="1"/>
          </p:nvPr>
        </p:nvSpPr>
        <p:spPr>
          <a:xfrm>
            <a:off x="2051719" y="1844824"/>
            <a:ext cx="6663655" cy="4629001"/>
          </a:xfrm>
        </p:spPr>
        <p:txBody>
          <a:bodyPr>
            <a:normAutofit lnSpcReduction="10000"/>
          </a:bodyPr>
          <a:lstStyle/>
          <a:p>
            <a:r>
              <a:rPr lang="en-GB" dirty="0" smtClean="0"/>
              <a:t>Initial Investment in Spa		£</a:t>
            </a:r>
            <a:r>
              <a:rPr lang="en-GB" dirty="0" err="1" smtClean="0"/>
              <a:t>13m</a:t>
            </a:r>
            <a:endParaRPr lang="en-GB" dirty="0" smtClean="0"/>
          </a:p>
          <a:p>
            <a:r>
              <a:rPr lang="en-GB" dirty="0" smtClean="0"/>
              <a:t>Forecast Annual Cash inflow</a:t>
            </a:r>
          </a:p>
          <a:p>
            <a:pPr lvl="1"/>
            <a:r>
              <a:rPr lang="en-GB" dirty="0" smtClean="0"/>
              <a:t>Year 1				£</a:t>
            </a:r>
            <a:r>
              <a:rPr lang="en-GB" dirty="0" err="1" smtClean="0"/>
              <a:t>3m</a:t>
            </a:r>
            <a:endParaRPr lang="en-GB" dirty="0" smtClean="0"/>
          </a:p>
          <a:p>
            <a:pPr lvl="1"/>
            <a:r>
              <a:rPr lang="en-GB" dirty="0" smtClean="0"/>
              <a:t>Year 2				£</a:t>
            </a:r>
            <a:r>
              <a:rPr lang="en-GB" dirty="0" err="1" smtClean="0"/>
              <a:t>6m</a:t>
            </a:r>
            <a:endParaRPr lang="en-GB" dirty="0" smtClean="0"/>
          </a:p>
          <a:p>
            <a:pPr lvl="1"/>
            <a:r>
              <a:rPr lang="en-GB" dirty="0" smtClean="0"/>
              <a:t>Year 3				£</a:t>
            </a:r>
            <a:r>
              <a:rPr lang="en-GB" dirty="0" err="1" smtClean="0"/>
              <a:t>8m</a:t>
            </a:r>
            <a:endParaRPr lang="en-GB" dirty="0" smtClean="0"/>
          </a:p>
          <a:p>
            <a:pPr lvl="1"/>
            <a:r>
              <a:rPr lang="en-GB" dirty="0" smtClean="0"/>
              <a:t>Year 4				£</a:t>
            </a:r>
            <a:r>
              <a:rPr lang="en-GB" dirty="0" err="1" smtClean="0"/>
              <a:t>8m</a:t>
            </a:r>
            <a:endParaRPr lang="en-GB" dirty="0" smtClean="0"/>
          </a:p>
          <a:p>
            <a:r>
              <a:rPr lang="en-GB" dirty="0" smtClean="0"/>
              <a:t>Annual Cost</a:t>
            </a:r>
          </a:p>
          <a:p>
            <a:pPr lvl="1"/>
            <a:r>
              <a:rPr lang="en-GB" dirty="0" smtClean="0"/>
              <a:t>Years 1-3			£</a:t>
            </a:r>
            <a:r>
              <a:rPr lang="en-GB" dirty="0" err="1" smtClean="0"/>
              <a:t>1m</a:t>
            </a:r>
            <a:r>
              <a:rPr lang="en-GB" dirty="0" smtClean="0"/>
              <a:t> per year</a:t>
            </a:r>
          </a:p>
          <a:p>
            <a:pPr lvl="1"/>
            <a:r>
              <a:rPr lang="en-GB" dirty="0" smtClean="0"/>
              <a:t>Year 4				£</a:t>
            </a:r>
            <a:r>
              <a:rPr lang="en-GB" dirty="0" err="1" smtClean="0"/>
              <a:t>1.5m</a:t>
            </a:r>
            <a:endParaRPr lang="en-US" dirty="0" smtClean="0"/>
          </a:p>
        </p:txBody>
      </p:sp>
      <p:sp>
        <p:nvSpPr>
          <p:cNvPr id="3" name="TextBox 2"/>
          <p:cNvSpPr txBox="1"/>
          <p:nvPr/>
        </p:nvSpPr>
        <p:spPr>
          <a:xfrm>
            <a:off x="0" y="1916832"/>
            <a:ext cx="1763688" cy="2462213"/>
          </a:xfrm>
          <a:prstGeom prst="rect">
            <a:avLst/>
          </a:prstGeom>
          <a:noFill/>
        </p:spPr>
        <p:txBody>
          <a:bodyPr wrap="square" rtlCol="0">
            <a:spAutoFit/>
          </a:bodyPr>
          <a:lstStyle/>
          <a:p>
            <a:pPr algn="ctr">
              <a:spcBef>
                <a:spcPts val="600"/>
              </a:spcBef>
              <a:defRPr/>
            </a:pPr>
            <a:r>
              <a:rPr lang="en-GB" sz="1400" dirty="0"/>
              <a:t>What techniques may the consultant have used to estimate these figures</a:t>
            </a:r>
            <a:r>
              <a:rPr lang="en-GB" sz="1400" dirty="0" smtClean="0"/>
              <a:t>?</a:t>
            </a:r>
          </a:p>
          <a:p>
            <a:pPr algn="ctr">
              <a:spcBef>
                <a:spcPts val="600"/>
              </a:spcBef>
              <a:defRPr/>
            </a:pPr>
            <a:endParaRPr lang="en-GB" sz="1400" dirty="0"/>
          </a:p>
          <a:p>
            <a:pPr algn="ctr">
              <a:spcBef>
                <a:spcPts val="600"/>
              </a:spcBef>
              <a:defRPr/>
            </a:pPr>
            <a:r>
              <a:rPr lang="en-GB" sz="1400" dirty="0"/>
              <a:t>What factors will affect the likely accuracy of these figures?</a:t>
            </a:r>
            <a:endParaRPr lang="en-US" sz="1400" dirty="0"/>
          </a:p>
          <a:p>
            <a:endParaRPr lang="en-GB" dirty="0"/>
          </a:p>
        </p:txBody>
      </p:sp>
    </p:spTree>
    <p:extLst>
      <p:ext uri="{BB962C8B-B14F-4D97-AF65-F5344CB8AC3E}">
        <p14:creationId xmlns:p14="http://schemas.microsoft.com/office/powerpoint/2010/main" val="256188699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First – Draw a Net cash flow table</a:t>
            </a:r>
            <a:endParaRPr lang="en-US" sz="2400" dirty="0"/>
          </a:p>
        </p:txBody>
      </p:sp>
      <p:graphicFrame>
        <p:nvGraphicFramePr>
          <p:cNvPr id="5" name="Content Placeholder 4"/>
          <p:cNvGraphicFramePr>
            <a:graphicFrameLocks noGrp="1"/>
          </p:cNvGraphicFramePr>
          <p:nvPr>
            <p:ph sz="quarter" idx="1"/>
            <p:extLst>
              <p:ext uri="{D42A27DB-BD31-4B8C-83A1-F6EECF244321}">
                <p14:modId xmlns:p14="http://schemas.microsoft.com/office/powerpoint/2010/main" val="951226346"/>
              </p:ext>
            </p:extLst>
          </p:nvPr>
        </p:nvGraphicFramePr>
        <p:xfrm>
          <a:off x="2051720" y="1916832"/>
          <a:ext cx="6747520" cy="2828934"/>
        </p:xfrm>
        <a:graphic>
          <a:graphicData uri="http://schemas.openxmlformats.org/drawingml/2006/table">
            <a:tbl>
              <a:tblPr firstRow="1" bandRow="1">
                <a:tableStyleId>{5C22544A-7EE6-4342-B048-85BDC9FD1C3A}</a:tableStyleId>
              </a:tblPr>
              <a:tblGrid>
                <a:gridCol w="1686880"/>
                <a:gridCol w="1686880"/>
                <a:gridCol w="1686880"/>
                <a:gridCol w="1686880"/>
              </a:tblGrid>
              <a:tr h="471489">
                <a:tc>
                  <a:txBody>
                    <a:bodyPr/>
                    <a:lstStyle/>
                    <a:p>
                      <a:r>
                        <a:rPr lang="en-GB" sz="2000" dirty="0" smtClean="0"/>
                        <a:t>Year</a:t>
                      </a:r>
                      <a:endParaRPr lang="en-US" sz="2000" dirty="0"/>
                    </a:p>
                  </a:txBody>
                  <a:tcPr/>
                </a:tc>
                <a:tc>
                  <a:txBody>
                    <a:bodyPr/>
                    <a:lstStyle/>
                    <a:p>
                      <a:r>
                        <a:rPr lang="en-GB" sz="2000" dirty="0" smtClean="0"/>
                        <a:t>Cash out</a:t>
                      </a:r>
                      <a:endParaRPr lang="en-US" sz="2000" dirty="0"/>
                    </a:p>
                  </a:txBody>
                  <a:tcPr/>
                </a:tc>
                <a:tc>
                  <a:txBody>
                    <a:bodyPr/>
                    <a:lstStyle/>
                    <a:p>
                      <a:r>
                        <a:rPr lang="en-GB" sz="2000" dirty="0" smtClean="0"/>
                        <a:t>Cash in</a:t>
                      </a:r>
                      <a:endParaRPr lang="en-US" sz="2000" dirty="0"/>
                    </a:p>
                  </a:txBody>
                  <a:tcPr/>
                </a:tc>
                <a:tc>
                  <a:txBody>
                    <a:bodyPr/>
                    <a:lstStyle/>
                    <a:p>
                      <a:r>
                        <a:rPr lang="en-GB" sz="2000" dirty="0" smtClean="0"/>
                        <a:t>Net cash flow</a:t>
                      </a:r>
                      <a:endParaRPr lang="en-US" sz="2000" dirty="0"/>
                    </a:p>
                  </a:txBody>
                  <a:tcPr/>
                </a:tc>
              </a:tr>
              <a:tr h="471489">
                <a:tc>
                  <a:txBody>
                    <a:bodyPr/>
                    <a:lstStyle/>
                    <a:p>
                      <a:r>
                        <a:rPr lang="en-GB" sz="2000" dirty="0" smtClean="0"/>
                        <a:t>0</a:t>
                      </a:r>
                      <a:endParaRPr lang="en-US" sz="2000" dirty="0"/>
                    </a:p>
                  </a:txBody>
                  <a:tcPr/>
                </a:tc>
                <a:tc>
                  <a:txBody>
                    <a:bodyPr/>
                    <a:lstStyle/>
                    <a:p>
                      <a:r>
                        <a:rPr lang="en-GB" sz="2000" dirty="0" smtClean="0"/>
                        <a:t>£</a:t>
                      </a:r>
                      <a:r>
                        <a:rPr lang="en-GB" sz="2000" dirty="0" err="1" smtClean="0"/>
                        <a:t>13m</a:t>
                      </a:r>
                      <a:endParaRPr lang="en-US" sz="2000" dirty="0"/>
                    </a:p>
                  </a:txBody>
                  <a:tcPr/>
                </a:tc>
                <a:tc>
                  <a:txBody>
                    <a:bodyPr/>
                    <a:lstStyle/>
                    <a:p>
                      <a:r>
                        <a:rPr lang="en-GB" sz="2000" dirty="0" smtClean="0"/>
                        <a:t>0</a:t>
                      </a:r>
                      <a:endParaRPr lang="en-US" sz="2000" dirty="0"/>
                    </a:p>
                  </a:txBody>
                  <a:tcPr/>
                </a:tc>
                <a:tc>
                  <a:txBody>
                    <a:bodyPr/>
                    <a:lstStyle/>
                    <a:p>
                      <a:r>
                        <a:rPr lang="en-GB" sz="2000" dirty="0" smtClean="0"/>
                        <a:t>(£</a:t>
                      </a:r>
                      <a:r>
                        <a:rPr lang="en-GB" sz="2000" dirty="0" err="1" smtClean="0"/>
                        <a:t>13m</a:t>
                      </a:r>
                      <a:r>
                        <a:rPr lang="en-GB" sz="2000" dirty="0" smtClean="0"/>
                        <a:t>)</a:t>
                      </a:r>
                      <a:endParaRPr lang="en-US" sz="2000" dirty="0"/>
                    </a:p>
                  </a:txBody>
                  <a:tcPr/>
                </a:tc>
              </a:tr>
              <a:tr h="471489">
                <a:tc>
                  <a:txBody>
                    <a:bodyPr/>
                    <a:lstStyle/>
                    <a:p>
                      <a:r>
                        <a:rPr lang="en-GB" sz="2000" dirty="0" smtClean="0"/>
                        <a:t>1</a:t>
                      </a:r>
                      <a:endParaRPr lang="en-US" sz="2000" dirty="0"/>
                    </a:p>
                  </a:txBody>
                  <a:tcPr/>
                </a:tc>
                <a:tc>
                  <a:txBody>
                    <a:bodyPr/>
                    <a:lstStyle/>
                    <a:p>
                      <a:r>
                        <a:rPr lang="en-GB" sz="2000" dirty="0" smtClean="0"/>
                        <a:t>£</a:t>
                      </a:r>
                      <a:r>
                        <a:rPr lang="en-GB" sz="2000" dirty="0" err="1" smtClean="0"/>
                        <a:t>1m</a:t>
                      </a:r>
                      <a:endParaRPr lang="en-US" sz="2000" dirty="0"/>
                    </a:p>
                  </a:txBody>
                  <a:tcPr/>
                </a:tc>
                <a:tc>
                  <a:txBody>
                    <a:bodyPr/>
                    <a:lstStyle/>
                    <a:p>
                      <a:r>
                        <a:rPr lang="en-GB" sz="2000" dirty="0" smtClean="0"/>
                        <a:t>£</a:t>
                      </a:r>
                      <a:r>
                        <a:rPr lang="en-GB" sz="2000" dirty="0" err="1" smtClean="0"/>
                        <a:t>3m</a:t>
                      </a:r>
                      <a:endParaRPr lang="en-US" sz="2000" dirty="0"/>
                    </a:p>
                  </a:txBody>
                  <a:tcPr/>
                </a:tc>
                <a:tc>
                  <a:txBody>
                    <a:bodyPr/>
                    <a:lstStyle/>
                    <a:p>
                      <a:r>
                        <a:rPr lang="en-GB" sz="2000" dirty="0" smtClean="0"/>
                        <a:t>£</a:t>
                      </a:r>
                      <a:r>
                        <a:rPr lang="en-GB" sz="2000" dirty="0" err="1" smtClean="0"/>
                        <a:t>2m</a:t>
                      </a:r>
                      <a:endParaRPr lang="en-US" sz="2000" dirty="0"/>
                    </a:p>
                  </a:txBody>
                  <a:tcPr/>
                </a:tc>
              </a:tr>
              <a:tr h="471489">
                <a:tc>
                  <a:txBody>
                    <a:bodyPr/>
                    <a:lstStyle/>
                    <a:p>
                      <a:r>
                        <a:rPr lang="en-GB" sz="2000" dirty="0" smtClean="0"/>
                        <a:t>2</a:t>
                      </a:r>
                      <a:endParaRPr lang="en-US" sz="2000" dirty="0"/>
                    </a:p>
                  </a:txBody>
                  <a:tcPr/>
                </a:tc>
                <a:tc>
                  <a:txBody>
                    <a:bodyPr/>
                    <a:lstStyle/>
                    <a:p>
                      <a:r>
                        <a:rPr lang="en-GB" sz="2000" dirty="0" smtClean="0"/>
                        <a:t>£</a:t>
                      </a:r>
                      <a:r>
                        <a:rPr lang="en-GB" sz="2000" dirty="0" err="1" smtClean="0"/>
                        <a:t>1m</a:t>
                      </a:r>
                      <a:endParaRPr lang="en-GB" sz="2000" dirty="0" smtClean="0"/>
                    </a:p>
                  </a:txBody>
                  <a:tcPr/>
                </a:tc>
                <a:tc>
                  <a:txBody>
                    <a:bodyPr/>
                    <a:lstStyle/>
                    <a:p>
                      <a:r>
                        <a:rPr lang="en-GB" sz="2000" dirty="0" smtClean="0"/>
                        <a:t>£</a:t>
                      </a:r>
                      <a:r>
                        <a:rPr lang="en-GB" sz="2000" dirty="0" err="1" smtClean="0"/>
                        <a:t>6m</a:t>
                      </a:r>
                      <a:endParaRPr lang="en-US" sz="2000" dirty="0"/>
                    </a:p>
                  </a:txBody>
                  <a:tcPr/>
                </a:tc>
                <a:tc>
                  <a:txBody>
                    <a:bodyPr/>
                    <a:lstStyle/>
                    <a:p>
                      <a:r>
                        <a:rPr lang="en-GB" sz="2000" dirty="0" smtClean="0"/>
                        <a:t>£</a:t>
                      </a:r>
                      <a:r>
                        <a:rPr lang="en-GB" sz="2000" dirty="0" err="1" smtClean="0"/>
                        <a:t>5m</a:t>
                      </a:r>
                      <a:endParaRPr lang="en-US" sz="2000" dirty="0"/>
                    </a:p>
                  </a:txBody>
                  <a:tcPr/>
                </a:tc>
              </a:tr>
              <a:tr h="471489">
                <a:tc>
                  <a:txBody>
                    <a:bodyPr/>
                    <a:lstStyle/>
                    <a:p>
                      <a:r>
                        <a:rPr lang="en-GB" sz="2000" dirty="0" smtClean="0"/>
                        <a:t>3</a:t>
                      </a:r>
                      <a:endParaRPr lang="en-US" sz="2000" dirty="0"/>
                    </a:p>
                  </a:txBody>
                  <a:tcPr/>
                </a:tc>
                <a:tc>
                  <a:txBody>
                    <a:bodyPr/>
                    <a:lstStyle/>
                    <a:p>
                      <a:r>
                        <a:rPr lang="en-GB" sz="2000" dirty="0" smtClean="0"/>
                        <a:t>£</a:t>
                      </a:r>
                      <a:r>
                        <a:rPr lang="en-GB" sz="2000" dirty="0" err="1" smtClean="0"/>
                        <a:t>1m</a:t>
                      </a:r>
                      <a:endParaRPr lang="en-US" sz="2000" dirty="0"/>
                    </a:p>
                  </a:txBody>
                  <a:tcPr/>
                </a:tc>
                <a:tc>
                  <a:txBody>
                    <a:bodyPr/>
                    <a:lstStyle/>
                    <a:p>
                      <a:r>
                        <a:rPr lang="en-GB" sz="2000" dirty="0" smtClean="0"/>
                        <a:t>£</a:t>
                      </a:r>
                      <a:r>
                        <a:rPr lang="en-GB" sz="2000" dirty="0" err="1" smtClean="0"/>
                        <a:t>8m</a:t>
                      </a:r>
                      <a:endParaRPr lang="en-US" sz="2000" dirty="0"/>
                    </a:p>
                  </a:txBody>
                  <a:tcPr/>
                </a:tc>
                <a:tc>
                  <a:txBody>
                    <a:bodyPr/>
                    <a:lstStyle/>
                    <a:p>
                      <a:r>
                        <a:rPr lang="en-GB" sz="2000" dirty="0" smtClean="0"/>
                        <a:t>£</a:t>
                      </a:r>
                      <a:r>
                        <a:rPr lang="en-GB" sz="2000" dirty="0" err="1" smtClean="0"/>
                        <a:t>7m</a:t>
                      </a:r>
                      <a:endParaRPr lang="en-US" sz="2000" dirty="0"/>
                    </a:p>
                  </a:txBody>
                  <a:tcPr/>
                </a:tc>
              </a:tr>
              <a:tr h="471489">
                <a:tc>
                  <a:txBody>
                    <a:bodyPr/>
                    <a:lstStyle/>
                    <a:p>
                      <a:r>
                        <a:rPr lang="en-GB" sz="2000" dirty="0" smtClean="0"/>
                        <a:t>4</a:t>
                      </a:r>
                      <a:endParaRPr lang="en-US" sz="2000" dirty="0"/>
                    </a:p>
                  </a:txBody>
                  <a:tcPr/>
                </a:tc>
                <a:tc>
                  <a:txBody>
                    <a:bodyPr/>
                    <a:lstStyle/>
                    <a:p>
                      <a:r>
                        <a:rPr lang="en-GB" sz="2000" dirty="0" smtClean="0"/>
                        <a:t>£</a:t>
                      </a:r>
                      <a:r>
                        <a:rPr lang="en-GB" sz="2000" dirty="0" err="1" smtClean="0"/>
                        <a:t>1.5m</a:t>
                      </a:r>
                      <a:endParaRPr lang="en-US" sz="2000" dirty="0"/>
                    </a:p>
                  </a:txBody>
                  <a:tcPr/>
                </a:tc>
                <a:tc>
                  <a:txBody>
                    <a:bodyPr/>
                    <a:lstStyle/>
                    <a:p>
                      <a:r>
                        <a:rPr lang="en-GB" sz="2000" dirty="0" smtClean="0"/>
                        <a:t>£</a:t>
                      </a:r>
                      <a:r>
                        <a:rPr lang="en-GB" sz="2000" dirty="0" err="1" smtClean="0"/>
                        <a:t>8m</a:t>
                      </a:r>
                      <a:endParaRPr lang="en-US" sz="2000" dirty="0"/>
                    </a:p>
                  </a:txBody>
                  <a:tcPr/>
                </a:tc>
                <a:tc>
                  <a:txBody>
                    <a:bodyPr/>
                    <a:lstStyle/>
                    <a:p>
                      <a:r>
                        <a:rPr lang="en-GB" sz="2000" dirty="0" smtClean="0"/>
                        <a:t>£</a:t>
                      </a:r>
                      <a:r>
                        <a:rPr lang="en-GB" sz="2000" dirty="0" err="1" smtClean="0"/>
                        <a:t>6.5m</a:t>
                      </a:r>
                      <a:endParaRPr lang="en-US" sz="2000" dirty="0"/>
                    </a:p>
                  </a:txBody>
                  <a:tcPr/>
                </a:tc>
              </a:tr>
            </a:tbl>
          </a:graphicData>
        </a:graphic>
      </p:graphicFrame>
      <p:sp>
        <p:nvSpPr>
          <p:cNvPr id="6" name="Up Arrow Callout 5"/>
          <p:cNvSpPr/>
          <p:nvPr/>
        </p:nvSpPr>
        <p:spPr>
          <a:xfrm>
            <a:off x="6444208" y="4714875"/>
            <a:ext cx="2428875" cy="1643063"/>
          </a:xfrm>
          <a:prstGeom prst="upArrowCallout">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NCF =</a:t>
            </a:r>
          </a:p>
          <a:p>
            <a:pPr algn="ctr">
              <a:defRPr/>
            </a:pPr>
            <a:r>
              <a:rPr lang="en-GB" dirty="0"/>
              <a:t> cash in – cash out</a:t>
            </a:r>
            <a:endParaRPr lang="en-US" dirty="0"/>
          </a:p>
        </p:txBody>
      </p:sp>
      <p:sp>
        <p:nvSpPr>
          <p:cNvPr id="7" name="Rounded Rectangle 6"/>
          <p:cNvSpPr/>
          <p:nvPr/>
        </p:nvSpPr>
        <p:spPr>
          <a:xfrm>
            <a:off x="1979712" y="5214938"/>
            <a:ext cx="4141093" cy="1143000"/>
          </a:xfrm>
          <a:prstGeom prst="roundRect">
            <a:avLst/>
          </a:prstGeom>
          <a:solidFill>
            <a:schemeClr val="accent1">
              <a:lumMod val="40000"/>
              <a:lumOff val="60000"/>
            </a:schemeClr>
          </a:solidFill>
          <a:ln>
            <a:solidFill>
              <a:schemeClr val="accent1">
                <a:lumMod val="40000"/>
                <a:lumOff val="60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solidFill>
                  <a:schemeClr val="tx1"/>
                </a:solidFill>
              </a:rPr>
              <a:t>Why might the annual cost be predicted to be higher in year 4?</a:t>
            </a:r>
            <a:endParaRPr lang="en-US" dirty="0">
              <a:solidFill>
                <a:schemeClr val="tx1"/>
              </a:solidFill>
            </a:endParaRPr>
          </a:p>
        </p:txBody>
      </p:sp>
      <p:sp>
        <p:nvSpPr>
          <p:cNvPr id="3" name="TextBox 2"/>
          <p:cNvSpPr txBox="1"/>
          <p:nvPr/>
        </p:nvSpPr>
        <p:spPr>
          <a:xfrm>
            <a:off x="107504" y="1916832"/>
            <a:ext cx="1656184" cy="1169551"/>
          </a:xfrm>
          <a:prstGeom prst="rect">
            <a:avLst/>
          </a:prstGeom>
          <a:noFill/>
        </p:spPr>
        <p:txBody>
          <a:bodyPr wrap="square" rtlCol="0">
            <a:spAutoFit/>
          </a:bodyPr>
          <a:lstStyle/>
          <a:p>
            <a:pPr algn="ctr"/>
            <a:r>
              <a:rPr lang="en-GB" sz="1400" dirty="0" smtClean="0"/>
              <a:t>Drawing a net cash flow table is always the first step for each of the 3 techniques.</a:t>
            </a:r>
            <a:endParaRPr lang="en-GB" sz="1400" dirty="0"/>
          </a:p>
        </p:txBody>
      </p:sp>
    </p:spTree>
    <p:extLst>
      <p:ext uri="{BB962C8B-B14F-4D97-AF65-F5344CB8AC3E}">
        <p14:creationId xmlns:p14="http://schemas.microsoft.com/office/powerpoint/2010/main" val="12833968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 1 : Payback</a:t>
            </a:r>
            <a:endParaRPr lang="en-US" sz="2400" dirty="0"/>
          </a:p>
        </p:txBody>
      </p:sp>
      <p:sp>
        <p:nvSpPr>
          <p:cNvPr id="17411" name="Content Placeholder 2"/>
          <p:cNvSpPr>
            <a:spLocks noGrp="1"/>
          </p:cNvSpPr>
          <p:nvPr>
            <p:ph sz="quarter" idx="1"/>
          </p:nvPr>
        </p:nvSpPr>
        <p:spPr>
          <a:xfrm>
            <a:off x="1979712" y="1844824"/>
            <a:ext cx="5945088" cy="4629001"/>
          </a:xfrm>
        </p:spPr>
        <p:txBody>
          <a:bodyPr>
            <a:normAutofit fontScale="92500" lnSpcReduction="10000"/>
          </a:bodyPr>
          <a:lstStyle/>
          <a:p>
            <a:r>
              <a:rPr lang="en-GB" dirty="0" smtClean="0"/>
              <a:t>Calculates how long it will take to pay back the cost of the initial investment</a:t>
            </a:r>
          </a:p>
          <a:p>
            <a:r>
              <a:rPr lang="en-GB" dirty="0" smtClean="0"/>
              <a:t>It shows how many years and months</a:t>
            </a:r>
          </a:p>
          <a:p>
            <a:r>
              <a:rPr lang="en-GB" dirty="0" smtClean="0"/>
              <a:t>Step 1: Calculate during which year the investment cost will be covered	</a:t>
            </a:r>
          </a:p>
          <a:p>
            <a:pPr lvl="1"/>
            <a:r>
              <a:rPr lang="en-GB" dirty="0" smtClean="0"/>
              <a:t>Initial cost = £</a:t>
            </a:r>
            <a:r>
              <a:rPr lang="en-GB" dirty="0" err="1" smtClean="0"/>
              <a:t>13m</a:t>
            </a:r>
            <a:endParaRPr lang="en-GB" dirty="0" smtClean="0"/>
          </a:p>
          <a:p>
            <a:pPr lvl="1"/>
            <a:r>
              <a:rPr lang="en-GB" dirty="0" smtClean="0"/>
              <a:t>Cumulative net cash flow</a:t>
            </a:r>
          </a:p>
          <a:p>
            <a:pPr lvl="2"/>
            <a:r>
              <a:rPr lang="en-GB" dirty="0" smtClean="0"/>
              <a:t>Year 1 £</a:t>
            </a:r>
            <a:r>
              <a:rPr lang="en-GB" dirty="0" err="1" smtClean="0"/>
              <a:t>2m</a:t>
            </a:r>
            <a:endParaRPr lang="en-GB" dirty="0" smtClean="0"/>
          </a:p>
          <a:p>
            <a:pPr lvl="2"/>
            <a:r>
              <a:rPr lang="en-GB" dirty="0" smtClean="0"/>
              <a:t>Year 2 £</a:t>
            </a:r>
            <a:r>
              <a:rPr lang="en-GB" dirty="0" err="1" smtClean="0"/>
              <a:t>7m</a:t>
            </a:r>
            <a:endParaRPr lang="en-GB" dirty="0" smtClean="0"/>
          </a:p>
          <a:p>
            <a:pPr lvl="2"/>
            <a:r>
              <a:rPr lang="en-GB" dirty="0" smtClean="0"/>
              <a:t>Year 3 £</a:t>
            </a:r>
            <a:r>
              <a:rPr lang="en-GB" dirty="0" smtClean="0"/>
              <a:t>14m</a:t>
            </a:r>
            <a:endParaRPr lang="en-GB" dirty="0" smtClean="0"/>
          </a:p>
          <a:p>
            <a:r>
              <a:rPr lang="en-GB" dirty="0" smtClean="0"/>
              <a:t>Therefore payback is 2 years and x months</a:t>
            </a:r>
            <a:endParaRPr lang="en-US" dirty="0" smtClean="0"/>
          </a:p>
        </p:txBody>
      </p:sp>
      <p:sp>
        <p:nvSpPr>
          <p:cNvPr id="5" name="Line Callout 1 4"/>
          <p:cNvSpPr/>
          <p:nvPr/>
        </p:nvSpPr>
        <p:spPr>
          <a:xfrm>
            <a:off x="5868144" y="4221088"/>
            <a:ext cx="3143250" cy="1143000"/>
          </a:xfrm>
          <a:prstGeom prst="borderCallout1">
            <a:avLst>
              <a:gd name="adj1" fmla="val 43750"/>
              <a:gd name="adj2" fmla="val 1364"/>
              <a:gd name="adj3" fmla="val 120585"/>
              <a:gd name="adj4" fmla="val -43308"/>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r>
              <a:rPr lang="en-GB" dirty="0"/>
              <a:t>£14m is enough to cover the initial £13m therefore payback is during year 3</a:t>
            </a:r>
            <a:endParaRPr lang="en-US" dirty="0"/>
          </a:p>
        </p:txBody>
      </p:sp>
    </p:spTree>
    <p:extLst>
      <p:ext uri="{BB962C8B-B14F-4D97-AF65-F5344CB8AC3E}">
        <p14:creationId xmlns:p14="http://schemas.microsoft.com/office/powerpoint/2010/main" val="32079672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IAT1 : Payback</a:t>
            </a:r>
            <a:endParaRPr lang="en-US" sz="2400" dirty="0"/>
          </a:p>
        </p:txBody>
      </p:sp>
      <p:sp>
        <p:nvSpPr>
          <p:cNvPr id="3" name="Content Placeholder 2"/>
          <p:cNvSpPr>
            <a:spLocks noGrp="1"/>
          </p:cNvSpPr>
          <p:nvPr>
            <p:ph sz="quarter" idx="1"/>
          </p:nvPr>
        </p:nvSpPr>
        <p:spPr>
          <a:xfrm>
            <a:off x="2267744" y="1916832"/>
            <a:ext cx="6336704" cy="4556993"/>
          </a:xfrm>
        </p:spPr>
        <p:txBody>
          <a:bodyPr/>
          <a:lstStyle/>
          <a:p>
            <a:pPr>
              <a:defRPr/>
            </a:pPr>
            <a:r>
              <a:rPr lang="en-GB" dirty="0" smtClean="0"/>
              <a:t>Step 2 : Calculate how many months</a:t>
            </a:r>
          </a:p>
          <a:p>
            <a:pPr lvl="1">
              <a:defRPr/>
            </a:pPr>
            <a:r>
              <a:rPr lang="en-GB" dirty="0" smtClean="0"/>
              <a:t>At end of year 2 £</a:t>
            </a:r>
            <a:r>
              <a:rPr lang="en-GB" dirty="0" err="1" smtClean="0"/>
              <a:t>7m</a:t>
            </a:r>
            <a:r>
              <a:rPr lang="en-GB" dirty="0" smtClean="0"/>
              <a:t> had been paid back leaving </a:t>
            </a:r>
            <a:r>
              <a:rPr lang="en-GB" dirty="0" smtClean="0">
                <a:solidFill>
                  <a:schemeClr val="accent1">
                    <a:lumMod val="50000"/>
                  </a:schemeClr>
                </a:solidFill>
              </a:rPr>
              <a:t>£</a:t>
            </a:r>
            <a:r>
              <a:rPr lang="en-GB" dirty="0" err="1" smtClean="0">
                <a:solidFill>
                  <a:schemeClr val="accent1">
                    <a:lumMod val="50000"/>
                  </a:schemeClr>
                </a:solidFill>
              </a:rPr>
              <a:t>6m</a:t>
            </a:r>
            <a:r>
              <a:rPr lang="en-GB" dirty="0" smtClean="0">
                <a:solidFill>
                  <a:schemeClr val="accent1">
                    <a:lumMod val="50000"/>
                  </a:schemeClr>
                </a:solidFill>
              </a:rPr>
              <a:t> </a:t>
            </a:r>
            <a:r>
              <a:rPr lang="en-GB" dirty="0" smtClean="0"/>
              <a:t>to be paid in year 3 (£</a:t>
            </a:r>
            <a:r>
              <a:rPr lang="en-GB" dirty="0" err="1" smtClean="0"/>
              <a:t>13m</a:t>
            </a:r>
            <a:r>
              <a:rPr lang="en-GB" dirty="0" smtClean="0"/>
              <a:t> - £</a:t>
            </a:r>
            <a:r>
              <a:rPr lang="en-GB" dirty="0" err="1" smtClean="0"/>
              <a:t>7m</a:t>
            </a:r>
            <a:r>
              <a:rPr lang="en-GB" dirty="0" smtClean="0"/>
              <a:t>)</a:t>
            </a:r>
          </a:p>
          <a:p>
            <a:pPr lvl="1">
              <a:defRPr/>
            </a:pPr>
            <a:r>
              <a:rPr lang="en-GB" dirty="0" smtClean="0"/>
              <a:t>In year 3 </a:t>
            </a:r>
            <a:r>
              <a:rPr lang="en-GB" dirty="0" smtClean="0"/>
              <a:t>£7m </a:t>
            </a:r>
            <a:r>
              <a:rPr lang="en-GB" dirty="0" smtClean="0"/>
              <a:t>is the net cash inflow over the full 12 months</a:t>
            </a:r>
          </a:p>
          <a:p>
            <a:pPr lvl="2">
              <a:defRPr/>
            </a:pPr>
            <a:r>
              <a:rPr lang="en-GB" dirty="0" smtClean="0"/>
              <a:t> £</a:t>
            </a:r>
            <a:r>
              <a:rPr lang="en-GB" dirty="0" err="1" smtClean="0"/>
              <a:t>7m</a:t>
            </a:r>
            <a:r>
              <a:rPr lang="en-GB" dirty="0" smtClean="0"/>
              <a:t>/12 = £</a:t>
            </a:r>
            <a:r>
              <a:rPr lang="en-GB" dirty="0" err="1" smtClean="0"/>
              <a:t>0.58m</a:t>
            </a:r>
            <a:r>
              <a:rPr lang="en-GB" dirty="0" smtClean="0"/>
              <a:t> per month</a:t>
            </a:r>
          </a:p>
          <a:p>
            <a:pPr lvl="2">
              <a:defRPr/>
            </a:pPr>
            <a:r>
              <a:rPr lang="en-GB" dirty="0" smtClean="0"/>
              <a:t> </a:t>
            </a:r>
            <a:r>
              <a:rPr lang="en-GB" dirty="0" smtClean="0">
                <a:solidFill>
                  <a:schemeClr val="accent1">
                    <a:lumMod val="50000"/>
                  </a:schemeClr>
                </a:solidFill>
              </a:rPr>
              <a:t>£6m </a:t>
            </a:r>
            <a:r>
              <a:rPr lang="en-GB" dirty="0" smtClean="0">
                <a:solidFill>
                  <a:schemeClr val="tx1">
                    <a:lumMod val="95000"/>
                    <a:lumOff val="5000"/>
                  </a:schemeClr>
                </a:solidFill>
              </a:rPr>
              <a:t>(remaining to be paid)</a:t>
            </a:r>
            <a:r>
              <a:rPr lang="en-GB" dirty="0" smtClean="0"/>
              <a:t>/£0.58m per month = 10.3 </a:t>
            </a:r>
            <a:r>
              <a:rPr lang="en-GB" dirty="0" smtClean="0"/>
              <a:t>months</a:t>
            </a:r>
          </a:p>
          <a:p>
            <a:pPr marL="457200" lvl="1" indent="0">
              <a:buNone/>
              <a:defRPr/>
            </a:pPr>
            <a:r>
              <a:rPr lang="en-GB" b="1" dirty="0" smtClean="0"/>
              <a:t>Or	</a:t>
            </a:r>
            <a:r>
              <a:rPr lang="en-GB" sz="1800" dirty="0" smtClean="0"/>
              <a:t>£6m/£7m x 12 months =10.3 months</a:t>
            </a:r>
            <a:endParaRPr lang="en-GB" sz="1800" dirty="0" smtClean="0"/>
          </a:p>
          <a:p>
            <a:pPr>
              <a:defRPr/>
            </a:pPr>
            <a:r>
              <a:rPr lang="en-GB" dirty="0" smtClean="0"/>
              <a:t>Payback is therefore 2 years and 11 months</a:t>
            </a:r>
          </a:p>
          <a:p>
            <a:pPr>
              <a:defRPr/>
            </a:pPr>
            <a:endParaRPr lang="en-US" dirty="0"/>
          </a:p>
        </p:txBody>
      </p:sp>
    </p:spTree>
    <p:extLst>
      <p:ext uri="{BB962C8B-B14F-4D97-AF65-F5344CB8AC3E}">
        <p14:creationId xmlns:p14="http://schemas.microsoft.com/office/powerpoint/2010/main" val="80805113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defRPr/>
            </a:pPr>
            <a:r>
              <a:rPr lang="en-GB" sz="2400" dirty="0" smtClean="0"/>
              <a:t>IAT1 : Payback</a:t>
            </a:r>
            <a:endParaRPr lang="en-US" sz="2400" dirty="0"/>
          </a:p>
        </p:txBody>
      </p:sp>
      <p:sp>
        <p:nvSpPr>
          <p:cNvPr id="19459" name="Content Placeholder 2"/>
          <p:cNvSpPr>
            <a:spLocks noGrp="1"/>
          </p:cNvSpPr>
          <p:nvPr>
            <p:ph sz="quarter" idx="1"/>
          </p:nvPr>
        </p:nvSpPr>
        <p:spPr>
          <a:xfrm>
            <a:off x="2051720" y="1844824"/>
            <a:ext cx="6768752" cy="4629001"/>
          </a:xfrm>
        </p:spPr>
        <p:txBody>
          <a:bodyPr/>
          <a:lstStyle/>
          <a:p>
            <a:r>
              <a:rPr lang="en-GB" dirty="0" smtClean="0"/>
              <a:t>The longer the payback period the greater the degree of risk and uncertainty</a:t>
            </a:r>
          </a:p>
          <a:p>
            <a:r>
              <a:rPr lang="en-GB" dirty="0" smtClean="0"/>
              <a:t>Need to also consider how the investment is being funded e.g. if via a bank loan what will the impact be on gearing</a:t>
            </a:r>
          </a:p>
          <a:p>
            <a:r>
              <a:rPr lang="en-GB" dirty="0" smtClean="0"/>
              <a:t>Does not take into account what happens after payback</a:t>
            </a:r>
          </a:p>
          <a:p>
            <a:r>
              <a:rPr lang="en-GB" dirty="0" smtClean="0"/>
              <a:t>Assumes that in the year of payback that the cash inflow is equal each month</a:t>
            </a:r>
            <a:endParaRPr lang="en-US" dirty="0" smtClean="0"/>
          </a:p>
        </p:txBody>
      </p:sp>
    </p:spTree>
    <p:extLst>
      <p:ext uri="{BB962C8B-B14F-4D97-AF65-F5344CB8AC3E}">
        <p14:creationId xmlns:p14="http://schemas.microsoft.com/office/powerpoint/2010/main" val="2505050763"/>
      </p:ext>
    </p:extLst>
  </p:cSld>
  <p:clrMapOvr>
    <a:masterClrMapping/>
  </p:clrMapOvr>
  <p:timing>
    <p:tnLst>
      <p:par>
        <p:cTn id="1" dur="indefinite" restart="never" nodeType="tmRoot"/>
      </p:par>
    </p:tnLst>
  </p:timing>
</p:sld>
</file>

<file path=ppt/theme/theme1.xml><?xml version="1.0" encoding="utf-8"?>
<a:theme xmlns:a="http://schemas.openxmlformats.org/drawingml/2006/main" name="Mod">
  <a:themeElements>
    <a:clrScheme name="Custom 1">
      <a:dk1>
        <a:srgbClr val="000000"/>
      </a:dk1>
      <a:lt1>
        <a:srgbClr val="FFFFFF"/>
      </a:lt1>
      <a:dk2>
        <a:srgbClr val="FEDD61"/>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Mod">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Calibri"/>
        <a:ea typeface=""/>
        <a:cs typeface=""/>
        <a:font script="Jpan" typeface="HGｺﾞｼｯｸM"/>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od">
      <a:fillStyleLst>
        <a:solidFill>
          <a:schemeClr val="phClr"/>
        </a:solidFill>
        <a:solidFill>
          <a:schemeClr val="phClr">
            <a:tint val="80000"/>
          </a:schemeClr>
        </a:solidFill>
        <a:solidFill>
          <a:schemeClr val="phClr">
            <a:shade val="30000"/>
            <a:satMod val="150000"/>
          </a:schemeClr>
        </a:solidFill>
      </a:fillStyleLst>
      <a:lnStyleLst>
        <a:ln w="9525" cap="flat" cmpd="sng" algn="ctr">
          <a:solidFill>
            <a:schemeClr val="phClr">
              <a:tint val="90000"/>
              <a:satMod val="105000"/>
            </a:schemeClr>
          </a:solidFill>
          <a:prstDash val="solid"/>
        </a:ln>
        <a:ln w="50800" cap="flat" cmpd="sng" algn="ctr">
          <a:solidFill>
            <a:schemeClr val="phClr">
              <a:tint val="90000"/>
            </a:schemeClr>
          </a:solidFill>
          <a:prstDash val="solid"/>
        </a:ln>
        <a:ln w="76200" cap="flat" cmpd="dbl" algn="ctr">
          <a:solidFill>
            <a:schemeClr val="phClr">
              <a:tint val="90000"/>
            </a:schemeClr>
          </a:solidFill>
          <a:prstDash val="solid"/>
        </a:ln>
      </a:lnStyleLst>
      <a:effectStyleLst>
        <a:effectStyle>
          <a:effectLst/>
        </a:effectStyle>
        <a:effectStyle>
          <a:effectLst>
            <a:outerShdw blurRad="76200" dist="25400" dir="5400000" sx="101000" sy="101000" rotWithShape="0">
              <a:srgbClr val="000000">
                <a:alpha val="50000"/>
              </a:srgbClr>
            </a:outerShdw>
          </a:effectLst>
        </a:effectStyle>
        <a:effectStyle>
          <a:effectLst>
            <a:outerShdw blurRad="76200" dist="50800" dir="5400000" sx="101000" sy="101000" rotWithShape="0">
              <a:srgbClr val="000000">
                <a:alpha val="50000"/>
              </a:srgbClr>
            </a:outerShdw>
            <a:reflection blurRad="12700" stA="30000" endPos="30000" dist="50800" dir="5400000" sy="-100000" rotWithShape="0"/>
          </a:effectLst>
          <a:scene3d>
            <a:camera prst="orthographicFront">
              <a:rot lat="0" lon="0" rev="0"/>
            </a:camera>
            <a:lightRig rig="twoPt" dir="t">
              <a:rot lat="0" lon="0" rev="5400000"/>
            </a:lightRig>
          </a:scene3d>
          <a:sp3d prstMaterial="softmetal">
            <a:bevelT w="63500" h="25400" prst="coolSlant"/>
          </a:sp3d>
        </a:effectStyle>
      </a:effectStyleLst>
      <a:bgFillStyleLst>
        <a:solidFill>
          <a:schemeClr val="phClr">
            <a:satMod val="125000"/>
          </a:schemeClr>
        </a:solidFill>
        <a:solidFill>
          <a:schemeClr val="phClr">
            <a:shade val="30000"/>
            <a:satMod val="150000"/>
          </a:schemeClr>
        </a:solidFill>
        <a:gradFill>
          <a:gsLst>
            <a:gs pos="0">
              <a:schemeClr val="phClr">
                <a:tint val="100000"/>
                <a:shade val="80000"/>
                <a:satMod val="135000"/>
              </a:schemeClr>
            </a:gs>
            <a:gs pos="55000">
              <a:schemeClr val="phClr">
                <a:tint val="70000"/>
                <a:shade val="100000"/>
                <a:satMod val="150000"/>
              </a:schemeClr>
            </a:gs>
            <a:gs pos="100000">
              <a:schemeClr val="phClr">
                <a:tint val="70000"/>
                <a:shade val="100000"/>
                <a:satMod val="150000"/>
              </a:schemeClr>
            </a:gs>
          </a:gsLst>
          <a:lin ang="5400000" scaled="0"/>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Mod</Template>
  <TotalTime>2080</TotalTime>
  <Words>1279</Words>
  <Application>Microsoft Office PowerPoint</Application>
  <PresentationFormat>On-screen Show (4:3)</PresentationFormat>
  <Paragraphs>228</Paragraphs>
  <Slides>19</Slides>
  <Notes>16</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Mod</vt:lpstr>
      <vt:lpstr> 3.3.2 Investment appraisal</vt:lpstr>
      <vt:lpstr>3.3.2 Investment appraisal</vt:lpstr>
      <vt:lpstr>Financial methods of assessing an investment</vt:lpstr>
      <vt:lpstr>Scenario</vt:lpstr>
      <vt:lpstr>Scenario – The Figures</vt:lpstr>
      <vt:lpstr>First – Draw a Net cash flow table</vt:lpstr>
      <vt:lpstr>IAT 1 : Payback</vt:lpstr>
      <vt:lpstr>IAT1 : Payback</vt:lpstr>
      <vt:lpstr>IAT1 : Payback</vt:lpstr>
      <vt:lpstr>IAT2: Average (accounting) Rate of Return</vt:lpstr>
      <vt:lpstr>IAT2: Average (accounting) Rate of Return</vt:lpstr>
      <vt:lpstr>IAT 3 : Discounted cash flow - Net Present Value</vt:lpstr>
      <vt:lpstr>IAT 3 : Discounted cash flow - Net Present Value</vt:lpstr>
      <vt:lpstr>IAT 3 : Discounted cash flow - Net Present Value</vt:lpstr>
      <vt:lpstr>Investment Criteria</vt:lpstr>
      <vt:lpstr>Risk and uncertainties</vt:lpstr>
      <vt:lpstr>Qualitative factors influencing investment decisions</vt:lpstr>
      <vt:lpstr>Activity</vt:lpstr>
      <vt:lpstr>3.3.2 Investment appraisal</vt:lpstr>
    </vt:vector>
  </TitlesOfParts>
  <Company>Grizli777</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1.1.1</dc:title>
  <dc:creator>Time2Resources</dc:creator>
  <cp:lastModifiedBy>Carlo Mencattelli</cp:lastModifiedBy>
  <cp:revision>362</cp:revision>
  <dcterms:created xsi:type="dcterms:W3CDTF">2009-08-01T13:37:35Z</dcterms:created>
  <dcterms:modified xsi:type="dcterms:W3CDTF">2016-07-11T21:20:16Z</dcterms:modified>
</cp:coreProperties>
</file>