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0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2.xml" ContentType="application/vnd.openxmlformats-officedocument.presentationml.notesSlide+xml"/>
  <Override PartName="/ppt/tags/tag18.xml" ContentType="application/vnd.openxmlformats-officedocument.presentationml.tags+xml"/>
  <Override PartName="/ppt/notesSlides/notesSlide13.xml" ContentType="application/vnd.openxmlformats-officedocument.presentationml.notesSlide+xml"/>
  <Override PartName="/ppt/tags/tag19.xml" ContentType="application/vnd.openxmlformats-officedocument.presentationml.tags+xml"/>
  <Override PartName="/ppt/notesSlides/notesSlide14.xml" ContentType="application/vnd.openxmlformats-officedocument.presentationml.notesSlide+xml"/>
  <Override PartName="/ppt/tags/tag20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553" r:id="rId2"/>
    <p:sldId id="556" r:id="rId3"/>
    <p:sldId id="557" r:id="rId4"/>
    <p:sldId id="558" r:id="rId5"/>
    <p:sldId id="559" r:id="rId6"/>
    <p:sldId id="560" r:id="rId7"/>
    <p:sldId id="561" r:id="rId8"/>
    <p:sldId id="562" r:id="rId9"/>
    <p:sldId id="563" r:id="rId10"/>
    <p:sldId id="564" r:id="rId11"/>
    <p:sldId id="565" r:id="rId12"/>
    <p:sldId id="566" r:id="rId13"/>
    <p:sldId id="567" r:id="rId14"/>
    <p:sldId id="568" r:id="rId15"/>
    <p:sldId id="569" r:id="rId16"/>
    <p:sldId id="570" r:id="rId17"/>
    <p:sldId id="571" r:id="rId18"/>
    <p:sldId id="572" r:id="rId19"/>
    <p:sldId id="573" r:id="rId20"/>
    <p:sldId id="574" r:id="rId21"/>
    <p:sldId id="575" r:id="rId22"/>
    <p:sldId id="579" r:id="rId23"/>
    <p:sldId id="580" r:id="rId24"/>
    <p:sldId id="581" r:id="rId25"/>
    <p:sldId id="555" r:id="rId26"/>
  </p:sldIdLst>
  <p:sldSz cx="9144000" cy="6858000" type="screen4x3"/>
  <p:notesSz cx="6797675" cy="9874250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19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0" autoAdjust="0"/>
    <p:restoredTop sz="93739" autoAdjust="0"/>
  </p:normalViewPr>
  <p:slideViewPr>
    <p:cSldViewPr>
      <p:cViewPr>
        <p:scale>
          <a:sx n="90" d="100"/>
          <a:sy n="90" d="100"/>
        </p:scale>
        <p:origin x="156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Users\tutor2u\Documents\Business%20Studies\AQA%20Business%20Unit%203\Marketing%20Analysis.xls" TargetMode="External"/><Relationship Id="rId3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0771850500742872"/>
          <c:y val="0.142586736657918"/>
          <c:w val="0.892798508882042"/>
          <c:h val="0.698530323709536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Sheet1!$B$3:$B$30</c:f>
              <c:strCache>
                <c:ptCount val="28"/>
                <c:pt idx="0">
                  <c:v>Q1 (06)</c:v>
                </c:pt>
                <c:pt idx="1">
                  <c:v>Q2 (06)</c:v>
                </c:pt>
                <c:pt idx="2">
                  <c:v>Q3 (06)</c:v>
                </c:pt>
                <c:pt idx="3">
                  <c:v>Q4 (06)</c:v>
                </c:pt>
                <c:pt idx="4">
                  <c:v>Q1 (07)</c:v>
                </c:pt>
                <c:pt idx="5">
                  <c:v>Q2 (07)</c:v>
                </c:pt>
                <c:pt idx="6">
                  <c:v>Q3 (07)</c:v>
                </c:pt>
                <c:pt idx="7">
                  <c:v>Q4 (07)</c:v>
                </c:pt>
                <c:pt idx="8">
                  <c:v>Q1 (08)</c:v>
                </c:pt>
                <c:pt idx="9">
                  <c:v>Q2 (08)</c:v>
                </c:pt>
                <c:pt idx="10">
                  <c:v>Q3 (08)</c:v>
                </c:pt>
                <c:pt idx="11">
                  <c:v>Q4 (08)</c:v>
                </c:pt>
                <c:pt idx="12">
                  <c:v>Q1 (09)</c:v>
                </c:pt>
                <c:pt idx="13">
                  <c:v>Q2 (09)</c:v>
                </c:pt>
                <c:pt idx="14">
                  <c:v>Q3 (09)</c:v>
                </c:pt>
                <c:pt idx="15">
                  <c:v>Q4 (09)</c:v>
                </c:pt>
                <c:pt idx="16">
                  <c:v>Q1 (10)</c:v>
                </c:pt>
                <c:pt idx="17">
                  <c:v>Q2 (10)</c:v>
                </c:pt>
                <c:pt idx="18">
                  <c:v>Q3 (10)</c:v>
                </c:pt>
                <c:pt idx="19">
                  <c:v>Q4 (10)</c:v>
                </c:pt>
                <c:pt idx="20">
                  <c:v>Q1 (11)</c:v>
                </c:pt>
                <c:pt idx="21">
                  <c:v>Q2 (11)</c:v>
                </c:pt>
                <c:pt idx="22">
                  <c:v>Q3 (11)</c:v>
                </c:pt>
                <c:pt idx="23">
                  <c:v>Q4 (11)</c:v>
                </c:pt>
                <c:pt idx="24">
                  <c:v>Q1 (12)</c:v>
                </c:pt>
                <c:pt idx="25">
                  <c:v>Q2 (12)</c:v>
                </c:pt>
                <c:pt idx="26">
                  <c:v>Q3 (12)</c:v>
                </c:pt>
                <c:pt idx="27">
                  <c:v>Q4 (12)</c:v>
                </c:pt>
              </c:strCache>
            </c:strRef>
          </c:cat>
          <c:val>
            <c:numRef>
              <c:f>Sheet1!$C$3:$C$30</c:f>
              <c:numCache>
                <c:formatCode>General</c:formatCode>
                <c:ptCount val="28"/>
                <c:pt idx="0">
                  <c:v>118.0</c:v>
                </c:pt>
                <c:pt idx="1">
                  <c:v>104.0</c:v>
                </c:pt>
                <c:pt idx="2">
                  <c:v>122.0</c:v>
                </c:pt>
                <c:pt idx="3">
                  <c:v>113.0</c:v>
                </c:pt>
                <c:pt idx="4">
                  <c:v>137.0</c:v>
                </c:pt>
                <c:pt idx="5">
                  <c:v>133.0</c:v>
                </c:pt>
                <c:pt idx="6">
                  <c:v>124.0</c:v>
                </c:pt>
                <c:pt idx="7">
                  <c:v>136.0</c:v>
                </c:pt>
                <c:pt idx="8">
                  <c:v>143.0</c:v>
                </c:pt>
                <c:pt idx="9">
                  <c:v>137.0</c:v>
                </c:pt>
                <c:pt idx="10">
                  <c:v>136.0</c:v>
                </c:pt>
                <c:pt idx="11">
                  <c:v>146.0</c:v>
                </c:pt>
                <c:pt idx="12">
                  <c:v>156.0</c:v>
                </c:pt>
                <c:pt idx="13">
                  <c:v>142.0</c:v>
                </c:pt>
                <c:pt idx="14">
                  <c:v>158.0</c:v>
                </c:pt>
                <c:pt idx="15">
                  <c:v>155.0</c:v>
                </c:pt>
                <c:pt idx="16">
                  <c:v>178.0</c:v>
                </c:pt>
                <c:pt idx="17">
                  <c:v>164.0</c:v>
                </c:pt>
                <c:pt idx="18">
                  <c:v>170.0</c:v>
                </c:pt>
                <c:pt idx="19">
                  <c:v>174.0</c:v>
                </c:pt>
              </c:numCache>
            </c:numRef>
          </c:val>
          <c:smooth val="0"/>
        </c:ser>
        <c:ser>
          <c:idx val="1"/>
          <c:order val="1"/>
          <c:marker>
            <c:symbol val="none"/>
          </c:marker>
          <c:cat>
            <c:strRef>
              <c:f>Sheet1!$B$3:$B$30</c:f>
              <c:strCache>
                <c:ptCount val="28"/>
                <c:pt idx="0">
                  <c:v>Q1 (06)</c:v>
                </c:pt>
                <c:pt idx="1">
                  <c:v>Q2 (06)</c:v>
                </c:pt>
                <c:pt idx="2">
                  <c:v>Q3 (06)</c:v>
                </c:pt>
                <c:pt idx="3">
                  <c:v>Q4 (06)</c:v>
                </c:pt>
                <c:pt idx="4">
                  <c:v>Q1 (07)</c:v>
                </c:pt>
                <c:pt idx="5">
                  <c:v>Q2 (07)</c:v>
                </c:pt>
                <c:pt idx="6">
                  <c:v>Q3 (07)</c:v>
                </c:pt>
                <c:pt idx="7">
                  <c:v>Q4 (07)</c:v>
                </c:pt>
                <c:pt idx="8">
                  <c:v>Q1 (08)</c:v>
                </c:pt>
                <c:pt idx="9">
                  <c:v>Q2 (08)</c:v>
                </c:pt>
                <c:pt idx="10">
                  <c:v>Q3 (08)</c:v>
                </c:pt>
                <c:pt idx="11">
                  <c:v>Q4 (08)</c:v>
                </c:pt>
                <c:pt idx="12">
                  <c:v>Q1 (09)</c:v>
                </c:pt>
                <c:pt idx="13">
                  <c:v>Q2 (09)</c:v>
                </c:pt>
                <c:pt idx="14">
                  <c:v>Q3 (09)</c:v>
                </c:pt>
                <c:pt idx="15">
                  <c:v>Q4 (09)</c:v>
                </c:pt>
                <c:pt idx="16">
                  <c:v>Q1 (10)</c:v>
                </c:pt>
                <c:pt idx="17">
                  <c:v>Q2 (10)</c:v>
                </c:pt>
                <c:pt idx="18">
                  <c:v>Q3 (10)</c:v>
                </c:pt>
                <c:pt idx="19">
                  <c:v>Q4 (10)</c:v>
                </c:pt>
                <c:pt idx="20">
                  <c:v>Q1 (11)</c:v>
                </c:pt>
                <c:pt idx="21">
                  <c:v>Q2 (11)</c:v>
                </c:pt>
                <c:pt idx="22">
                  <c:v>Q3 (11)</c:v>
                </c:pt>
                <c:pt idx="23">
                  <c:v>Q4 (11)</c:v>
                </c:pt>
                <c:pt idx="24">
                  <c:v>Q1 (12)</c:v>
                </c:pt>
                <c:pt idx="25">
                  <c:v>Q2 (12)</c:v>
                </c:pt>
                <c:pt idx="26">
                  <c:v>Q3 (12)</c:v>
                </c:pt>
                <c:pt idx="27">
                  <c:v>Q4 (12)</c:v>
                </c:pt>
              </c:strCache>
            </c:strRef>
          </c:cat>
          <c:val>
            <c:numRef>
              <c:f>Sheet1!$D$3:$D$30</c:f>
              <c:numCache>
                <c:formatCode>General</c:formatCode>
                <c:ptCount val="28"/>
                <c:pt idx="3" formatCode="0">
                  <c:v>114.25</c:v>
                </c:pt>
                <c:pt idx="4" formatCode="0">
                  <c:v>119.0</c:v>
                </c:pt>
                <c:pt idx="5" formatCode="0">
                  <c:v>126.25</c:v>
                </c:pt>
                <c:pt idx="6" formatCode="0">
                  <c:v>126.75</c:v>
                </c:pt>
                <c:pt idx="7" formatCode="0">
                  <c:v>132.5</c:v>
                </c:pt>
                <c:pt idx="8" formatCode="0">
                  <c:v>134.0</c:v>
                </c:pt>
                <c:pt idx="9" formatCode="0">
                  <c:v>135.0</c:v>
                </c:pt>
                <c:pt idx="10" formatCode="0">
                  <c:v>138.0</c:v>
                </c:pt>
                <c:pt idx="11" formatCode="0">
                  <c:v>140.5</c:v>
                </c:pt>
                <c:pt idx="12" formatCode="0">
                  <c:v>143.75</c:v>
                </c:pt>
                <c:pt idx="13" formatCode="0">
                  <c:v>145.0</c:v>
                </c:pt>
                <c:pt idx="14" formatCode="0">
                  <c:v>150.5</c:v>
                </c:pt>
                <c:pt idx="15" formatCode="0">
                  <c:v>152.75</c:v>
                </c:pt>
                <c:pt idx="16" formatCode="0">
                  <c:v>158.25</c:v>
                </c:pt>
                <c:pt idx="17" formatCode="0">
                  <c:v>163.75</c:v>
                </c:pt>
                <c:pt idx="18" formatCode="0">
                  <c:v>166.75</c:v>
                </c:pt>
                <c:pt idx="19" formatCode="0">
                  <c:v>171.5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43641392"/>
        <c:axId val="-2108465712"/>
      </c:lineChart>
      <c:catAx>
        <c:axId val="-2143641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08465712"/>
        <c:crosses val="autoZero"/>
        <c:auto val="1"/>
        <c:lblAlgn val="ctr"/>
        <c:lblOffset val="100"/>
        <c:noMultiLvlLbl val="0"/>
      </c:catAx>
      <c:valAx>
        <c:axId val="-2108465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641392"/>
        <c:crosses val="autoZero"/>
        <c:crossBetween val="between"/>
      </c:valAx>
      <c:spPr>
        <a:ln w="6350"/>
      </c:spPr>
    </c:plotArea>
    <c:plotVisOnly val="1"/>
    <c:dispBlanksAs val="gap"/>
    <c:showDLblsOverMax val="0"/>
  </c:chart>
  <c:spPr>
    <a:ln w="6350">
      <a:solidFill>
        <a:schemeClr val="accent1">
          <a:shade val="95000"/>
          <a:satMod val="105000"/>
        </a:schemeClr>
      </a:solidFill>
    </a:ln>
  </c:spPr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EE6E57-1006-174E-B09B-E216BA444CA2}" type="doc">
      <dgm:prSet loTypeId="urn:microsoft.com/office/officeart/2005/8/layout/radial4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0CA1EBD-121E-4F47-9752-FAF2C2407018}">
      <dgm:prSet phldrT="[Text]"/>
      <dgm:spPr/>
      <dgm:t>
        <a:bodyPr/>
        <a:lstStyle/>
        <a:p>
          <a:r>
            <a:rPr lang="en-US" b="1" dirty="0" smtClean="0"/>
            <a:t>Sales Forecasting</a:t>
          </a:r>
          <a:endParaRPr lang="en-US" b="1" dirty="0"/>
        </a:p>
      </dgm:t>
    </dgm:pt>
    <dgm:pt modelId="{E9DE74AD-AA9E-514D-B648-697B18793616}" type="parTrans" cxnId="{771E7865-A952-AE40-90D2-2CC9CB4107BB}">
      <dgm:prSet/>
      <dgm:spPr/>
      <dgm:t>
        <a:bodyPr/>
        <a:lstStyle/>
        <a:p>
          <a:endParaRPr lang="en-US"/>
        </a:p>
      </dgm:t>
    </dgm:pt>
    <dgm:pt modelId="{04D07C83-7CCE-DE48-970E-D973D85CAD11}" type="sibTrans" cxnId="{771E7865-A952-AE40-90D2-2CC9CB4107BB}">
      <dgm:prSet/>
      <dgm:spPr/>
      <dgm:t>
        <a:bodyPr/>
        <a:lstStyle/>
        <a:p>
          <a:endParaRPr lang="en-US"/>
        </a:p>
      </dgm:t>
    </dgm:pt>
    <dgm:pt modelId="{C5D4FC18-855E-7247-8A2D-A691DAE38445}">
      <dgm:prSet phldrT="[Text]" custT="1"/>
      <dgm:spPr/>
      <dgm:t>
        <a:bodyPr/>
        <a:lstStyle/>
        <a:p>
          <a:r>
            <a:rPr lang="en-US" sz="2200" b="1" dirty="0" smtClean="0"/>
            <a:t>Marketing Research</a:t>
          </a:r>
          <a:endParaRPr lang="en-US" sz="2200" b="1" dirty="0"/>
        </a:p>
      </dgm:t>
    </dgm:pt>
    <dgm:pt modelId="{9D89B03E-17BE-6B44-BD2B-71319B0AAF89}" type="parTrans" cxnId="{8E896277-DB33-4A40-8F82-1D8F6C1A0D96}">
      <dgm:prSet/>
      <dgm:spPr/>
      <dgm:t>
        <a:bodyPr/>
        <a:lstStyle/>
        <a:p>
          <a:endParaRPr lang="en-US"/>
        </a:p>
      </dgm:t>
    </dgm:pt>
    <dgm:pt modelId="{0256E54F-A79F-8F41-BAB7-941DBFBAC0C1}" type="sibTrans" cxnId="{8E896277-DB33-4A40-8F82-1D8F6C1A0D96}">
      <dgm:prSet/>
      <dgm:spPr/>
      <dgm:t>
        <a:bodyPr/>
        <a:lstStyle/>
        <a:p>
          <a:endParaRPr lang="en-US"/>
        </a:p>
      </dgm:t>
    </dgm:pt>
    <dgm:pt modelId="{9E80454C-7E8E-F145-BBEA-700EB5926CA9}">
      <dgm:prSet phldrT="[Text]" custT="1"/>
      <dgm:spPr/>
      <dgm:t>
        <a:bodyPr/>
        <a:lstStyle/>
        <a:p>
          <a:r>
            <a:rPr lang="en-US" sz="2200" b="1" dirty="0" smtClean="0"/>
            <a:t>Business Planning</a:t>
          </a:r>
          <a:endParaRPr lang="en-US" sz="2200" b="1" dirty="0"/>
        </a:p>
      </dgm:t>
    </dgm:pt>
    <dgm:pt modelId="{44C96C3F-CAC3-3B4D-A738-13DCBB8578E6}" type="parTrans" cxnId="{EB88FB9B-2417-AD44-90A1-EFFEF45A6F9C}">
      <dgm:prSet/>
      <dgm:spPr/>
      <dgm:t>
        <a:bodyPr/>
        <a:lstStyle/>
        <a:p>
          <a:endParaRPr lang="en-US"/>
        </a:p>
      </dgm:t>
    </dgm:pt>
    <dgm:pt modelId="{44E853BD-801C-3048-A728-51F93D325FE6}" type="sibTrans" cxnId="{EB88FB9B-2417-AD44-90A1-EFFEF45A6F9C}">
      <dgm:prSet/>
      <dgm:spPr/>
      <dgm:t>
        <a:bodyPr/>
        <a:lstStyle/>
        <a:p>
          <a:endParaRPr lang="en-US"/>
        </a:p>
      </dgm:t>
    </dgm:pt>
    <dgm:pt modelId="{1CAD61EE-9310-E245-BCE8-DD89437E2AB8}">
      <dgm:prSet phldrT="[Text]" custT="1"/>
      <dgm:spPr/>
      <dgm:t>
        <a:bodyPr/>
        <a:lstStyle/>
        <a:p>
          <a:r>
            <a:rPr lang="en-US" sz="2200" b="1" dirty="0" smtClean="0"/>
            <a:t>Budgeting</a:t>
          </a:r>
          <a:endParaRPr lang="en-US" sz="2200" b="1" dirty="0"/>
        </a:p>
      </dgm:t>
    </dgm:pt>
    <dgm:pt modelId="{ABB78098-0D49-914D-876E-6CB98FB8FD0F}" type="parTrans" cxnId="{151A7E8E-220F-A249-BAC3-6C222795BE7B}">
      <dgm:prSet/>
      <dgm:spPr/>
      <dgm:t>
        <a:bodyPr/>
        <a:lstStyle/>
        <a:p>
          <a:endParaRPr lang="en-US"/>
        </a:p>
      </dgm:t>
    </dgm:pt>
    <dgm:pt modelId="{B8DB47BA-2448-B840-BCCC-69113569D717}" type="sibTrans" cxnId="{151A7E8E-220F-A249-BAC3-6C222795BE7B}">
      <dgm:prSet/>
      <dgm:spPr/>
      <dgm:t>
        <a:bodyPr/>
        <a:lstStyle/>
        <a:p>
          <a:endParaRPr lang="en-US"/>
        </a:p>
      </dgm:t>
    </dgm:pt>
    <dgm:pt modelId="{711EBAEB-B3EB-844A-95B0-314792433FCC}">
      <dgm:prSet phldrT="[Text]" custT="1"/>
      <dgm:spPr/>
      <dgm:t>
        <a:bodyPr/>
        <a:lstStyle/>
        <a:p>
          <a:r>
            <a:rPr lang="en-US" sz="2200" b="1" dirty="0" smtClean="0"/>
            <a:t>Market Analysis</a:t>
          </a:r>
          <a:endParaRPr lang="en-US" sz="2200" b="1" dirty="0"/>
        </a:p>
      </dgm:t>
    </dgm:pt>
    <dgm:pt modelId="{63B3C122-DCD5-B44C-9C60-C043628465E6}" type="parTrans" cxnId="{B333F38F-05A0-9C42-A13B-061EF9F77459}">
      <dgm:prSet/>
      <dgm:spPr/>
      <dgm:t>
        <a:bodyPr/>
        <a:lstStyle/>
        <a:p>
          <a:endParaRPr lang="en-US"/>
        </a:p>
      </dgm:t>
    </dgm:pt>
    <dgm:pt modelId="{8C331610-BAB7-C241-8AB8-ABFFCDC530E0}" type="sibTrans" cxnId="{B333F38F-05A0-9C42-A13B-061EF9F77459}">
      <dgm:prSet/>
      <dgm:spPr/>
      <dgm:t>
        <a:bodyPr/>
        <a:lstStyle/>
        <a:p>
          <a:endParaRPr lang="en-US"/>
        </a:p>
      </dgm:t>
    </dgm:pt>
    <dgm:pt modelId="{41C950D4-6123-554E-9E12-78A47C23CC4D}">
      <dgm:prSet phldrT="[Text]" custT="1"/>
      <dgm:spPr/>
      <dgm:t>
        <a:bodyPr/>
        <a:lstStyle/>
        <a:p>
          <a:r>
            <a:rPr lang="en-US" sz="2200" b="1" dirty="0" smtClean="0"/>
            <a:t>Cash Flow Forecasting</a:t>
          </a:r>
          <a:endParaRPr lang="en-US" sz="2200" b="1" dirty="0"/>
        </a:p>
      </dgm:t>
    </dgm:pt>
    <dgm:pt modelId="{62787FC2-C014-4646-839A-A588BC1C3C96}" type="parTrans" cxnId="{03CEF241-28BC-E749-9EE7-CD0F1194122F}">
      <dgm:prSet/>
      <dgm:spPr/>
      <dgm:t>
        <a:bodyPr/>
        <a:lstStyle/>
        <a:p>
          <a:endParaRPr lang="en-US"/>
        </a:p>
      </dgm:t>
    </dgm:pt>
    <dgm:pt modelId="{F92E3CD7-9905-994D-A7C2-501A108DEC79}" type="sibTrans" cxnId="{03CEF241-28BC-E749-9EE7-CD0F1194122F}">
      <dgm:prSet/>
      <dgm:spPr/>
      <dgm:t>
        <a:bodyPr/>
        <a:lstStyle/>
        <a:p>
          <a:endParaRPr lang="en-US"/>
        </a:p>
      </dgm:t>
    </dgm:pt>
    <dgm:pt modelId="{35C6E440-15C4-0542-99C0-86623B2AA70C}" type="pres">
      <dgm:prSet presAssocID="{A5EE6E57-1006-174E-B09B-E216BA444CA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06B4ED-CAD4-3E49-875A-AFBB8F89CC51}" type="pres">
      <dgm:prSet presAssocID="{E0CA1EBD-121E-4F47-9752-FAF2C2407018}" presName="centerShape" presStyleLbl="node0" presStyleIdx="0" presStyleCnt="1"/>
      <dgm:spPr/>
      <dgm:t>
        <a:bodyPr/>
        <a:lstStyle/>
        <a:p>
          <a:endParaRPr lang="en-US"/>
        </a:p>
      </dgm:t>
    </dgm:pt>
    <dgm:pt modelId="{62D0578A-601A-3C4E-8EB5-F029BAB61C8F}" type="pres">
      <dgm:prSet presAssocID="{9D89B03E-17BE-6B44-BD2B-71319B0AAF89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F009C25B-217F-D345-B51C-4F8BBFB3AB2C}" type="pres">
      <dgm:prSet presAssocID="{C5D4FC18-855E-7247-8A2D-A691DAE38445}" presName="node" presStyleLbl="node1" presStyleIdx="0" presStyleCnt="5" custScaleX="1259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8329E7-C3B0-8144-A4A3-E0BE453C9D92}" type="pres">
      <dgm:prSet presAssocID="{44C96C3F-CAC3-3B4D-A738-13DCBB8578E6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5CE1AAD7-E856-C747-B066-CFDB1B6078B8}" type="pres">
      <dgm:prSet presAssocID="{9E80454C-7E8E-F145-BBEA-700EB5926CA9}" presName="node" presStyleLbl="node1" presStyleIdx="1" presStyleCnt="5" custScaleX="120548" custRadScaleRad="113560" custRadScaleInc="-171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070C76-452B-0341-B977-9A23DF6B16D0}" type="pres">
      <dgm:prSet presAssocID="{ABB78098-0D49-914D-876E-6CB98FB8FD0F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18462E17-30F1-8A40-BC86-B4A010C700A6}" type="pres">
      <dgm:prSet presAssocID="{1CAD61EE-9310-E245-BCE8-DD89437E2AB8}" presName="node" presStyleLbl="node1" presStyleIdx="2" presStyleCnt="5" custScaleX="123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5A6F62-F05B-3949-ADBA-9C59F2B04D6A}" type="pres">
      <dgm:prSet presAssocID="{63B3C122-DCD5-B44C-9C60-C043628465E6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67F52093-1B91-AF4B-B564-7A279CF0647F}" type="pres">
      <dgm:prSet presAssocID="{711EBAEB-B3EB-844A-95B0-314792433FCC}" presName="node" presStyleLbl="node1" presStyleIdx="3" presStyleCnt="5" custRadScaleRad="115990" custRadScaleInc="20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4D7D3C-B18C-D146-8FB9-13B7BD42395E}" type="pres">
      <dgm:prSet presAssocID="{62787FC2-C014-4646-839A-A588BC1C3C96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65B008E7-EDBF-444B-93A9-4A67298FE9B9}" type="pres">
      <dgm:prSet presAssocID="{41C950D4-6123-554E-9E12-78A47C23CC4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B70E30-B746-A74F-BF0C-54E9874E0DD1}" type="presOf" srcId="{A5EE6E57-1006-174E-B09B-E216BA444CA2}" destId="{35C6E440-15C4-0542-99C0-86623B2AA70C}" srcOrd="0" destOrd="0" presId="urn:microsoft.com/office/officeart/2005/8/layout/radial4"/>
    <dgm:cxn modelId="{6D25AB7B-520F-3146-97E0-98B6E259216B}" type="presOf" srcId="{E0CA1EBD-121E-4F47-9752-FAF2C2407018}" destId="{0106B4ED-CAD4-3E49-875A-AFBB8F89CC51}" srcOrd="0" destOrd="0" presId="urn:microsoft.com/office/officeart/2005/8/layout/radial4"/>
    <dgm:cxn modelId="{D12DD39C-3F81-E041-A290-665E5CD0526A}" type="presOf" srcId="{62787FC2-C014-4646-839A-A588BC1C3C96}" destId="{E74D7D3C-B18C-D146-8FB9-13B7BD42395E}" srcOrd="0" destOrd="0" presId="urn:microsoft.com/office/officeart/2005/8/layout/radial4"/>
    <dgm:cxn modelId="{4060993B-1CC7-034F-811A-159FB355B995}" type="presOf" srcId="{C5D4FC18-855E-7247-8A2D-A691DAE38445}" destId="{F009C25B-217F-D345-B51C-4F8BBFB3AB2C}" srcOrd="0" destOrd="0" presId="urn:microsoft.com/office/officeart/2005/8/layout/radial4"/>
    <dgm:cxn modelId="{771E7865-A952-AE40-90D2-2CC9CB4107BB}" srcId="{A5EE6E57-1006-174E-B09B-E216BA444CA2}" destId="{E0CA1EBD-121E-4F47-9752-FAF2C2407018}" srcOrd="0" destOrd="0" parTransId="{E9DE74AD-AA9E-514D-B648-697B18793616}" sibTransId="{04D07C83-7CCE-DE48-970E-D973D85CAD11}"/>
    <dgm:cxn modelId="{E72F8739-A883-274E-8A05-6747F0D714C3}" type="presOf" srcId="{9E80454C-7E8E-F145-BBEA-700EB5926CA9}" destId="{5CE1AAD7-E856-C747-B066-CFDB1B6078B8}" srcOrd="0" destOrd="0" presId="urn:microsoft.com/office/officeart/2005/8/layout/radial4"/>
    <dgm:cxn modelId="{B333F38F-05A0-9C42-A13B-061EF9F77459}" srcId="{E0CA1EBD-121E-4F47-9752-FAF2C2407018}" destId="{711EBAEB-B3EB-844A-95B0-314792433FCC}" srcOrd="3" destOrd="0" parTransId="{63B3C122-DCD5-B44C-9C60-C043628465E6}" sibTransId="{8C331610-BAB7-C241-8AB8-ABFFCDC530E0}"/>
    <dgm:cxn modelId="{8E896277-DB33-4A40-8F82-1D8F6C1A0D96}" srcId="{E0CA1EBD-121E-4F47-9752-FAF2C2407018}" destId="{C5D4FC18-855E-7247-8A2D-A691DAE38445}" srcOrd="0" destOrd="0" parTransId="{9D89B03E-17BE-6B44-BD2B-71319B0AAF89}" sibTransId="{0256E54F-A79F-8F41-BAB7-941DBFBAC0C1}"/>
    <dgm:cxn modelId="{75BF714F-671D-3E47-AD6D-284A552DF93B}" type="presOf" srcId="{41C950D4-6123-554E-9E12-78A47C23CC4D}" destId="{65B008E7-EDBF-444B-93A9-4A67298FE9B9}" srcOrd="0" destOrd="0" presId="urn:microsoft.com/office/officeart/2005/8/layout/radial4"/>
    <dgm:cxn modelId="{CB768D01-0E22-7A49-8AC4-0D20EE98AEA5}" type="presOf" srcId="{ABB78098-0D49-914D-876E-6CB98FB8FD0F}" destId="{21070C76-452B-0341-B977-9A23DF6B16D0}" srcOrd="0" destOrd="0" presId="urn:microsoft.com/office/officeart/2005/8/layout/radial4"/>
    <dgm:cxn modelId="{7B2AA262-F40B-6C4F-AFD4-6504FADE21B7}" type="presOf" srcId="{711EBAEB-B3EB-844A-95B0-314792433FCC}" destId="{67F52093-1B91-AF4B-B564-7A279CF0647F}" srcOrd="0" destOrd="0" presId="urn:microsoft.com/office/officeart/2005/8/layout/radial4"/>
    <dgm:cxn modelId="{4FDAEB33-EE01-CD41-A194-19E370DAADB0}" type="presOf" srcId="{9D89B03E-17BE-6B44-BD2B-71319B0AAF89}" destId="{62D0578A-601A-3C4E-8EB5-F029BAB61C8F}" srcOrd="0" destOrd="0" presId="urn:microsoft.com/office/officeart/2005/8/layout/radial4"/>
    <dgm:cxn modelId="{5CB64B97-396B-E54A-968F-450B9905BE6C}" type="presOf" srcId="{1CAD61EE-9310-E245-BCE8-DD89437E2AB8}" destId="{18462E17-30F1-8A40-BC86-B4A010C700A6}" srcOrd="0" destOrd="0" presId="urn:microsoft.com/office/officeart/2005/8/layout/radial4"/>
    <dgm:cxn modelId="{03CEF241-28BC-E749-9EE7-CD0F1194122F}" srcId="{E0CA1EBD-121E-4F47-9752-FAF2C2407018}" destId="{41C950D4-6123-554E-9E12-78A47C23CC4D}" srcOrd="4" destOrd="0" parTransId="{62787FC2-C014-4646-839A-A588BC1C3C96}" sibTransId="{F92E3CD7-9905-994D-A7C2-501A108DEC79}"/>
    <dgm:cxn modelId="{EB88FB9B-2417-AD44-90A1-EFFEF45A6F9C}" srcId="{E0CA1EBD-121E-4F47-9752-FAF2C2407018}" destId="{9E80454C-7E8E-F145-BBEA-700EB5926CA9}" srcOrd="1" destOrd="0" parTransId="{44C96C3F-CAC3-3B4D-A738-13DCBB8578E6}" sibTransId="{44E853BD-801C-3048-A728-51F93D325FE6}"/>
    <dgm:cxn modelId="{D44F0305-77A0-5047-9C2D-0C9D5B11E929}" type="presOf" srcId="{63B3C122-DCD5-B44C-9C60-C043628465E6}" destId="{D95A6F62-F05B-3949-ADBA-9C59F2B04D6A}" srcOrd="0" destOrd="0" presId="urn:microsoft.com/office/officeart/2005/8/layout/radial4"/>
    <dgm:cxn modelId="{151A7E8E-220F-A249-BAC3-6C222795BE7B}" srcId="{E0CA1EBD-121E-4F47-9752-FAF2C2407018}" destId="{1CAD61EE-9310-E245-BCE8-DD89437E2AB8}" srcOrd="2" destOrd="0" parTransId="{ABB78098-0D49-914D-876E-6CB98FB8FD0F}" sibTransId="{B8DB47BA-2448-B840-BCCC-69113569D717}"/>
    <dgm:cxn modelId="{064052D5-532B-8849-93E7-611BF86C0AE7}" type="presOf" srcId="{44C96C3F-CAC3-3B4D-A738-13DCBB8578E6}" destId="{288329E7-C3B0-8144-A4A3-E0BE453C9D92}" srcOrd="0" destOrd="0" presId="urn:microsoft.com/office/officeart/2005/8/layout/radial4"/>
    <dgm:cxn modelId="{EDE5C498-0FB8-914F-9281-B285A23ADA81}" type="presParOf" srcId="{35C6E440-15C4-0542-99C0-86623B2AA70C}" destId="{0106B4ED-CAD4-3E49-875A-AFBB8F89CC51}" srcOrd="0" destOrd="0" presId="urn:microsoft.com/office/officeart/2005/8/layout/radial4"/>
    <dgm:cxn modelId="{1EAFF263-2E9A-0E41-B1E4-73F671A79866}" type="presParOf" srcId="{35C6E440-15C4-0542-99C0-86623B2AA70C}" destId="{62D0578A-601A-3C4E-8EB5-F029BAB61C8F}" srcOrd="1" destOrd="0" presId="urn:microsoft.com/office/officeart/2005/8/layout/radial4"/>
    <dgm:cxn modelId="{FD4E3766-A3FF-004D-B3A8-89C2DF70DF96}" type="presParOf" srcId="{35C6E440-15C4-0542-99C0-86623B2AA70C}" destId="{F009C25B-217F-D345-B51C-4F8BBFB3AB2C}" srcOrd="2" destOrd="0" presId="urn:microsoft.com/office/officeart/2005/8/layout/radial4"/>
    <dgm:cxn modelId="{6A69185F-E885-7B48-A36D-4F6CD636648A}" type="presParOf" srcId="{35C6E440-15C4-0542-99C0-86623B2AA70C}" destId="{288329E7-C3B0-8144-A4A3-E0BE453C9D92}" srcOrd="3" destOrd="0" presId="urn:microsoft.com/office/officeart/2005/8/layout/radial4"/>
    <dgm:cxn modelId="{4ED5ACEB-0BA9-494D-A824-780A19BE8046}" type="presParOf" srcId="{35C6E440-15C4-0542-99C0-86623B2AA70C}" destId="{5CE1AAD7-E856-C747-B066-CFDB1B6078B8}" srcOrd="4" destOrd="0" presId="urn:microsoft.com/office/officeart/2005/8/layout/radial4"/>
    <dgm:cxn modelId="{0927F205-01AB-E24E-8215-60E956EF2F57}" type="presParOf" srcId="{35C6E440-15C4-0542-99C0-86623B2AA70C}" destId="{21070C76-452B-0341-B977-9A23DF6B16D0}" srcOrd="5" destOrd="0" presId="urn:microsoft.com/office/officeart/2005/8/layout/radial4"/>
    <dgm:cxn modelId="{050C2622-A09F-9945-975D-D33DA4C2A1C7}" type="presParOf" srcId="{35C6E440-15C4-0542-99C0-86623B2AA70C}" destId="{18462E17-30F1-8A40-BC86-B4A010C700A6}" srcOrd="6" destOrd="0" presId="urn:microsoft.com/office/officeart/2005/8/layout/radial4"/>
    <dgm:cxn modelId="{AEEBBBBF-A499-3741-99E5-8AC4F18A633A}" type="presParOf" srcId="{35C6E440-15C4-0542-99C0-86623B2AA70C}" destId="{D95A6F62-F05B-3949-ADBA-9C59F2B04D6A}" srcOrd="7" destOrd="0" presId="urn:microsoft.com/office/officeart/2005/8/layout/radial4"/>
    <dgm:cxn modelId="{1ACC1C82-F039-A642-B504-3AF6B3B2E150}" type="presParOf" srcId="{35C6E440-15C4-0542-99C0-86623B2AA70C}" destId="{67F52093-1B91-AF4B-B564-7A279CF0647F}" srcOrd="8" destOrd="0" presId="urn:microsoft.com/office/officeart/2005/8/layout/radial4"/>
    <dgm:cxn modelId="{063859C9-1AB9-3641-BE79-7E252324A197}" type="presParOf" srcId="{35C6E440-15C4-0542-99C0-86623B2AA70C}" destId="{E74D7D3C-B18C-D146-8FB9-13B7BD42395E}" srcOrd="9" destOrd="0" presId="urn:microsoft.com/office/officeart/2005/8/layout/radial4"/>
    <dgm:cxn modelId="{270906C7-A503-204B-8703-8E086639675B}" type="presParOf" srcId="{35C6E440-15C4-0542-99C0-86623B2AA70C}" destId="{65B008E7-EDBF-444B-93A9-4A67298FE9B9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1B6F40-5F67-3648-8848-4DA0D68819B4}" type="doc">
      <dgm:prSet loTypeId="urn:microsoft.com/office/officeart/2005/8/layout/vList2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386AD55-F929-EE40-A6F8-2EB14711C979}">
      <dgm:prSet phldrT="[Text]"/>
      <dgm:spPr/>
      <dgm:t>
        <a:bodyPr/>
        <a:lstStyle/>
        <a:p>
          <a:r>
            <a:rPr lang="en-US" b="1" dirty="0" smtClean="0"/>
            <a:t>Extrapolation</a:t>
          </a:r>
          <a:endParaRPr lang="en-US" b="1" dirty="0"/>
        </a:p>
      </dgm:t>
    </dgm:pt>
    <dgm:pt modelId="{FA29B81D-E1CF-0540-A276-583B4D94662B}" type="parTrans" cxnId="{D750F400-9972-3143-958F-1935A22289B8}">
      <dgm:prSet/>
      <dgm:spPr/>
      <dgm:t>
        <a:bodyPr/>
        <a:lstStyle/>
        <a:p>
          <a:endParaRPr lang="en-US" b="1"/>
        </a:p>
      </dgm:t>
    </dgm:pt>
    <dgm:pt modelId="{CAB6FF11-FF71-B34D-8CCE-F9684225CC13}" type="sibTrans" cxnId="{D750F400-9972-3143-958F-1935A22289B8}">
      <dgm:prSet/>
      <dgm:spPr/>
      <dgm:t>
        <a:bodyPr/>
        <a:lstStyle/>
        <a:p>
          <a:endParaRPr lang="en-US" b="1"/>
        </a:p>
      </dgm:t>
    </dgm:pt>
    <dgm:pt modelId="{C73A1D4D-6C2E-0A4A-B389-133DD842960B}">
      <dgm:prSet phldrT="[Text]"/>
      <dgm:spPr/>
      <dgm:t>
        <a:bodyPr/>
        <a:lstStyle/>
        <a:p>
          <a:r>
            <a:rPr lang="en-US" b="1" dirty="0" smtClean="0"/>
            <a:t>Correlation</a:t>
          </a:r>
          <a:endParaRPr lang="en-US" b="1" dirty="0"/>
        </a:p>
      </dgm:t>
    </dgm:pt>
    <dgm:pt modelId="{A0B42D5F-7201-FD45-A618-2B6923569E10}" type="parTrans" cxnId="{D052ADC1-1618-0F40-892B-9AD9E657B2F6}">
      <dgm:prSet/>
      <dgm:spPr/>
      <dgm:t>
        <a:bodyPr/>
        <a:lstStyle/>
        <a:p>
          <a:endParaRPr lang="en-US" b="1"/>
        </a:p>
      </dgm:t>
    </dgm:pt>
    <dgm:pt modelId="{B5D47BBE-5EFB-874D-A3A5-E8CE0E185F08}" type="sibTrans" cxnId="{D052ADC1-1618-0F40-892B-9AD9E657B2F6}">
      <dgm:prSet/>
      <dgm:spPr/>
      <dgm:t>
        <a:bodyPr/>
        <a:lstStyle/>
        <a:p>
          <a:endParaRPr lang="en-US" b="1"/>
        </a:p>
      </dgm:t>
    </dgm:pt>
    <dgm:pt modelId="{E46EE26C-56FC-924F-955A-A3B7100E171E}" type="pres">
      <dgm:prSet presAssocID="{D61B6F40-5F67-3648-8848-4DA0D68819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3DC484A-90F7-8746-972D-37E1D35BDE99}" type="pres">
      <dgm:prSet presAssocID="{8386AD55-F929-EE40-A6F8-2EB14711C97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A74216-048F-E749-AE12-A1382161CF0D}" type="pres">
      <dgm:prSet presAssocID="{CAB6FF11-FF71-B34D-8CCE-F9684225CC13}" presName="spacer" presStyleCnt="0"/>
      <dgm:spPr/>
    </dgm:pt>
    <dgm:pt modelId="{F0D8D479-C926-CC4B-9F09-4EC9D23D3458}" type="pres">
      <dgm:prSet presAssocID="{C73A1D4D-6C2E-0A4A-B389-133DD842960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BB4E74-CFE4-5A44-B0DE-B65FC67EA169}" type="presOf" srcId="{C73A1D4D-6C2E-0A4A-B389-133DD842960B}" destId="{F0D8D479-C926-CC4B-9F09-4EC9D23D3458}" srcOrd="0" destOrd="0" presId="urn:microsoft.com/office/officeart/2005/8/layout/vList2"/>
    <dgm:cxn modelId="{455D7E78-71DA-CF41-A6B1-3E2709B12568}" type="presOf" srcId="{8386AD55-F929-EE40-A6F8-2EB14711C979}" destId="{43DC484A-90F7-8746-972D-37E1D35BDE99}" srcOrd="0" destOrd="0" presId="urn:microsoft.com/office/officeart/2005/8/layout/vList2"/>
    <dgm:cxn modelId="{D052ADC1-1618-0F40-892B-9AD9E657B2F6}" srcId="{D61B6F40-5F67-3648-8848-4DA0D68819B4}" destId="{C73A1D4D-6C2E-0A4A-B389-133DD842960B}" srcOrd="1" destOrd="0" parTransId="{A0B42D5F-7201-FD45-A618-2B6923569E10}" sibTransId="{B5D47BBE-5EFB-874D-A3A5-E8CE0E185F08}"/>
    <dgm:cxn modelId="{D750F400-9972-3143-958F-1935A22289B8}" srcId="{D61B6F40-5F67-3648-8848-4DA0D68819B4}" destId="{8386AD55-F929-EE40-A6F8-2EB14711C979}" srcOrd="0" destOrd="0" parTransId="{FA29B81D-E1CF-0540-A276-583B4D94662B}" sibTransId="{CAB6FF11-FF71-B34D-8CCE-F9684225CC13}"/>
    <dgm:cxn modelId="{0F1D3FA2-3A9A-6543-A9D2-5074CCC258A1}" type="presOf" srcId="{D61B6F40-5F67-3648-8848-4DA0D68819B4}" destId="{E46EE26C-56FC-924F-955A-A3B7100E171E}" srcOrd="0" destOrd="0" presId="urn:microsoft.com/office/officeart/2005/8/layout/vList2"/>
    <dgm:cxn modelId="{30269C72-73BC-A741-8B27-882A48BA2D61}" type="presParOf" srcId="{E46EE26C-56FC-924F-955A-A3B7100E171E}" destId="{43DC484A-90F7-8746-972D-37E1D35BDE99}" srcOrd="0" destOrd="0" presId="urn:microsoft.com/office/officeart/2005/8/layout/vList2"/>
    <dgm:cxn modelId="{9E3CB9FF-0C41-6540-AE86-E26BBBB9F84B}" type="presParOf" srcId="{E46EE26C-56FC-924F-955A-A3B7100E171E}" destId="{8DA74216-048F-E749-AE12-A1382161CF0D}" srcOrd="1" destOrd="0" presId="urn:microsoft.com/office/officeart/2005/8/layout/vList2"/>
    <dgm:cxn modelId="{D2FF6F0E-7CC0-8649-8EBC-8B287B102159}" type="presParOf" srcId="{E46EE26C-56FC-924F-955A-A3B7100E171E}" destId="{F0D8D479-C926-CC4B-9F09-4EC9D23D345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06B4ED-CAD4-3E49-875A-AFBB8F89CC51}">
      <dsp:nvSpPr>
        <dsp:cNvPr id="0" name=""/>
        <dsp:cNvSpPr/>
      </dsp:nvSpPr>
      <dsp:spPr>
        <a:xfrm>
          <a:off x="3500614" y="2521581"/>
          <a:ext cx="1870548" cy="1870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Sales Forecasting</a:t>
          </a:r>
          <a:endParaRPr lang="en-US" sz="2100" b="1" kern="1200" dirty="0"/>
        </a:p>
      </dsp:txBody>
      <dsp:txXfrm>
        <a:off x="3774549" y="2795516"/>
        <a:ext cx="1322678" cy="1322678"/>
      </dsp:txXfrm>
    </dsp:sp>
    <dsp:sp modelId="{62D0578A-601A-3C4E-8EB5-F029BAB61C8F}">
      <dsp:nvSpPr>
        <dsp:cNvPr id="0" name=""/>
        <dsp:cNvSpPr/>
      </dsp:nvSpPr>
      <dsp:spPr>
        <a:xfrm rot="10800000">
          <a:off x="1690199" y="3190302"/>
          <a:ext cx="1710842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09C25B-217F-D345-B51C-4F8BBFB3AB2C}">
      <dsp:nvSpPr>
        <dsp:cNvPr id="0" name=""/>
        <dsp:cNvSpPr/>
      </dsp:nvSpPr>
      <dsp:spPr>
        <a:xfrm>
          <a:off x="570871" y="2746047"/>
          <a:ext cx="2238655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Marketing Research</a:t>
          </a:r>
          <a:endParaRPr lang="en-US" sz="2200" b="1" kern="1200" dirty="0"/>
        </a:p>
      </dsp:txBody>
      <dsp:txXfrm>
        <a:off x="612509" y="2787685"/>
        <a:ext cx="2155379" cy="1338340"/>
      </dsp:txXfrm>
    </dsp:sp>
    <dsp:sp modelId="{288329E7-C3B0-8144-A4A3-E0BE453C9D92}">
      <dsp:nvSpPr>
        <dsp:cNvPr id="0" name=""/>
        <dsp:cNvSpPr/>
      </dsp:nvSpPr>
      <dsp:spPr>
        <a:xfrm rot="13130208">
          <a:off x="1779171" y="1881746"/>
          <a:ext cx="2062680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E1AAD7-E856-C747-B066-CFDB1B6078B8}">
      <dsp:nvSpPr>
        <dsp:cNvPr id="0" name=""/>
        <dsp:cNvSpPr/>
      </dsp:nvSpPr>
      <dsp:spPr>
        <a:xfrm>
          <a:off x="936082" y="790733"/>
          <a:ext cx="2142163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Business Planning</a:t>
          </a:r>
          <a:endParaRPr lang="en-US" sz="2200" b="1" kern="1200" dirty="0"/>
        </a:p>
      </dsp:txBody>
      <dsp:txXfrm>
        <a:off x="977720" y="832371"/>
        <a:ext cx="2058887" cy="1338340"/>
      </dsp:txXfrm>
    </dsp:sp>
    <dsp:sp modelId="{21070C76-452B-0341-B977-9A23DF6B16D0}">
      <dsp:nvSpPr>
        <dsp:cNvPr id="0" name=""/>
        <dsp:cNvSpPr/>
      </dsp:nvSpPr>
      <dsp:spPr>
        <a:xfrm rot="16200000">
          <a:off x="3580467" y="1300034"/>
          <a:ext cx="1710842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462E17-30F1-8A40-BC86-B4A010C700A6}">
      <dsp:nvSpPr>
        <dsp:cNvPr id="0" name=""/>
        <dsp:cNvSpPr/>
      </dsp:nvSpPr>
      <dsp:spPr>
        <a:xfrm>
          <a:off x="3336472" y="357"/>
          <a:ext cx="2198832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Budgeting</a:t>
          </a:r>
          <a:endParaRPr lang="en-US" sz="2200" b="1" kern="1200" dirty="0"/>
        </a:p>
      </dsp:txBody>
      <dsp:txXfrm>
        <a:off x="3378110" y="41995"/>
        <a:ext cx="2115556" cy="1338340"/>
      </dsp:txXfrm>
    </dsp:sp>
    <dsp:sp modelId="{D95A6F62-F05B-3949-ADBA-9C59F2B04D6A}">
      <dsp:nvSpPr>
        <dsp:cNvPr id="0" name=""/>
        <dsp:cNvSpPr/>
      </dsp:nvSpPr>
      <dsp:spPr>
        <a:xfrm rot="19346234">
          <a:off x="5054991" y="1896753"/>
          <a:ext cx="2125731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F52093-1B91-AF4B-B564-7A279CF0647F}">
      <dsp:nvSpPr>
        <dsp:cNvPr id="0" name=""/>
        <dsp:cNvSpPr/>
      </dsp:nvSpPr>
      <dsp:spPr>
        <a:xfrm>
          <a:off x="6071865" y="804543"/>
          <a:ext cx="1777021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Market Analysis</a:t>
          </a:r>
          <a:endParaRPr lang="en-US" sz="2200" b="1" kern="1200" dirty="0"/>
        </a:p>
      </dsp:txBody>
      <dsp:txXfrm>
        <a:off x="6113503" y="846181"/>
        <a:ext cx="1693745" cy="1338340"/>
      </dsp:txXfrm>
    </dsp:sp>
    <dsp:sp modelId="{E74D7D3C-B18C-D146-8FB9-13B7BD42395E}">
      <dsp:nvSpPr>
        <dsp:cNvPr id="0" name=""/>
        <dsp:cNvSpPr/>
      </dsp:nvSpPr>
      <dsp:spPr>
        <a:xfrm>
          <a:off x="5470735" y="3190302"/>
          <a:ext cx="1710842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B008E7-EDBF-444B-93A9-4A67298FE9B9}">
      <dsp:nvSpPr>
        <dsp:cNvPr id="0" name=""/>
        <dsp:cNvSpPr/>
      </dsp:nvSpPr>
      <dsp:spPr>
        <a:xfrm>
          <a:off x="6293067" y="2746047"/>
          <a:ext cx="1777021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Cash Flow Forecasting</a:t>
          </a:r>
          <a:endParaRPr lang="en-US" sz="2200" b="1" kern="1200" dirty="0"/>
        </a:p>
      </dsp:txBody>
      <dsp:txXfrm>
        <a:off x="6334705" y="2787685"/>
        <a:ext cx="1693745" cy="1338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C484A-90F7-8746-972D-37E1D35BDE99}">
      <dsp:nvSpPr>
        <dsp:cNvPr id="0" name=""/>
        <dsp:cNvSpPr/>
      </dsp:nvSpPr>
      <dsp:spPr>
        <a:xfrm>
          <a:off x="0" y="471610"/>
          <a:ext cx="8280920" cy="155902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kern="1200" dirty="0" smtClean="0"/>
            <a:t>Extrapolation</a:t>
          </a:r>
          <a:endParaRPr lang="en-US" sz="6500" b="1" kern="1200" dirty="0"/>
        </a:p>
      </dsp:txBody>
      <dsp:txXfrm>
        <a:off x="76105" y="547715"/>
        <a:ext cx="8128710" cy="1406815"/>
      </dsp:txXfrm>
    </dsp:sp>
    <dsp:sp modelId="{F0D8D479-C926-CC4B-9F09-4EC9D23D3458}">
      <dsp:nvSpPr>
        <dsp:cNvPr id="0" name=""/>
        <dsp:cNvSpPr/>
      </dsp:nvSpPr>
      <dsp:spPr>
        <a:xfrm>
          <a:off x="0" y="2217836"/>
          <a:ext cx="8280920" cy="1559025"/>
        </a:xfrm>
        <a:prstGeom prst="roundRect">
          <a:avLst/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20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kern="1200" dirty="0" smtClean="0"/>
            <a:t>Correlation</a:t>
          </a:r>
          <a:endParaRPr lang="en-US" sz="6500" b="1" kern="1200" dirty="0"/>
        </a:p>
      </dsp:txBody>
      <dsp:txXfrm>
        <a:off x="76105" y="2293941"/>
        <a:ext cx="8128710" cy="1406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0.07015</cdr:x>
      <cdr:y>0.01867</cdr:y>
    </cdr:from>
    <cdr:to>
      <cdr:x>0.29527</cdr:x>
      <cdr:y>0.104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9575" y="66675"/>
          <a:ext cx="131445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GB" sz="1400"/>
            <a:t>Sales</a:t>
          </a:r>
        </a:p>
      </cdr:txBody>
    </cdr:sp>
  </cdr:relSizeAnchor>
  <cdr:relSizeAnchor xmlns:cdr="http://schemas.openxmlformats.org/drawingml/2006/chartDrawing">
    <cdr:from>
      <cdr:x>0.17129</cdr:x>
      <cdr:y>0.06667</cdr:y>
    </cdr:from>
    <cdr:to>
      <cdr:x>0.35563</cdr:x>
      <cdr:y>0.06711</cdr:y>
    </cdr:to>
    <cdr:sp macro="" textlink="">
      <cdr:nvSpPr>
        <cdr:cNvPr id="4" name="Straight Connector 3"/>
        <cdr:cNvSpPr/>
      </cdr:nvSpPr>
      <cdr:spPr>
        <a:xfrm xmlns:a="http://schemas.openxmlformats.org/drawingml/2006/main">
          <a:off x="1000125" y="238125"/>
          <a:ext cx="1076325" cy="1588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0070C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0.38336</cdr:x>
      <cdr:y>0.016</cdr:y>
    </cdr:from>
    <cdr:to>
      <cdr:x>0.60848</cdr:x>
      <cdr:y>0.08533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238375" y="57150"/>
          <a:ext cx="1314450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400"/>
            <a:t>Moving</a:t>
          </a:r>
          <a:r>
            <a:rPr lang="en-GB" sz="1400" baseline="0"/>
            <a:t> Avg</a:t>
          </a:r>
          <a:endParaRPr lang="en-GB" sz="1400"/>
        </a:p>
      </cdr:txBody>
    </cdr:sp>
  </cdr:relSizeAnchor>
  <cdr:relSizeAnchor xmlns:cdr="http://schemas.openxmlformats.org/drawingml/2006/chartDrawing">
    <cdr:from>
      <cdr:x>0.57259</cdr:x>
      <cdr:y>0.06667</cdr:y>
    </cdr:from>
    <cdr:to>
      <cdr:x>0.75693</cdr:x>
      <cdr:y>0.06711</cdr:y>
    </cdr:to>
    <cdr:sp macro="" textlink="">
      <cdr:nvSpPr>
        <cdr:cNvPr id="6" name="Straight Connector 5"/>
        <cdr:cNvSpPr/>
      </cdr:nvSpPr>
      <cdr:spPr>
        <a:xfrm xmlns:a="http://schemas.openxmlformats.org/drawingml/2006/main">
          <a:off x="3343275" y="238125"/>
          <a:ext cx="1076325" cy="1588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8F1D5-C101-2D4C-BB9A-CE82C796C978}" type="datetimeFigureOut">
              <a:rPr lang="en-US" smtClean="0"/>
              <a:t>8/17/16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9D524-0A77-2049-A7B4-DBD277AED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36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582654-6439-2F4A-B7E9-E9763D21E2BA}" type="datetimeFigureOut">
              <a:rPr lang="en-US"/>
              <a:pPr/>
              <a:t>8/17/16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298A7B-A268-754B-8474-602FEABD64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2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55AA9D7-FD91-8C4A-A5E9-6D6602090D37}" type="slidenum">
              <a:rPr lang="en-GB"/>
              <a:pPr eaLnBrk="1" hangingPunct="1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2296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68DBA3B-A212-5448-B0B9-4CF9BA62990F}" type="slidenum">
              <a:rPr lang="en-GB"/>
              <a:pPr eaLnBrk="1" hangingPunct="1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588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36837A5-2F4B-9748-A0DA-B421D00045FE}" type="slidenum">
              <a:rPr lang="en-GB"/>
              <a:pPr eaLnBrk="1" hangingPunct="1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5625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8959528-4D6F-7F45-B089-3C0BBA5C92A6}" type="slidenum">
              <a:rPr lang="en-GB"/>
              <a:pPr eaLnBrk="1" hangingPunct="1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6435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08B9890-620C-2149-8849-09917D25EB94}" type="slidenum">
              <a:rPr lang="en-GB"/>
              <a:pPr eaLnBrk="1" hangingPunct="1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4859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80C09DB-3D1E-204B-BB4C-2B7BE8745503}" type="slidenum">
              <a:rPr lang="en-GB"/>
              <a:pPr eaLnBrk="1" hangingPunct="1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481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4266D8F-5E15-E340-9180-EC73C8FBD4A7}" type="slidenum">
              <a:rPr lang="en-GB"/>
              <a:pPr eaLnBrk="1" hangingPunct="1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610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3AB2E2C-850F-3C48-A7E9-C8BA0E66B36E}" type="slidenum">
              <a:rPr lang="en-GB"/>
              <a:pPr eaLnBrk="1" hangingPunct="1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597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E7EA2BB-65ED-C84B-845D-79BDE0480DBC}" type="slidenum">
              <a:rPr lang="en-GB"/>
              <a:pPr eaLnBrk="1" hangingPunct="1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647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B132624-F7F5-7B48-84F1-CA54BF7ACC32}" type="slidenum">
              <a:rPr lang="en-GB"/>
              <a:pPr eaLnBrk="1" hangingPunct="1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29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03B6C46-21A4-484B-8A09-0A548B99D106}" type="slidenum">
              <a:rPr lang="en-GB"/>
              <a:pPr eaLnBrk="1" hangingPunct="1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06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E7EA2BB-65ED-C84B-845D-79BDE0480DBC}" type="slidenum">
              <a:rPr lang="en-GB"/>
              <a:pPr eaLnBrk="1" hangingPunct="1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637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92B6103-E5B5-5D48-835F-95A174858FA0}" type="slidenum">
              <a:rPr lang="en-GB"/>
              <a:pPr eaLnBrk="1" hangingPunct="1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922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D954DBA-A810-4748-B81B-5B5FBD033B59}" type="slidenum">
              <a:rPr lang="en-GB"/>
              <a:pPr eaLnBrk="1" hangingPunct="1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3365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23E6A58-4EDE-C849-B203-C2AFFF006427}" type="slidenum">
              <a:rPr lang="en-GB"/>
              <a:pPr eaLnBrk="1" hangingPunct="1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59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2u.net/" TargetMode="External"/><Relationship Id="rId4" Type="http://schemas.openxmlformats.org/officeDocument/2006/relationships/image" Target="../media/image4.jpeg"/><Relationship Id="rId1" Type="http://schemas.openxmlformats.org/officeDocument/2006/relationships/tags" Target="../tags/tag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5140" y="476672"/>
            <a:ext cx="9159139" cy="19442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9"/>
            <a:ext cx="7772400" cy="936103"/>
          </a:xfrm>
        </p:spPr>
        <p:txBody>
          <a:bodyPr lIns="0" tIns="0" rIns="0" bIns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776864" cy="62292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51520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203848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156176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99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3978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>
            <a:lvl1pPr>
              <a:defRPr sz="4000"/>
            </a:lvl1pPr>
            <a:lvl2pPr>
              <a:defRPr sz="3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3036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4175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48879"/>
            <a:ext cx="4040188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74175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48879"/>
            <a:ext cx="4041775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28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0" y="1212850"/>
            <a:ext cx="9144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071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62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176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6" name="Picture 7" descr="tutor2u-logo-w500px.jpg">
            <a:hlinkClick r:id="rId3"/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6215063"/>
            <a:ext cx="1500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0" y="1212850"/>
            <a:ext cx="9144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10715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3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g"/><Relationship Id="rId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640"/>
            <a:ext cx="8229600" cy="92211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4210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</a:t>
            </a:r>
            <a:r>
              <a:rPr lang="en-US" dirty="0" smtClean="0"/>
              <a:t>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309320"/>
            <a:ext cx="91440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Tutor2u Logo 2011.jp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636" y="6381328"/>
            <a:ext cx="1179860" cy="3588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1268760"/>
            <a:ext cx="9144000" cy="1440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34" r:id="rId2"/>
    <p:sldLayoutId id="2147483929" r:id="rId3"/>
    <p:sldLayoutId id="2147483936" r:id="rId4"/>
    <p:sldLayoutId id="2147483937" r:id="rId5"/>
    <p:sldLayoutId id="2147483938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ＭＳ Ｐゴシック" charset="0"/>
          <a:cs typeface="Arial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notesSlide" Target="../notesSlides/notesSlide9.xml"/><Relationship Id="rId5" Type="http://schemas.openxmlformats.org/officeDocument/2006/relationships/image" Target="../media/image9.png"/><Relationship Id="rId1" Type="http://schemas.openxmlformats.org/officeDocument/2006/relationships/tags" Target="../tags/tag11.xml"/><Relationship Id="rId2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notesSlide" Target="../notesSlides/notesSlide10.xml"/><Relationship Id="rId5" Type="http://schemas.openxmlformats.org/officeDocument/2006/relationships/image" Target="../media/image9.png"/><Relationship Id="rId1" Type="http://schemas.openxmlformats.org/officeDocument/2006/relationships/tags" Target="../tags/tag13.xml"/><Relationship Id="rId2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tags" Target="../tags/tag15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notesSlide" Target="../notesSlides/notesSlide12.xml"/><Relationship Id="rId1" Type="http://schemas.openxmlformats.org/officeDocument/2006/relationships/tags" Target="../tags/tag16.xml"/><Relationship Id="rId2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tags" Target="../tags/tag18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tags" Target="../tags/tag19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tags" Target="../tags/tag20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chart" Target="../charts/chart1.xml"/><Relationship Id="rId1" Type="http://schemas.openxmlformats.org/officeDocument/2006/relationships/tags" Target="../tags/tag6.xml"/><Relationship Id="rId2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Excel_Worksheet1.xlsx"/><Relationship Id="rId5" Type="http://schemas.openxmlformats.org/officeDocument/2006/relationships/image" Target="../media/image8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51520" y="620689"/>
            <a:ext cx="8424936" cy="936103"/>
          </a:xfrm>
        </p:spPr>
        <p:txBody>
          <a:bodyPr anchor="ctr">
            <a:normAutofit/>
          </a:bodyPr>
          <a:lstStyle/>
          <a:p>
            <a:r>
              <a:rPr lang="en-US" sz="4400" b="1" dirty="0" smtClean="0"/>
              <a:t>Quantitative Sales Forecasting</a:t>
            </a:r>
            <a:endParaRPr lang="en-US" sz="4400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280920" cy="62292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  3.3 Decision-making techniques</a:t>
            </a:r>
            <a:endParaRPr lang="en-US" sz="23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16" y="3010892"/>
            <a:ext cx="2681908" cy="15702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5856" y="2996952"/>
            <a:ext cx="2664296" cy="16537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6176" y="2996952"/>
            <a:ext cx="2664296" cy="16042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4585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Extrapolating Global Smartphone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Not just a question of drawing a straight line assuming continued growth</a:t>
            </a:r>
          </a:p>
          <a:p>
            <a:r>
              <a:rPr lang="en-US" dirty="0" smtClean="0"/>
              <a:t>Factors to consider:</a:t>
            </a:r>
          </a:p>
          <a:p>
            <a:pPr lvl="1"/>
            <a:r>
              <a:rPr lang="en-US" dirty="0" smtClean="0"/>
              <a:t>Product life cycle</a:t>
            </a:r>
          </a:p>
          <a:p>
            <a:pPr lvl="1"/>
            <a:r>
              <a:rPr lang="en-US" dirty="0" smtClean="0"/>
              <a:t>Pace of technological innovation</a:t>
            </a:r>
          </a:p>
          <a:p>
            <a:pPr lvl="1"/>
            <a:r>
              <a:rPr lang="en-US" dirty="0" smtClean="0"/>
              <a:t>Growth of the global economy</a:t>
            </a:r>
          </a:p>
          <a:p>
            <a:pPr lvl="1"/>
            <a:r>
              <a:rPr lang="en-US" dirty="0" smtClean="0"/>
              <a:t>Rise of middle classes in emerging economies</a:t>
            </a:r>
          </a:p>
          <a:p>
            <a:pPr lvl="1"/>
            <a:r>
              <a:rPr lang="en-US" dirty="0" smtClean="0"/>
              <a:t>Market saturation for smartphones?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11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1438" y="142875"/>
            <a:ext cx="8929687" cy="928688"/>
          </a:xfrm>
        </p:spPr>
        <p:txBody>
          <a:bodyPr/>
          <a:lstStyle/>
          <a:p>
            <a:r>
              <a:rPr lang="en-GB" sz="3700" dirty="0">
                <a:latin typeface="Calibri" charset="0"/>
              </a:rPr>
              <a:t>Benefits / </a:t>
            </a:r>
            <a:r>
              <a:rPr lang="en-GB" sz="3700" dirty="0" smtClean="0">
                <a:latin typeface="Calibri" charset="0"/>
              </a:rPr>
              <a:t>Drawbacks </a:t>
            </a:r>
            <a:r>
              <a:rPr lang="en-GB" sz="3700" dirty="0">
                <a:latin typeface="Calibri" charset="0"/>
              </a:rPr>
              <a:t>of </a:t>
            </a:r>
            <a:r>
              <a:rPr lang="en-GB" sz="3700" dirty="0" smtClean="0">
                <a:latin typeface="Calibri" charset="0"/>
              </a:rPr>
              <a:t>Using </a:t>
            </a:r>
            <a:r>
              <a:rPr lang="en-GB" sz="3700" dirty="0">
                <a:latin typeface="Calibri" charset="0"/>
              </a:rPr>
              <a:t>E</a:t>
            </a:r>
            <a:r>
              <a:rPr lang="en-GB" sz="3700" dirty="0" smtClean="0">
                <a:latin typeface="Calibri" charset="0"/>
              </a:rPr>
              <a:t>xtrapolation</a:t>
            </a:r>
            <a:endParaRPr lang="en-GB" sz="3700" dirty="0">
              <a:latin typeface="Calibri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500063" y="1571625"/>
          <a:ext cx="8143875" cy="4395237"/>
        </p:xfrm>
        <a:graphic>
          <a:graphicData uri="http://schemas.openxmlformats.org/drawingml/2006/table">
            <a:tbl>
              <a:tblPr/>
              <a:tblGrid>
                <a:gridCol w="3567881"/>
                <a:gridCol w="4575994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Advantages</a:t>
                      </a:r>
                      <a:endParaRPr kumimoji="0" lang="en-GB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400" marR="68400" marT="53996" marB="53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Disadvantages</a:t>
                      </a:r>
                      <a:endParaRPr kumimoji="0" lang="en-GB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400" marR="68400" marT="53996" marB="53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 simple method of forecasting</a:t>
                      </a:r>
                    </a:p>
                  </a:txBody>
                  <a:tcPr marL="68400" marR="68400" marT="53996" marB="53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Unreliable if there are significant fluctuations in historical data</a:t>
                      </a:r>
                    </a:p>
                  </a:txBody>
                  <a:tcPr marL="68400" marR="68400" marT="53996" marB="53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Not much data required</a:t>
                      </a:r>
                    </a:p>
                  </a:txBody>
                  <a:tcPr marL="68400" marR="68400" marT="53996" marB="53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Assumes past trend will continue into the future – unlikely in many competitive business environments</a:t>
                      </a:r>
                    </a:p>
                  </a:txBody>
                  <a:tcPr marL="68400" marR="68400" marT="53996" marB="53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Quick and cheap</a:t>
                      </a:r>
                      <a:endParaRPr kumimoji="0" lang="en-GB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400" marR="68400" marT="53996" marB="53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Ignores qualitative factors (e.g. changes in tastes &amp; fashions)</a:t>
                      </a:r>
                    </a:p>
                  </a:txBody>
                  <a:tcPr marL="68400" marR="68400" marT="53996" marB="53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4134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sz="5000" dirty="0">
                <a:latin typeface="Calibri" charset="0"/>
              </a:rPr>
              <a:t>Correlation</a:t>
            </a: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571500" y="1628800"/>
            <a:ext cx="8001000" cy="423306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6000" b="1" dirty="0">
                <a:latin typeface="+mn-lt"/>
                <a:ea typeface="+mn-ea"/>
                <a:cs typeface="+mn-cs"/>
              </a:rPr>
              <a:t>Correlation looks at the </a:t>
            </a:r>
            <a:r>
              <a:rPr lang="en-GB" sz="60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strength of a relationship </a:t>
            </a:r>
            <a:r>
              <a:rPr lang="en-GB" sz="6000" b="1" dirty="0">
                <a:latin typeface="+mn-lt"/>
                <a:ea typeface="+mn-ea"/>
                <a:cs typeface="+mn-cs"/>
              </a:rPr>
              <a:t>between two variables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388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dirty="0">
                <a:latin typeface="Calibri" charset="0"/>
              </a:rPr>
              <a:t>Correlation </a:t>
            </a:r>
            <a:r>
              <a:rPr lang="en-GB" dirty="0" smtClean="0">
                <a:latin typeface="Calibri" charset="0"/>
              </a:rPr>
              <a:t>Variables</a:t>
            </a:r>
            <a:endParaRPr lang="en-GB" dirty="0">
              <a:latin typeface="Calibri" charset="0"/>
            </a:endParaRP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428625" y="2500313"/>
            <a:ext cx="3929063" cy="3429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3400" b="1" dirty="0">
                <a:latin typeface="+mn-lt"/>
                <a:ea typeface="+mn-ea"/>
                <a:cs typeface="+mn-cs"/>
              </a:rPr>
              <a:t>The factor that causes the dependent variable to change</a:t>
            </a: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592138" y="1628800"/>
            <a:ext cx="3602037" cy="135388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Independent Variable</a:t>
            </a:r>
          </a:p>
        </p:txBody>
      </p:sp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4643438" y="2500313"/>
            <a:ext cx="3929062" cy="3429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3400" b="1" dirty="0">
                <a:latin typeface="+mn-lt"/>
                <a:ea typeface="+mn-ea"/>
                <a:cs typeface="+mn-cs"/>
              </a:rPr>
              <a:t>The variable that is influenced by the independent variable</a:t>
            </a: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4806950" y="1628800"/>
            <a:ext cx="3602038" cy="1353889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Dependent Variable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585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 rot="5400000" flipH="1" flipV="1">
            <a:off x="-11855" y="3484810"/>
            <a:ext cx="35052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1741539" y="5238204"/>
            <a:ext cx="6219825" cy="95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0" name="TextBox 5"/>
          <p:cNvSpPr txBox="1">
            <a:spLocks noChangeArrowheads="1"/>
          </p:cNvSpPr>
          <p:nvPr/>
        </p:nvSpPr>
        <p:spPr bwMode="auto">
          <a:xfrm rot="-5400000">
            <a:off x="56407" y="2505323"/>
            <a:ext cx="2517775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GB"/>
              <a:t>Customer Enquiries</a:t>
            </a:r>
          </a:p>
          <a:p>
            <a:pPr algn="r" eaLnBrk="1" hangingPunct="1"/>
            <a:r>
              <a:rPr lang="en-GB"/>
              <a:t>(number per week)</a:t>
            </a:r>
          </a:p>
        </p:txBody>
      </p:sp>
      <p:sp>
        <p:nvSpPr>
          <p:cNvPr id="19461" name="TextBox 6"/>
          <p:cNvSpPr txBox="1">
            <a:spLocks noChangeArrowheads="1"/>
          </p:cNvSpPr>
          <p:nvPr/>
        </p:nvSpPr>
        <p:spPr bwMode="auto">
          <a:xfrm>
            <a:off x="5310239" y="5476329"/>
            <a:ext cx="27336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GB"/>
              <a:t>Advertising per week (£’000)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2347964" y="4257129"/>
            <a:ext cx="227012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878189" y="3723729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2864" y="2664867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473626" y="3450679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4929239" y="2507704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5081639" y="3190329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172001" y="2864892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410001" y="2580729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765851" y="2047329"/>
            <a:ext cx="227013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3562401" y="3342729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490964" y="3957092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114851" y="3807867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6827889" y="2656929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3638601" y="2809329"/>
            <a:ext cx="227013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6372276" y="2879179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7056489" y="2199729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2195564" y="3579267"/>
            <a:ext cx="227012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2195564" y="4638129"/>
            <a:ext cx="227012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2043164" y="1894929"/>
            <a:ext cx="5468937" cy="2514600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81" name="Title 26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dirty="0">
                <a:latin typeface="Calibri" charset="0"/>
              </a:rPr>
              <a:t>Plotting </a:t>
            </a:r>
            <a:r>
              <a:rPr lang="en-GB" dirty="0" smtClean="0">
                <a:latin typeface="Calibri" charset="0"/>
              </a:rPr>
              <a:t>Correlation </a:t>
            </a:r>
            <a:r>
              <a:rPr lang="en-GB" dirty="0">
                <a:latin typeface="Calibri" charset="0"/>
              </a:rPr>
              <a:t>- </a:t>
            </a:r>
            <a:r>
              <a:rPr lang="en-GB" dirty="0" smtClean="0">
                <a:latin typeface="Calibri" charset="0"/>
              </a:rPr>
              <a:t>Example</a:t>
            </a:r>
            <a:endParaRPr lang="en-GB" dirty="0">
              <a:latin typeface="Calibri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82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dirty="0">
                <a:latin typeface="Calibri" charset="0"/>
              </a:rPr>
              <a:t>Explaining the </a:t>
            </a:r>
            <a:r>
              <a:rPr lang="en-GB" dirty="0" smtClean="0">
                <a:latin typeface="Calibri" charset="0"/>
              </a:rPr>
              <a:t>Scatter </a:t>
            </a:r>
            <a:r>
              <a:rPr lang="en-GB" dirty="0">
                <a:latin typeface="Calibri" charset="0"/>
              </a:rPr>
              <a:t>C</a:t>
            </a:r>
            <a:r>
              <a:rPr lang="en-GB" dirty="0" smtClean="0">
                <a:latin typeface="Calibri" charset="0"/>
              </a:rPr>
              <a:t>hart </a:t>
            </a:r>
            <a:r>
              <a:rPr lang="en-GB" dirty="0">
                <a:latin typeface="Calibri" charset="0"/>
              </a:rPr>
              <a:t>(1)</a:t>
            </a:r>
          </a:p>
        </p:txBody>
      </p:sp>
      <p:pic>
        <p:nvPicPr>
          <p:cNvPr id="20483" name="Picture 1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513880"/>
            <a:ext cx="5522913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Callout 2 3"/>
          <p:cNvSpPr>
            <a:spLocks/>
          </p:cNvSpPr>
          <p:nvPr/>
        </p:nvSpPr>
        <p:spPr bwMode="auto">
          <a:xfrm>
            <a:off x="6072188" y="1512168"/>
            <a:ext cx="2857500" cy="3429000"/>
          </a:xfrm>
          <a:prstGeom prst="borderCallout2">
            <a:avLst>
              <a:gd name="adj1" fmla="val 49546"/>
              <a:gd name="adj2" fmla="val -1120"/>
              <a:gd name="adj3" fmla="val 53306"/>
              <a:gd name="adj4" fmla="val -39653"/>
              <a:gd name="adj5" fmla="val 45269"/>
              <a:gd name="adj6" fmla="val -89935"/>
            </a:avLst>
          </a:prstGeom>
          <a:solidFill>
            <a:schemeClr val="bg1"/>
          </a:solidFill>
          <a:ln w="38100">
            <a:solidFill>
              <a:srgbClr val="385D8A"/>
            </a:solidFill>
            <a:miter lim="800000"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2600" dirty="0">
                <a:latin typeface="+mn-lt"/>
                <a:ea typeface="+mn-ea"/>
                <a:cs typeface="+mn-cs"/>
              </a:rPr>
              <a:t>Correlation is usually measured by using a scatter diagram, on which data points are plotted. </a:t>
            </a:r>
          </a:p>
        </p:txBody>
      </p:sp>
      <p:sp>
        <p:nvSpPr>
          <p:cNvPr id="5" name="Line Callout 2 4"/>
          <p:cNvSpPr>
            <a:spLocks/>
          </p:cNvSpPr>
          <p:nvPr/>
        </p:nvSpPr>
        <p:spPr bwMode="auto">
          <a:xfrm>
            <a:off x="428624" y="5143500"/>
            <a:ext cx="7239719" cy="1021804"/>
          </a:xfrm>
          <a:prstGeom prst="borderCallout2">
            <a:avLst>
              <a:gd name="adj1" fmla="val -245"/>
              <a:gd name="adj2" fmla="val 49806"/>
              <a:gd name="adj3" fmla="val -60875"/>
              <a:gd name="adj4" fmla="val 4944"/>
              <a:gd name="adj5" fmla="val -123903"/>
              <a:gd name="adj6" fmla="val 3866"/>
            </a:avLst>
          </a:prstGeom>
          <a:solidFill>
            <a:schemeClr val="bg1"/>
          </a:solidFill>
          <a:ln w="38100">
            <a:solidFill>
              <a:srgbClr val="385D8A"/>
            </a:solidFill>
            <a:miter lim="800000"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2600" dirty="0">
                <a:latin typeface="+mn-lt"/>
                <a:ea typeface="+mn-ea"/>
                <a:cs typeface="+mn-cs"/>
              </a:rPr>
              <a:t>The dependent variable is normally plotted on the y-axis: the independent variable on the x-axis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144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dirty="0">
                <a:latin typeface="Calibri" charset="0"/>
              </a:rPr>
              <a:t>Explaining the </a:t>
            </a:r>
            <a:r>
              <a:rPr lang="en-GB" dirty="0" smtClean="0">
                <a:latin typeface="Calibri" charset="0"/>
              </a:rPr>
              <a:t>Scatter </a:t>
            </a:r>
            <a:r>
              <a:rPr lang="en-GB" dirty="0">
                <a:latin typeface="Calibri" charset="0"/>
              </a:rPr>
              <a:t>C</a:t>
            </a:r>
            <a:r>
              <a:rPr lang="en-GB" dirty="0" smtClean="0">
                <a:latin typeface="Calibri" charset="0"/>
              </a:rPr>
              <a:t>hart </a:t>
            </a:r>
            <a:r>
              <a:rPr lang="en-GB" dirty="0">
                <a:latin typeface="Calibri" charset="0"/>
              </a:rPr>
              <a:t>(2)</a:t>
            </a:r>
          </a:p>
        </p:txBody>
      </p:sp>
      <p:pic>
        <p:nvPicPr>
          <p:cNvPr id="21507" name="Picture 1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585888"/>
            <a:ext cx="5522913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Callout 2 3"/>
          <p:cNvSpPr>
            <a:spLocks/>
          </p:cNvSpPr>
          <p:nvPr/>
        </p:nvSpPr>
        <p:spPr bwMode="auto">
          <a:xfrm>
            <a:off x="6072188" y="1628800"/>
            <a:ext cx="2857500" cy="4443388"/>
          </a:xfrm>
          <a:prstGeom prst="borderCallout2">
            <a:avLst>
              <a:gd name="adj1" fmla="val 49546"/>
              <a:gd name="adj2" fmla="val -1120"/>
              <a:gd name="adj3" fmla="val 38282"/>
              <a:gd name="adj4" fmla="val -60384"/>
              <a:gd name="adj5" fmla="val 23144"/>
              <a:gd name="adj6" fmla="val -85880"/>
            </a:avLst>
          </a:prstGeom>
          <a:solidFill>
            <a:schemeClr val="bg1"/>
          </a:solidFill>
          <a:ln w="38100">
            <a:solidFill>
              <a:srgbClr val="385D8A"/>
            </a:solidFill>
            <a:miter lim="800000"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/>
            <a:r>
              <a:rPr lang="en-GB" sz="2600" dirty="0">
                <a:latin typeface="Calibri" charset="0"/>
              </a:rPr>
              <a:t>A “line of best fit” (</a:t>
            </a:r>
            <a:r>
              <a:rPr lang="en-GB" sz="2600" b="1" dirty="0">
                <a:solidFill>
                  <a:srgbClr val="FF0000"/>
                </a:solidFill>
                <a:latin typeface="Calibri" charset="0"/>
              </a:rPr>
              <a:t>the regression line</a:t>
            </a:r>
            <a:r>
              <a:rPr lang="en-GB" sz="2600" dirty="0">
                <a:latin typeface="Calibri" charset="0"/>
              </a:rPr>
              <a:t>) attempts to plot the mathematical relationship between the variables based on the data points.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205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dirty="0">
                <a:latin typeface="Calibri" charset="0"/>
              </a:rPr>
              <a:t>Types of </a:t>
            </a:r>
            <a:r>
              <a:rPr lang="en-GB" dirty="0" smtClean="0">
                <a:latin typeface="Calibri" charset="0"/>
              </a:rPr>
              <a:t>Correlation</a:t>
            </a:r>
            <a:endParaRPr lang="en-GB" dirty="0">
              <a:latin typeface="Calibri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23528" y="1627045"/>
          <a:ext cx="8640960" cy="4394243"/>
        </p:xfrm>
        <a:graphic>
          <a:graphicData uri="http://schemas.openxmlformats.org/drawingml/2006/table">
            <a:tbl>
              <a:tblPr/>
              <a:tblGrid>
                <a:gridCol w="1728192"/>
                <a:gridCol w="6912768"/>
              </a:tblGrid>
              <a:tr h="1332658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600" b="1" dirty="0">
                          <a:latin typeface="Calibri"/>
                          <a:ea typeface="Calibri"/>
                          <a:cs typeface="Times New Roman"/>
                        </a:rPr>
                        <a:t>Positive correlation</a:t>
                      </a:r>
                      <a:endParaRPr lang="en-GB" sz="2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00" marR="68400" marT="71991" marB="719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600">
                          <a:latin typeface="Calibri"/>
                          <a:ea typeface="Calibri"/>
                          <a:cs typeface="Times New Roman"/>
                        </a:rPr>
                        <a:t>A positive relationship exists where as the independent variable increases in value, so does the dependent variable</a:t>
                      </a:r>
                    </a:p>
                  </a:txBody>
                  <a:tcPr marL="107999" marR="68400" marT="71991" marB="719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88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600" b="1" dirty="0">
                          <a:latin typeface="Calibri"/>
                          <a:ea typeface="Calibri"/>
                          <a:cs typeface="Times New Roman"/>
                        </a:rPr>
                        <a:t>Negative correlation</a:t>
                      </a:r>
                      <a:endParaRPr lang="en-GB" sz="2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00" marR="68400" marT="71991" marB="719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600" dirty="0">
                          <a:latin typeface="Calibri"/>
                          <a:ea typeface="Calibri"/>
                          <a:cs typeface="Times New Roman"/>
                        </a:rPr>
                        <a:t>A negative relationship exists where as the independent variable increases in value, the dependent variable falls in value</a:t>
                      </a:r>
                    </a:p>
                  </a:txBody>
                  <a:tcPr marL="107999" marR="68400" marT="71991" marB="719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2658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600" b="1">
                          <a:latin typeface="Calibri"/>
                          <a:ea typeface="Calibri"/>
                          <a:cs typeface="Times New Roman"/>
                        </a:rPr>
                        <a:t>No correlation</a:t>
                      </a:r>
                      <a:endParaRPr lang="en-GB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00" marR="68400" marT="71991" marB="719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600" dirty="0">
                          <a:latin typeface="Calibri"/>
                          <a:ea typeface="Calibri"/>
                          <a:cs typeface="Times New Roman"/>
                        </a:rPr>
                        <a:t>There is no discernible relationship between the independent and dependent variable</a:t>
                      </a:r>
                    </a:p>
                  </a:txBody>
                  <a:tcPr marL="107999" marR="68400" marT="71991" marB="719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424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dirty="0">
                <a:latin typeface="Calibri" charset="0"/>
              </a:rPr>
              <a:t>Positive </a:t>
            </a:r>
            <a:r>
              <a:rPr lang="en-GB" dirty="0" smtClean="0">
                <a:latin typeface="Calibri" charset="0"/>
              </a:rPr>
              <a:t>Correlation</a:t>
            </a:r>
            <a:endParaRPr lang="en-GB" dirty="0">
              <a:latin typeface="Calibri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rot="5400000" flipH="1" flipV="1">
            <a:off x="-463747" y="3742903"/>
            <a:ext cx="3503612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1288852" y="5495503"/>
            <a:ext cx="6219825" cy="1111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7" name="TextBox 5"/>
          <p:cNvSpPr txBox="1">
            <a:spLocks noChangeArrowheads="1"/>
          </p:cNvSpPr>
          <p:nvPr/>
        </p:nvSpPr>
        <p:spPr bwMode="auto">
          <a:xfrm rot="-5400000">
            <a:off x="-396279" y="2784847"/>
            <a:ext cx="2517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GB"/>
              <a:t>Holidays taken from the UK to Florida</a:t>
            </a:r>
          </a:p>
        </p:txBody>
      </p:sp>
      <p:sp>
        <p:nvSpPr>
          <p:cNvPr id="23558" name="TextBox 6"/>
          <p:cNvSpPr txBox="1">
            <a:spLocks noChangeArrowheads="1"/>
          </p:cNvSpPr>
          <p:nvPr/>
        </p:nvSpPr>
        <p:spPr bwMode="auto">
          <a:xfrm>
            <a:off x="3491880" y="5735216"/>
            <a:ext cx="40993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GB" dirty="0"/>
              <a:t>Pound / $ Dollar Exchange Rate</a:t>
            </a: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6792715" y="2458616"/>
            <a:ext cx="227012" cy="228600"/>
          </a:xfrm>
          <a:prstGeom prst="ellipse">
            <a:avLst/>
          </a:prstGeom>
          <a:solidFill>
            <a:srgbClr val="E46C0A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grpSp>
        <p:nvGrpSpPr>
          <p:cNvPr id="23560" name="Group 2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519290" y="1566441"/>
            <a:ext cx="3228975" cy="2871787"/>
            <a:chOff x="3837296" y="1471562"/>
            <a:chExt cx="3228265" cy="2871796"/>
          </a:xfrm>
        </p:grpSpPr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6337058" y="2185939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6837011" y="1471562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857739" y="2828878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4338836" y="3614694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5038769" y="2543127"/>
              <a:ext cx="226963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4946714" y="3354343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4265827" y="2828878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5630777" y="1685875"/>
              <a:ext cx="226962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3837296" y="3257505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5265732" y="3114629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5408575" y="3543255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6694168" y="2820941"/>
              <a:ext cx="226962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4480092" y="3400380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6238655" y="3671844"/>
              <a:ext cx="226963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5122888" y="4114757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6122793" y="2543127"/>
              <a:ext cx="228550" cy="228601"/>
            </a:xfrm>
            <a:prstGeom prst="ellipse">
              <a:avLst/>
            </a:prstGeom>
            <a:solidFill>
              <a:srgbClr val="E46C0A"/>
            </a:solidFill>
            <a:ln w="12700">
              <a:solidFill>
                <a:srgbClr val="385D8A"/>
              </a:solidFill>
              <a:round/>
              <a:headEnd/>
              <a:tailEnd/>
            </a:ln>
            <a:effectLst>
              <a:outerShdw blurRad="508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 sz="6000" b="1" dirty="0"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25" name="Straight Connector 24"/>
          <p:cNvCxnSpPr/>
          <p:nvPr/>
        </p:nvCxnSpPr>
        <p:spPr>
          <a:xfrm flipV="1">
            <a:off x="1947665" y="1923628"/>
            <a:ext cx="6000750" cy="2428875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11135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dirty="0">
                <a:latin typeface="Calibri" charset="0"/>
              </a:rPr>
              <a:t>Negative </a:t>
            </a:r>
            <a:r>
              <a:rPr lang="en-GB" dirty="0" smtClean="0">
                <a:latin typeface="Calibri" charset="0"/>
              </a:rPr>
              <a:t>Correlation</a:t>
            </a:r>
            <a:endParaRPr lang="en-GB" dirty="0">
              <a:latin typeface="Calibri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rot="5400000" flipH="1" flipV="1">
            <a:off x="-146049" y="3648075"/>
            <a:ext cx="3503612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1606550" y="5400675"/>
            <a:ext cx="6219825" cy="1111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1" name="TextBox 5"/>
          <p:cNvSpPr txBox="1">
            <a:spLocks noChangeArrowheads="1"/>
          </p:cNvSpPr>
          <p:nvPr/>
        </p:nvSpPr>
        <p:spPr bwMode="auto">
          <a:xfrm rot="-5400000">
            <a:off x="-78581" y="2690019"/>
            <a:ext cx="2517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GB"/>
              <a:t>Demand for new houses</a:t>
            </a:r>
          </a:p>
        </p:txBody>
      </p:sp>
      <p:sp>
        <p:nvSpPr>
          <p:cNvPr id="24582" name="TextBox 6"/>
          <p:cNvSpPr txBox="1">
            <a:spLocks noChangeArrowheads="1"/>
          </p:cNvSpPr>
          <p:nvPr/>
        </p:nvSpPr>
        <p:spPr bwMode="auto">
          <a:xfrm>
            <a:off x="4355976" y="5640388"/>
            <a:ext cx="35529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GB" dirty="0"/>
              <a:t>Interest rate on mortgages</a:t>
            </a: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7143750" y="3929063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429500" y="4429125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072313" y="3643313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5929313" y="4000500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500313" y="3143250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429125" y="2714625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4143375" y="3071813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357563" y="2428875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572250" y="3786188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2286000" y="2643188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5143500" y="3071813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5408613" y="3543300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7500938" y="3643313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2643188" y="2143125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6643688" y="3286125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857750" y="3429000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143625" y="2714625"/>
            <a:ext cx="228600" cy="228600"/>
          </a:xfrm>
          <a:prstGeom prst="ellipse">
            <a:avLst/>
          </a:prstGeom>
          <a:solidFill>
            <a:srgbClr val="0070C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2000250" y="2786063"/>
            <a:ext cx="5786438" cy="1214437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83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charset="0"/>
              </a:rPr>
              <a:t>What you need to know</a:t>
            </a:r>
            <a:endParaRPr lang="en-GB" dirty="0">
              <a:latin typeface="Arial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53650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dirty="0"/>
              <a:t>) Calculation of time-series </a:t>
            </a:r>
            <a:r>
              <a:rPr lang="en-US" dirty="0" smtClean="0"/>
              <a:t>analysis: moving </a:t>
            </a:r>
            <a:r>
              <a:rPr lang="en-US" dirty="0"/>
              <a:t>averages (three period/four quarter)</a:t>
            </a:r>
          </a:p>
          <a:p>
            <a:r>
              <a:rPr lang="en-US" dirty="0"/>
              <a:t>b</a:t>
            </a:r>
            <a:r>
              <a:rPr lang="en-US" dirty="0" smtClean="0"/>
              <a:t>) Interpretation </a:t>
            </a:r>
            <a:r>
              <a:rPr lang="en-US" dirty="0"/>
              <a:t>of scatter graphs and line of best fit </a:t>
            </a:r>
            <a:r>
              <a:rPr lang="en-US" dirty="0" smtClean="0"/>
              <a:t>– extrapolation </a:t>
            </a:r>
            <a:r>
              <a:rPr lang="en-US" dirty="0"/>
              <a:t>of past data to future</a:t>
            </a:r>
          </a:p>
          <a:p>
            <a:r>
              <a:rPr lang="en-US" dirty="0"/>
              <a:t>c) Limitations of quantitative sales forecasting techniques</a:t>
            </a:r>
            <a:endParaRPr lang="en-GB" dirty="0" smtClean="0">
              <a:solidFill>
                <a:srgbClr val="FF000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26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>
                <a:latin typeface="Calibri" charset="0"/>
              </a:rPr>
              <a:t>No correlation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rot="5400000" flipH="1" flipV="1">
            <a:off x="-146049" y="3731651"/>
            <a:ext cx="3503612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1606550" y="5484251"/>
            <a:ext cx="6219825" cy="1111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5" name="TextBox 5"/>
          <p:cNvSpPr txBox="1">
            <a:spLocks noChangeArrowheads="1"/>
          </p:cNvSpPr>
          <p:nvPr/>
        </p:nvSpPr>
        <p:spPr bwMode="auto">
          <a:xfrm rot="-5400000">
            <a:off x="-407193" y="3102207"/>
            <a:ext cx="3175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GB"/>
              <a:t>Demand for sausage rolls and other savoury pastries</a:t>
            </a:r>
          </a:p>
        </p:txBody>
      </p:sp>
      <p:sp>
        <p:nvSpPr>
          <p:cNvPr id="25606" name="TextBox 6"/>
          <p:cNvSpPr txBox="1">
            <a:spLocks noChangeArrowheads="1"/>
          </p:cNvSpPr>
          <p:nvPr/>
        </p:nvSpPr>
        <p:spPr bwMode="auto">
          <a:xfrm>
            <a:off x="3275856" y="5723964"/>
            <a:ext cx="46330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GB" dirty="0"/>
              <a:t>Number of weddings per year in the UK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429500" y="3155389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071813" y="3226826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6837363" y="1555189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000625" y="2726764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4357688" y="4012639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4714875" y="1940951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2571750" y="4226951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857625" y="2369576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630863" y="1769501"/>
            <a:ext cx="227012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2786063" y="2226701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5265738" y="3198251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5214938" y="4298389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6786563" y="3726889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4479925" y="3484001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6000750" y="4298389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429000" y="4226951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122988" y="2626751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6000" b="1" dirty="0"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463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939800"/>
          </a:xfrm>
        </p:spPr>
        <p:txBody>
          <a:bodyPr/>
          <a:lstStyle/>
          <a:p>
            <a:r>
              <a:rPr lang="en-GB" dirty="0">
                <a:latin typeface="Calibri" charset="0"/>
              </a:rPr>
              <a:t>Strong or </a:t>
            </a:r>
            <a:r>
              <a:rPr lang="en-GB" dirty="0" smtClean="0">
                <a:latin typeface="Calibri" charset="0"/>
              </a:rPr>
              <a:t>Weak </a:t>
            </a:r>
            <a:r>
              <a:rPr lang="en-GB" dirty="0">
                <a:latin typeface="Calibri" charset="0"/>
              </a:rPr>
              <a:t>C</a:t>
            </a:r>
            <a:r>
              <a:rPr lang="en-GB" dirty="0" smtClean="0">
                <a:latin typeface="Calibri" charset="0"/>
              </a:rPr>
              <a:t>orrelation</a:t>
            </a:r>
            <a:r>
              <a:rPr lang="en-GB" dirty="0">
                <a:latin typeface="Calibri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625975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  <a:ea typeface="+mn-ea"/>
              </a:rPr>
              <a:t>The line of best fit indicates the strength of the correlation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dirty="0" smtClean="0">
                <a:ea typeface="+mn-ea"/>
              </a:rPr>
              <a:t>Strong correlation means that there is little room between the data points and the line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dirty="0" smtClean="0">
                <a:ea typeface="+mn-ea"/>
              </a:rPr>
              <a:t>Weak correlation means that the data points are spread quite wide and far away from the line of best fit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dirty="0" smtClean="0">
                <a:ea typeface="+mn-ea"/>
              </a:rPr>
              <a:t>If the data suggests strong correlation, then the relationship might be used to make marketing predictions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982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Factors Affecting Sales Forecasts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00174"/>
            <a:ext cx="8640960" cy="462598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Consumer trends</a:t>
            </a:r>
          </a:p>
          <a:p>
            <a:pPr lvl="1"/>
            <a:r>
              <a:rPr lang="en-US" sz="2400" dirty="0" smtClean="0">
                <a:latin typeface="+mn-lt"/>
              </a:rPr>
              <a:t>Demand in many markets changes as consumer tastes &amp; fashions change</a:t>
            </a:r>
          </a:p>
          <a:p>
            <a:pPr lvl="1"/>
            <a:r>
              <a:rPr lang="en-US" sz="2400" dirty="0" smtClean="0">
                <a:latin typeface="+mn-lt"/>
              </a:rPr>
              <a:t>Affects both overall market demand &amp; the market shares of existing competitors</a:t>
            </a:r>
          </a:p>
          <a:p>
            <a:r>
              <a:rPr lang="en-US" sz="2400" dirty="0" smtClean="0"/>
              <a:t>Economic variables</a:t>
            </a:r>
          </a:p>
          <a:p>
            <a:pPr lvl="1"/>
            <a:r>
              <a:rPr lang="en-US" sz="2400" dirty="0" smtClean="0">
                <a:latin typeface="+mn-lt"/>
              </a:rPr>
              <a:t>Demand often sensitive to changes in variables such as exchange rates, interest rates, taxation etc.</a:t>
            </a:r>
          </a:p>
          <a:p>
            <a:pPr lvl="1"/>
            <a:r>
              <a:rPr lang="en-US" sz="2400" dirty="0" smtClean="0">
                <a:latin typeface="+mn-lt"/>
              </a:rPr>
              <a:t>Overall strength of the economy (GDP growth) also important</a:t>
            </a:r>
          </a:p>
          <a:p>
            <a:r>
              <a:rPr lang="en-US" sz="2400" dirty="0" smtClean="0"/>
              <a:t>Competitor actions</a:t>
            </a:r>
          </a:p>
          <a:p>
            <a:pPr lvl="1"/>
            <a:r>
              <a:rPr lang="en-US" sz="2400" dirty="0" smtClean="0">
                <a:latin typeface="+mn-lt"/>
              </a:rPr>
              <a:t>Hard to predict, but often significant reason why sales forecasts prove over-optimistic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75814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Circumstances Where Sales Forecasts Are Likely to be Inaccurate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39315"/>
            <a:ext cx="8712968" cy="462598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Business is new – a startup (notoriously difficult to forecast sales)</a:t>
            </a:r>
          </a:p>
          <a:p>
            <a:r>
              <a:rPr lang="en-US" dirty="0" smtClean="0"/>
              <a:t>Market subject to significant disruption from technological change</a:t>
            </a:r>
          </a:p>
          <a:p>
            <a:r>
              <a:rPr lang="en-US" dirty="0" smtClean="0"/>
              <a:t>Demand is highly sensitive to changes in price and income (elasticity)</a:t>
            </a:r>
          </a:p>
          <a:p>
            <a:r>
              <a:rPr lang="en-US" dirty="0" smtClean="0"/>
              <a:t>Product is a fashion item</a:t>
            </a:r>
          </a:p>
          <a:p>
            <a:r>
              <a:rPr lang="en-US" dirty="0" smtClean="0"/>
              <a:t>Significant changes in market share (e.g. new market entrants)</a:t>
            </a:r>
          </a:p>
          <a:p>
            <a:r>
              <a:rPr lang="en-US" dirty="0" smtClean="0"/>
              <a:t>Management have demonstrated poor sales forecasting ability in the past!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9697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42852"/>
            <a:ext cx="8424936" cy="939784"/>
          </a:xfrm>
        </p:spPr>
        <p:txBody>
          <a:bodyPr/>
          <a:lstStyle/>
          <a:p>
            <a:r>
              <a:rPr lang="en-US" dirty="0" smtClean="0"/>
              <a:t>Final Thoughts on Sales Forecasting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00174"/>
            <a:ext cx="8640960" cy="47371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Businesses use a variety of tools to analyse marketing data and make forecasts</a:t>
            </a:r>
          </a:p>
          <a:p>
            <a:r>
              <a:rPr lang="en-US" sz="3600" dirty="0" smtClean="0"/>
              <a:t>No one technique is completely reliable</a:t>
            </a:r>
          </a:p>
          <a:p>
            <a:r>
              <a:rPr lang="en-US" sz="3600" dirty="0" smtClean="0"/>
              <a:t>Key aim of interpreting data is to make reasonable assumptions which support marketing decision making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040171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utor2u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647293"/>
            <a:ext cx="5400600" cy="164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3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71422"/>
            <a:ext cx="8964488" cy="1071562"/>
          </a:xfrm>
        </p:spPr>
        <p:txBody>
          <a:bodyPr/>
          <a:lstStyle/>
          <a:p>
            <a:r>
              <a:rPr lang="en-US" dirty="0" smtClean="0"/>
              <a:t>Topic Links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51520" y="1556792"/>
          <a:ext cx="864096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652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Forecast Sales?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00174"/>
            <a:ext cx="8568952" cy="462598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vital planning activity</a:t>
            </a:r>
          </a:p>
          <a:p>
            <a:r>
              <a:rPr lang="en-US" dirty="0" smtClean="0"/>
              <a:t>The sales forecast forms the basis for most other common parts of business planning:</a:t>
            </a:r>
          </a:p>
          <a:p>
            <a:pPr lvl="1"/>
            <a:r>
              <a:rPr lang="en-US" dirty="0" smtClean="0"/>
              <a:t>Human resource plan: how many people we need linked with expected output</a:t>
            </a:r>
          </a:p>
          <a:p>
            <a:pPr lvl="1"/>
            <a:r>
              <a:rPr lang="en-US" dirty="0" smtClean="0"/>
              <a:t>Production / capacity plans</a:t>
            </a:r>
          </a:p>
          <a:p>
            <a:pPr lvl="1"/>
            <a:r>
              <a:rPr lang="en-US" dirty="0" smtClean="0"/>
              <a:t>Cash flow forecasts</a:t>
            </a:r>
          </a:p>
          <a:p>
            <a:pPr lvl="1"/>
            <a:r>
              <a:rPr lang="en-US" dirty="0" smtClean="0"/>
              <a:t>Profit forecasts and budgets</a:t>
            </a:r>
          </a:p>
          <a:p>
            <a:r>
              <a:rPr lang="en-US" dirty="0" smtClean="0"/>
              <a:t>A very useful part of regular competitor analysis and helps to focus market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055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Common Methods to Explore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71074296"/>
              </p:ext>
            </p:extLst>
          </p:nvPr>
        </p:nvGraphicFramePr>
        <p:xfrm>
          <a:off x="539552" y="1700808"/>
          <a:ext cx="828092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2229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sz="5000" dirty="0" smtClean="0">
                <a:latin typeface="Calibri" charset="0"/>
              </a:rPr>
              <a:t>Extrapolation</a:t>
            </a:r>
            <a:endParaRPr lang="en-GB" sz="5000" dirty="0">
              <a:latin typeface="Calibri" charset="0"/>
            </a:endParaRP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571500" y="1572196"/>
            <a:ext cx="8001000" cy="423306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6000" b="1" dirty="0" smtClean="0">
                <a:latin typeface="+mn-lt"/>
                <a:ea typeface="+mn-ea"/>
                <a:cs typeface="+mn-cs"/>
              </a:rPr>
              <a:t>Extrapolation uses trends established from historical data to forecast the future</a:t>
            </a:r>
            <a:endParaRPr lang="en-GB" sz="6000" b="1" dirty="0"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183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680" y="71422"/>
            <a:ext cx="8686800" cy="1071562"/>
          </a:xfrm>
        </p:spPr>
        <p:txBody>
          <a:bodyPr/>
          <a:lstStyle/>
          <a:p>
            <a:r>
              <a:rPr lang="en-US" sz="3200" dirty="0" smtClean="0"/>
              <a:t>Moving Averages Are Often Used for Extrapolation</a:t>
            </a:r>
            <a:endParaRPr lang="en-US" sz="3200" dirty="0"/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500063" y="1500188"/>
            <a:ext cx="8072437" cy="4357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/>
            <a:r>
              <a:rPr lang="en-GB" sz="4000" b="1" dirty="0">
                <a:latin typeface="Calibri" charset="0"/>
              </a:rPr>
              <a:t>A moving average takes a data series and </a:t>
            </a:r>
            <a:r>
              <a:rPr lang="en-GB" sz="4000" b="1" dirty="0">
                <a:solidFill>
                  <a:srgbClr val="FF0000"/>
                </a:solidFill>
                <a:latin typeface="Calibri" charset="0"/>
              </a:rPr>
              <a:t>“</a:t>
            </a:r>
            <a:r>
              <a:rPr lang="en-GB" sz="4000" b="1" dirty="0" err="1">
                <a:solidFill>
                  <a:srgbClr val="FF0000"/>
                </a:solidFill>
                <a:latin typeface="Calibri" charset="0"/>
              </a:rPr>
              <a:t>smoothes</a:t>
            </a:r>
            <a:r>
              <a:rPr lang="en-GB" sz="4000" b="1" dirty="0">
                <a:solidFill>
                  <a:srgbClr val="FF0000"/>
                </a:solidFill>
                <a:latin typeface="Calibri" charset="0"/>
              </a:rPr>
              <a:t>” the fluctuations </a:t>
            </a:r>
            <a:r>
              <a:rPr lang="en-GB" sz="4000" b="1" dirty="0">
                <a:latin typeface="Calibri" charset="0"/>
              </a:rPr>
              <a:t>in data to show an average</a:t>
            </a:r>
          </a:p>
          <a:p>
            <a:pPr algn="ctr"/>
            <a:r>
              <a:rPr lang="en-GB" sz="4000" b="1" dirty="0">
                <a:latin typeface="Calibri" charset="0"/>
              </a:rPr>
              <a:t>The aim is to take out the extremes of data from period to period</a:t>
            </a:r>
          </a:p>
        </p:txBody>
      </p:sp>
    </p:spTree>
    <p:extLst>
      <p:ext uri="{BB962C8B-B14F-4D97-AF65-F5344CB8AC3E}">
        <p14:creationId xmlns:p14="http://schemas.microsoft.com/office/powerpoint/2010/main" val="121820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dirty="0">
                <a:latin typeface="Calibri" charset="0"/>
              </a:rPr>
              <a:t>Moving </a:t>
            </a:r>
            <a:r>
              <a:rPr lang="en-GB" dirty="0" smtClean="0">
                <a:latin typeface="Calibri" charset="0"/>
              </a:rPr>
              <a:t>Average </a:t>
            </a:r>
            <a:r>
              <a:rPr lang="en-GB" dirty="0">
                <a:latin typeface="Calibri" charset="0"/>
              </a:rPr>
              <a:t>illustrated</a:t>
            </a:r>
          </a:p>
        </p:txBody>
      </p:sp>
      <p:graphicFrame>
        <p:nvGraphicFramePr>
          <p:cNvPr id="3" name="Chart 2"/>
          <p:cNvGraphicFramePr/>
          <p:nvPr/>
        </p:nvGraphicFramePr>
        <p:xfrm>
          <a:off x="428596" y="1500174"/>
          <a:ext cx="6143668" cy="36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Line Callout 2 3"/>
          <p:cNvSpPr/>
          <p:nvPr/>
        </p:nvSpPr>
        <p:spPr>
          <a:xfrm>
            <a:off x="500063" y="5357813"/>
            <a:ext cx="7240289" cy="807491"/>
          </a:xfrm>
          <a:prstGeom prst="borderCallout2">
            <a:avLst>
              <a:gd name="adj1" fmla="val 47595"/>
              <a:gd name="adj2" fmla="val -1122"/>
              <a:gd name="adj3" fmla="val -126676"/>
              <a:gd name="adj4" fmla="val -5370"/>
              <a:gd name="adj5" fmla="val -195179"/>
              <a:gd name="adj6" fmla="val 13426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The blue line shows the actual quarterly sales figure which varies quarter by quarter</a:t>
            </a:r>
          </a:p>
        </p:txBody>
      </p:sp>
      <p:sp>
        <p:nvSpPr>
          <p:cNvPr id="6" name="Line Callout 2 5"/>
          <p:cNvSpPr/>
          <p:nvPr/>
        </p:nvSpPr>
        <p:spPr>
          <a:xfrm>
            <a:off x="6643688" y="1500188"/>
            <a:ext cx="2357437" cy="3643312"/>
          </a:xfrm>
          <a:prstGeom prst="borderCallout2">
            <a:avLst>
              <a:gd name="adj1" fmla="val 18750"/>
              <a:gd name="adj2" fmla="val -8333"/>
              <a:gd name="adj3" fmla="val 39959"/>
              <a:gd name="adj4" fmla="val -57094"/>
              <a:gd name="adj5" fmla="val 29076"/>
              <a:gd name="adj6" fmla="val -107102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200" dirty="0">
                <a:solidFill>
                  <a:schemeClr val="tx1"/>
                </a:solidFill>
              </a:rPr>
              <a:t>The red line shows the quarterly moving average.  This is calculated by adding the latest four quarters of sales (e.g. Q1 + Q2 + Q3 + Q4) and then dividing by four.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870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Extrapolate What Will Happen to Global Smartphone Sales by 2020?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251520" y="1614488"/>
          <a:ext cx="8599967" cy="4550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Worksheet" r:id="rId4" imgW="9359900" imgH="4953000" progId="Excel.Sheet.12">
                  <p:embed/>
                </p:oleObj>
              </mc:Choice>
              <mc:Fallback>
                <p:oleObj name="Worksheet" r:id="rId4" imgW="9359900" imgH="4953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520" y="1614488"/>
                        <a:ext cx="8599967" cy="45508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93693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MS_COMPLETION_TITLE" val="Change Process - Culture"/>
  <p:tag name="LMS_COMPLETION_ID" val="Change_Process_Culture"/>
  <p:tag name="LMS_COMPLETION_VERSION" val="1.0"/>
  <p:tag name="LMS_COMPLETION_DURATION" val="01:00:00"/>
  <p:tag name="LMS_COMPLETION_SCO_TITLE" val="Change Process - Culture"/>
  <p:tag name="LMS_COMPLETION_SCO_ID" val="Change_Process_Culture"/>
  <p:tag name="LMS_COMPLETION_EDITION" val="0"/>
  <p:tag name="LMS_COMPLETION_THRESHOLD" val="9"/>
  <p:tag name="LMS_COMPLETION_METHOD" val="VIEW"/>
  <p:tag name="LMS_REPORTING" val="2"/>
  <p:tag name="LMS_DATA_SCORM" val="Yes"/>
  <p:tag name="PRESENTATION_PLAYLIST_COUNT" val="0"/>
  <p:tag name="PRESENTATION_PRESENTER_SLIDE_LEVEL" val="0"/>
  <p:tag name="ARTICULATE_PRESENTER_VERSION" val="6"/>
  <p:tag name="PUBLISH_TITLE" val="Business Culture"/>
  <p:tag name="ARTICULATE_PUBLISH_PATH" val="C:\Users\tutor2u\Documents\Business Studies\AQA Business Unit 4\Teacher Presentations\Interactive Versions"/>
  <p:tag name="ARTICULATE_LOGO" val="(None selected)"/>
  <p:tag name="ARTICULATE_PRESENTER" val="(None selected)"/>
  <p:tag name="ARTICULATE_PRESENTER_GUID" val="9869030842"/>
  <p:tag name="ARTICULATE_LMS" val="0"/>
  <p:tag name="ARTICULATE_TEMPLATE" val="tutor2u Simple"/>
  <p:tag name="LMS_PUBLISH" val="Yes"/>
  <p:tag name="PRESENTER_PREVIEW_MODE" val="0"/>
  <p:tag name="PRESENTER_PREVIEW_START" val="1"/>
  <p:tag name="LMS_PROTOCOL_METHOD" val="SCORM"/>
  <p:tag name="LMS_PROTOCOL_VERSION" val="1.2"/>
  <p:tag name="LAUNCHINNEWWINDOW" val="0"/>
  <p:tag name="LASTPUBLISHED" val="C:\Users\tutor2u\Documents\Business Studies\AQA Business Unit 4\Teacher Presentations\Interactive Versions\Business Culture\player.html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04d2069e-d4f9-4736-95b9-89963c816e38"/>
  <p:tag name="ARTICULATE_SLIDE_PAUSE" val="1"/>
  <p:tag name="ARTICULATE_NAV_LEVEL" val="1"/>
  <p:tag name="ARTICULATE_PLAYLIST_ID" val="-1"/>
  <p:tag name="ARTICULATE_LOCK_SLIDE" val="0"/>
  <p:tag name="ARTICULATE_SLIDE_NAV" val="1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1fd3d2e1-bd4e-49c0-ac9e-287086b619a6"/>
  <p:tag name="ARTICULATE_SLIDE_PAUSE" val="1"/>
  <p:tag name="ARTICULATE_NAV_LEVEL" val="1"/>
  <p:tag name="ARTICULATE_PLAYLIST_ID" val="-1"/>
  <p:tag name="ARTICULATE_LOCK_SLIDE" val="0"/>
  <p:tag name="ARTICULATE_SLIDE_NAV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Users\tutor2u\AppData\Local\Temp\articulate\presenter\imgtemp\I4clevXm_files\slide0001_image001.pn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6a6687e4-872f-4d3c-8faa-f19a6743c520"/>
  <p:tag name="ARTICULATE_SLIDE_PAUSE" val="1"/>
  <p:tag name="ARTICULATE_NAV_LEVEL" val="1"/>
  <p:tag name="ARTICULATE_PLAYLIST_ID" val="-1"/>
  <p:tag name="ARTICULATE_LOCK_SLIDE" val="0"/>
  <p:tag name="ARTICULATE_SLIDE_NAV" val="1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Users\tutor2u\AppData\Local\Temp\articulate\presenter\imgtemp\OIpwFN1P_files\slide0001_image001.pn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f77ce822-ad4a-4056-9f52-e28e3375ce5a"/>
  <p:tag name="ARTICULATE_SLIDE_PAUSE" val="1"/>
  <p:tag name="ARTICULATE_NAV_LEVEL" val="1"/>
  <p:tag name="ARTICULATE_PLAYLIST_ID" val="-1"/>
  <p:tag name="ARTICULATE_LOCK_SLIDE" val="0"/>
  <p:tag name="ARTICULATE_SLIDE_NAV" val="1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1dd249fa-6ee7-4c90-8242-7058db1fadae"/>
  <p:tag name="ARTICULATE_SLIDE_PAUSE" val="1"/>
  <p:tag name="ARTICULATE_NAV_LEVEL" val="1"/>
  <p:tag name="ARTICULATE_PLAYLIST_ID" val="-1"/>
  <p:tag name="ARTICULATE_LOCK_SLIDE" val="0"/>
  <p:tag name="ARTICULATE_SLIDE_NAV" val="1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3a429f13-c7b2-49db-947d-08b6e5868468"/>
  <p:tag name="ARTICULATE_SLIDE_PAUSE" val="1"/>
  <p:tag name="ARTICULATE_NAV_LEVEL" val="1"/>
  <p:tag name="ARTICULATE_PLAYLIST_ID" val="-1"/>
  <p:tag name="ARTICULATE_LOCK_SLIDE" val="0"/>
  <p:tag name="ARTICULATE_SLIDE_NAV" val="1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bf27633b-3429-436c-b346-107f4cb6cb4e"/>
  <p:tag name="ARTICULATE_SLIDE_PAUSE" val="1"/>
  <p:tag name="ARTICULATE_NAV_LEVEL" val="1"/>
  <p:tag name="ARTICULATE_PLAYLIST_ID" val="-1"/>
  <p:tag name="ARTICULATE_LOCK_SLIDE" val="0"/>
  <p:tag name="ARTICULATE_SLIDE_NAV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Users\tutor2u\AppData\Local\Temp\articulate\presenter\imgtemp\ymoZ9TJT_files\slide0001_image001.jp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3eef315e-63fd-4015-abf2-b0ecdee03f51"/>
  <p:tag name="ARTICULATE_SLIDE_PAUSE" val="1"/>
  <p:tag name="ARTICULATE_NAV_LEVEL" val="1"/>
  <p:tag name="ARTICULATE_PLAYLIST_ID" val="-1"/>
  <p:tag name="ARTICULATE_LOCK_SLIDE" val="0"/>
  <p:tag name="ARTICULATE_SLIDE_NAV" val="2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f67d0ae1-a725-4ace-9bcf-05064f5e904d"/>
  <p:tag name="ARTICULATE_SLIDE_PAUSE" val="1"/>
  <p:tag name="ARTICULATE_NAV_LEVEL" val="1"/>
  <p:tag name="ARTICULATE_PLAYLIST_ID" val="-1"/>
  <p:tag name="ARTICULATE_LOCK_SLIDE" val="0"/>
  <p:tag name="ARTICULATE_SLIDE_NAV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524bd87d-17a8-489f-b4a8-2cd2ef1fdc13"/>
  <p:tag name="ARTICULATE_SLIDE_PAUSE" val="1"/>
  <p:tag name="ARTICULATE_NAV_LEVEL" val="1"/>
  <p:tag name="ARTICULATE_PLAYLIST_ID" val="-1"/>
  <p:tag name="ARTICULATE_LOCK_SLIDE" val="0"/>
  <p:tag name="ARTICULATE_SLIDE_NAV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dd90018d-23fb-4fcd-9e4f-2c4382035ee7"/>
  <p:tag name="ARTICULATE_SLIDE_PAUSE" val="1"/>
  <p:tag name="ARTICULATE_NAV_LEVEL" val="1"/>
  <p:tag name="ARTICULATE_PLAYLIST_ID" val="-1"/>
  <p:tag name="ARTICULATE_LOCK_SLIDE" val="0"/>
  <p:tag name="ARTICULATE_SLIDE_NAV" val="1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c9ff45a6-22b9-490d-be3c-f5575b9641ad"/>
  <p:tag name="ARTICULATE_SLIDE_PAUSE" val="1"/>
  <p:tag name="ARTICULATE_NAV_LEVEL" val="1"/>
  <p:tag name="ARTICULATE_PLAYLIST_ID" val="-1"/>
  <p:tag name="ARTICULATE_LOCK_SLIDE" val="0"/>
  <p:tag name="ARTICULATE_SLIDE_NAV" val="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1914124c-c59c-45ab-be57-e11701f64352"/>
  <p:tag name="ARTICULATE_SLIDE_PAUSE" val="1"/>
  <p:tag name="ARTICULATE_NAV_LEVEL" val="1"/>
  <p:tag name="ARTICULATE_PLAYLIST_ID" val="-1"/>
  <p:tag name="ARTICULATE_LOCK_SLIDE" val="0"/>
  <p:tag name="ARTICULATE_SLIDE_NAV" val="1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dd90018d-23fb-4fcd-9e4f-2c4382035ee7"/>
  <p:tag name="ARTICULATE_SLIDE_PAUSE" val="1"/>
  <p:tag name="ARTICULATE_NAV_LEVEL" val="1"/>
  <p:tag name="ARTICULATE_PLAYLIST_ID" val="-1"/>
  <p:tag name="ARTICULATE_LOCK_SLIDE" val="0"/>
  <p:tag name="ARTICULATE_SLIDE_NAV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342eef36-f4b6-4e64-85a9-d2a1ccc02a6a"/>
  <p:tag name="ARTICULATE_SLIDE_PAUSE" val="1"/>
  <p:tag name="ARTICULATE_NAV_LEVEL" val="1"/>
  <p:tag name="ARTICULATE_PLAYLIST_ID" val="-1"/>
  <p:tag name="ARTICULATE_LOCK_SLIDE" val="0"/>
  <p:tag name="ARTICULATE_SLIDE_NAV" val="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sz="50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7150" cmpd="sng">
          <a:headEnd type="none"/>
          <a:tailEnd type="triangl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i="1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71065</TotalTime>
  <Words>853</Words>
  <Application>Microsoft Macintosh PowerPoint</Application>
  <PresentationFormat>On-screen Show (4:3)</PresentationFormat>
  <Paragraphs>124</Paragraphs>
  <Slides>25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Calibri</vt:lpstr>
      <vt:lpstr>ＭＳ Ｐゴシック</vt:lpstr>
      <vt:lpstr>Times New Roman</vt:lpstr>
      <vt:lpstr>Arial</vt:lpstr>
      <vt:lpstr>Office Theme</vt:lpstr>
      <vt:lpstr>Worksheet</vt:lpstr>
      <vt:lpstr>Quantitative Sales Forecasting</vt:lpstr>
      <vt:lpstr>What you need to know</vt:lpstr>
      <vt:lpstr>Topic Links</vt:lpstr>
      <vt:lpstr>Why Forecast Sales?</vt:lpstr>
      <vt:lpstr>Two Common Methods to Explore</vt:lpstr>
      <vt:lpstr>Extrapolation</vt:lpstr>
      <vt:lpstr>Moving Averages Are Often Used for Extrapolation</vt:lpstr>
      <vt:lpstr>Moving Average illustrated</vt:lpstr>
      <vt:lpstr>Exercise: Extrapolate What Will Happen to Global Smartphone Sales by 2020?</vt:lpstr>
      <vt:lpstr>Extrapolating Global Smartphone Sales</vt:lpstr>
      <vt:lpstr>Benefits / Drawbacks of Using Extrapolation</vt:lpstr>
      <vt:lpstr>Correlation</vt:lpstr>
      <vt:lpstr>Correlation Variables</vt:lpstr>
      <vt:lpstr>Plotting Correlation - Example</vt:lpstr>
      <vt:lpstr>Explaining the Scatter Chart (1)</vt:lpstr>
      <vt:lpstr>Explaining the Scatter Chart (2)</vt:lpstr>
      <vt:lpstr>Types of Correlation</vt:lpstr>
      <vt:lpstr>Positive Correlation</vt:lpstr>
      <vt:lpstr>Negative Correlation</vt:lpstr>
      <vt:lpstr>No correlation</vt:lpstr>
      <vt:lpstr>Strong or Weak Correlation?</vt:lpstr>
      <vt:lpstr>Key Factors Affecting Sales Forecasts</vt:lpstr>
      <vt:lpstr>Circumstances Where Sales Forecasts Are Likely to be Inaccurate</vt:lpstr>
      <vt:lpstr>Final Thoughts on Sales Forecasting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A Briefing Presentation Final</dc:title>
  <dc:creator>tutor2u</dc:creator>
  <cp:lastModifiedBy>Jim Riley</cp:lastModifiedBy>
  <cp:revision>641</cp:revision>
  <cp:lastPrinted>2013-02-20T11:29:22Z</cp:lastPrinted>
  <dcterms:created xsi:type="dcterms:W3CDTF">2009-04-09T12:56:25Z</dcterms:created>
  <dcterms:modified xsi:type="dcterms:W3CDTF">2016-08-17T11:54:58Z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Invention &amp; Innovation</vt:lpwstr>
  </property>
  <property fmtid="{D5CDD505-2E9C-101B-9397-08002B2CF9AE}" pid="4" name="ArticulateGUID">
    <vt:lpwstr>998E6639-5FC0-416C-9117-725EFDCCBD75</vt:lpwstr>
  </property>
  <property fmtid="{D5CDD505-2E9C-101B-9397-08002B2CF9AE}" pid="5" name="ArticulateProjectFull">
    <vt:lpwstr>C:\Users\jim-samsung\Dropbox\Business Studies\AQA GCE\AQA Business Unit 4\2013 Organisational Culture\Section A Briefing Presentation Final.ppta</vt:lpwstr>
  </property>
</Properties>
</file>