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553" r:id="rId2"/>
    <p:sldId id="556" r:id="rId3"/>
    <p:sldId id="585" r:id="rId4"/>
    <p:sldId id="586" r:id="rId5"/>
    <p:sldId id="587" r:id="rId6"/>
    <p:sldId id="588" r:id="rId7"/>
    <p:sldId id="589" r:id="rId8"/>
    <p:sldId id="590" r:id="rId9"/>
    <p:sldId id="591" r:id="rId10"/>
    <p:sldId id="592" r:id="rId11"/>
    <p:sldId id="593" r:id="rId12"/>
    <p:sldId id="594" r:id="rId13"/>
    <p:sldId id="595" r:id="rId14"/>
    <p:sldId id="596" r:id="rId15"/>
    <p:sldId id="597" r:id="rId16"/>
    <p:sldId id="598" r:id="rId17"/>
    <p:sldId id="599" r:id="rId18"/>
    <p:sldId id="555" r:id="rId19"/>
  </p:sldIdLst>
  <p:sldSz cx="9144000" cy="6858000" type="screen4x3"/>
  <p:notesSz cx="6797675" cy="9874250"/>
  <p:custDataLst>
    <p:tags r:id="rId2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19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0" autoAdjust="0"/>
    <p:restoredTop sz="93739" autoAdjust="0"/>
  </p:normalViewPr>
  <p:slideViewPr>
    <p:cSldViewPr>
      <p:cViewPr>
        <p:scale>
          <a:sx n="90" d="100"/>
          <a:sy n="90" d="100"/>
        </p:scale>
        <p:origin x="156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tags" Target="tags/tag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EE6E57-1006-174E-B09B-E216BA444CA2}" type="doc">
      <dgm:prSet loTypeId="urn:microsoft.com/office/officeart/2005/8/layout/radial4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0CA1EBD-121E-4F47-9752-FAF2C2407018}">
      <dgm:prSet phldrT="[Text]"/>
      <dgm:spPr/>
      <dgm:t>
        <a:bodyPr/>
        <a:lstStyle/>
        <a:p>
          <a:r>
            <a:rPr lang="en-US" b="1" dirty="0" smtClean="0"/>
            <a:t>Payback</a:t>
          </a:r>
          <a:endParaRPr lang="en-US" b="1" dirty="0"/>
        </a:p>
      </dgm:t>
    </dgm:pt>
    <dgm:pt modelId="{E9DE74AD-AA9E-514D-B648-697B18793616}" type="parTrans" cxnId="{771E7865-A952-AE40-90D2-2CC9CB4107BB}">
      <dgm:prSet/>
      <dgm:spPr/>
      <dgm:t>
        <a:bodyPr/>
        <a:lstStyle/>
        <a:p>
          <a:endParaRPr lang="en-US"/>
        </a:p>
      </dgm:t>
    </dgm:pt>
    <dgm:pt modelId="{04D07C83-7CCE-DE48-970E-D973D85CAD11}" type="sibTrans" cxnId="{771E7865-A952-AE40-90D2-2CC9CB4107BB}">
      <dgm:prSet/>
      <dgm:spPr/>
      <dgm:t>
        <a:bodyPr/>
        <a:lstStyle/>
        <a:p>
          <a:endParaRPr lang="en-US"/>
        </a:p>
      </dgm:t>
    </dgm:pt>
    <dgm:pt modelId="{C5D4FC18-855E-7247-8A2D-A691DAE38445}">
      <dgm:prSet phldrT="[Text]" custT="1"/>
      <dgm:spPr/>
      <dgm:t>
        <a:bodyPr/>
        <a:lstStyle/>
        <a:p>
          <a:r>
            <a:rPr lang="en-US" sz="2200" b="1" dirty="0" smtClean="0"/>
            <a:t>Cash flow</a:t>
          </a:r>
          <a:endParaRPr lang="en-US" sz="2200" b="1" dirty="0"/>
        </a:p>
      </dgm:t>
    </dgm:pt>
    <dgm:pt modelId="{9D89B03E-17BE-6B44-BD2B-71319B0AAF89}" type="parTrans" cxnId="{8E896277-DB33-4A40-8F82-1D8F6C1A0D96}">
      <dgm:prSet/>
      <dgm:spPr/>
      <dgm:t>
        <a:bodyPr/>
        <a:lstStyle/>
        <a:p>
          <a:endParaRPr lang="en-US"/>
        </a:p>
      </dgm:t>
    </dgm:pt>
    <dgm:pt modelId="{0256E54F-A79F-8F41-BAB7-941DBFBAC0C1}" type="sibTrans" cxnId="{8E896277-DB33-4A40-8F82-1D8F6C1A0D96}">
      <dgm:prSet/>
      <dgm:spPr/>
      <dgm:t>
        <a:bodyPr/>
        <a:lstStyle/>
        <a:p>
          <a:endParaRPr lang="en-US"/>
        </a:p>
      </dgm:t>
    </dgm:pt>
    <dgm:pt modelId="{9E80454C-7E8E-F145-BBEA-700EB5926CA9}">
      <dgm:prSet phldrT="[Text]" custT="1"/>
      <dgm:spPr/>
      <dgm:t>
        <a:bodyPr/>
        <a:lstStyle/>
        <a:p>
          <a:r>
            <a:rPr lang="en-US" sz="2200" b="1" dirty="0" smtClean="0"/>
            <a:t>Investment</a:t>
          </a:r>
          <a:endParaRPr lang="en-US" sz="2200" b="1" dirty="0"/>
        </a:p>
      </dgm:t>
    </dgm:pt>
    <dgm:pt modelId="{44C96C3F-CAC3-3B4D-A738-13DCBB8578E6}" type="parTrans" cxnId="{EB88FB9B-2417-AD44-90A1-EFFEF45A6F9C}">
      <dgm:prSet/>
      <dgm:spPr/>
      <dgm:t>
        <a:bodyPr/>
        <a:lstStyle/>
        <a:p>
          <a:endParaRPr lang="en-US"/>
        </a:p>
      </dgm:t>
    </dgm:pt>
    <dgm:pt modelId="{44E853BD-801C-3048-A728-51F93D325FE6}" type="sibTrans" cxnId="{EB88FB9B-2417-AD44-90A1-EFFEF45A6F9C}">
      <dgm:prSet/>
      <dgm:spPr/>
      <dgm:t>
        <a:bodyPr/>
        <a:lstStyle/>
        <a:p>
          <a:endParaRPr lang="en-US"/>
        </a:p>
      </dgm:t>
    </dgm:pt>
    <dgm:pt modelId="{1CAD61EE-9310-E245-BCE8-DD89437E2AB8}">
      <dgm:prSet phldrT="[Text]" custT="1"/>
      <dgm:spPr/>
      <dgm:t>
        <a:bodyPr/>
        <a:lstStyle/>
        <a:p>
          <a:r>
            <a:rPr lang="en-US" sz="2200" b="1" dirty="0" smtClean="0"/>
            <a:t>Risk &amp; return</a:t>
          </a:r>
          <a:endParaRPr lang="en-US" sz="2200" b="1" dirty="0"/>
        </a:p>
      </dgm:t>
    </dgm:pt>
    <dgm:pt modelId="{ABB78098-0D49-914D-876E-6CB98FB8FD0F}" type="parTrans" cxnId="{151A7E8E-220F-A249-BAC3-6C222795BE7B}">
      <dgm:prSet/>
      <dgm:spPr/>
      <dgm:t>
        <a:bodyPr/>
        <a:lstStyle/>
        <a:p>
          <a:endParaRPr lang="en-US"/>
        </a:p>
      </dgm:t>
    </dgm:pt>
    <dgm:pt modelId="{B8DB47BA-2448-B840-BCCC-69113569D717}" type="sibTrans" cxnId="{151A7E8E-220F-A249-BAC3-6C222795BE7B}">
      <dgm:prSet/>
      <dgm:spPr/>
      <dgm:t>
        <a:bodyPr/>
        <a:lstStyle/>
        <a:p>
          <a:endParaRPr lang="en-US"/>
        </a:p>
      </dgm:t>
    </dgm:pt>
    <dgm:pt modelId="{711EBAEB-B3EB-844A-95B0-314792433FCC}">
      <dgm:prSet phldrT="[Text]" custT="1"/>
      <dgm:spPr/>
      <dgm:t>
        <a:bodyPr/>
        <a:lstStyle/>
        <a:p>
          <a:r>
            <a:rPr lang="en-US" sz="2200" b="1" dirty="0" smtClean="0"/>
            <a:t>NPV</a:t>
          </a:r>
          <a:endParaRPr lang="en-US" sz="2200" b="1" dirty="0"/>
        </a:p>
      </dgm:t>
    </dgm:pt>
    <dgm:pt modelId="{63B3C122-DCD5-B44C-9C60-C043628465E6}" type="parTrans" cxnId="{B333F38F-05A0-9C42-A13B-061EF9F77459}">
      <dgm:prSet/>
      <dgm:spPr/>
      <dgm:t>
        <a:bodyPr/>
        <a:lstStyle/>
        <a:p>
          <a:endParaRPr lang="en-US"/>
        </a:p>
      </dgm:t>
    </dgm:pt>
    <dgm:pt modelId="{8C331610-BAB7-C241-8AB8-ABFFCDC530E0}" type="sibTrans" cxnId="{B333F38F-05A0-9C42-A13B-061EF9F77459}">
      <dgm:prSet/>
      <dgm:spPr/>
      <dgm:t>
        <a:bodyPr/>
        <a:lstStyle/>
        <a:p>
          <a:endParaRPr lang="en-US"/>
        </a:p>
      </dgm:t>
    </dgm:pt>
    <dgm:pt modelId="{B5356511-864B-9847-BF78-622845B34246}">
      <dgm:prSet phldrT="[Text]" custT="1"/>
      <dgm:spPr/>
      <dgm:t>
        <a:bodyPr/>
        <a:lstStyle/>
        <a:p>
          <a:r>
            <a:rPr lang="en-US" sz="2200" b="1" dirty="0" smtClean="0"/>
            <a:t>ARR</a:t>
          </a:r>
          <a:endParaRPr lang="en-US" sz="2200" b="1" dirty="0"/>
        </a:p>
      </dgm:t>
    </dgm:pt>
    <dgm:pt modelId="{03A0392E-EF68-F24A-AEAA-9CE77439B432}" type="parTrans" cxnId="{D9E3C37B-7F05-804E-A210-F64A5D9B16A8}">
      <dgm:prSet/>
      <dgm:spPr/>
      <dgm:t>
        <a:bodyPr/>
        <a:lstStyle/>
        <a:p>
          <a:endParaRPr lang="en-US"/>
        </a:p>
      </dgm:t>
    </dgm:pt>
    <dgm:pt modelId="{CC9AA562-6D36-4A46-965B-109D3A2AA35D}" type="sibTrans" cxnId="{D9E3C37B-7F05-804E-A210-F64A5D9B16A8}">
      <dgm:prSet/>
      <dgm:spPr/>
      <dgm:t>
        <a:bodyPr/>
        <a:lstStyle/>
        <a:p>
          <a:endParaRPr lang="en-US"/>
        </a:p>
      </dgm:t>
    </dgm:pt>
    <dgm:pt modelId="{35C6E440-15C4-0542-99C0-86623B2AA70C}" type="pres">
      <dgm:prSet presAssocID="{A5EE6E57-1006-174E-B09B-E216BA444CA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06B4ED-CAD4-3E49-875A-AFBB8F89CC51}" type="pres">
      <dgm:prSet presAssocID="{E0CA1EBD-121E-4F47-9752-FAF2C2407018}" presName="centerShape" presStyleLbl="node0" presStyleIdx="0" presStyleCnt="1"/>
      <dgm:spPr/>
      <dgm:t>
        <a:bodyPr/>
        <a:lstStyle/>
        <a:p>
          <a:endParaRPr lang="en-US"/>
        </a:p>
      </dgm:t>
    </dgm:pt>
    <dgm:pt modelId="{62D0578A-601A-3C4E-8EB5-F029BAB61C8F}" type="pres">
      <dgm:prSet presAssocID="{9D89B03E-17BE-6B44-BD2B-71319B0AAF89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F009C25B-217F-D345-B51C-4F8BBFB3AB2C}" type="pres">
      <dgm:prSet presAssocID="{C5D4FC18-855E-7247-8A2D-A691DAE38445}" presName="node" presStyleLbl="node1" presStyleIdx="0" presStyleCnt="5" custScaleX="1259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8329E7-C3B0-8144-A4A3-E0BE453C9D92}" type="pres">
      <dgm:prSet presAssocID="{44C96C3F-CAC3-3B4D-A738-13DCBB8578E6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5CE1AAD7-E856-C747-B066-CFDB1B6078B8}" type="pres">
      <dgm:prSet presAssocID="{9E80454C-7E8E-F145-BBEA-700EB5926CA9}" presName="node" presStyleLbl="node1" presStyleIdx="1" presStyleCnt="5" custScaleX="120548" custRadScaleRad="112008" custRadScaleInc="-216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070C76-452B-0341-B977-9A23DF6B16D0}" type="pres">
      <dgm:prSet presAssocID="{ABB78098-0D49-914D-876E-6CB98FB8FD0F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18462E17-30F1-8A40-BC86-B4A010C700A6}" type="pres">
      <dgm:prSet presAssocID="{1CAD61EE-9310-E245-BCE8-DD89437E2AB8}" presName="node" presStyleLbl="node1" presStyleIdx="2" presStyleCnt="5" custScaleX="123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5A6F62-F05B-3949-ADBA-9C59F2B04D6A}" type="pres">
      <dgm:prSet presAssocID="{63B3C122-DCD5-B44C-9C60-C043628465E6}" presName="parTrans" presStyleLbl="bgSibTrans2D1" presStyleIdx="3" presStyleCnt="5"/>
      <dgm:spPr/>
      <dgm:t>
        <a:bodyPr/>
        <a:lstStyle/>
        <a:p>
          <a:endParaRPr lang="en-US"/>
        </a:p>
      </dgm:t>
    </dgm:pt>
    <dgm:pt modelId="{67F52093-1B91-AF4B-B564-7A279CF0647F}" type="pres">
      <dgm:prSet presAssocID="{711EBAEB-B3EB-844A-95B0-314792433FCC}" presName="node" presStyleLbl="node1" presStyleIdx="3" presStyleCnt="5" custScaleX="125978" custRadScaleRad="124122" custRadScaleInc="318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F93333-A32E-974B-8682-DBE519D26634}" type="pres">
      <dgm:prSet presAssocID="{03A0392E-EF68-F24A-AEAA-9CE77439B432}" presName="parTrans" presStyleLbl="bgSibTrans2D1" presStyleIdx="4" presStyleCnt="5"/>
      <dgm:spPr/>
      <dgm:t>
        <a:bodyPr/>
        <a:lstStyle/>
        <a:p>
          <a:endParaRPr lang="en-US"/>
        </a:p>
      </dgm:t>
    </dgm:pt>
    <dgm:pt modelId="{DAE4D692-EC70-9647-B98C-7EA2EDFDF973}" type="pres">
      <dgm:prSet presAssocID="{B5356511-864B-9847-BF78-622845B34246}" presName="node" presStyleLbl="node1" presStyleIdx="4" presStyleCnt="5" custScaleX="156989" custRadScaleRad="116107" custRadScaleInc="186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08A4BF4-9F15-0347-A06F-D57E5535D3B1}" type="presOf" srcId="{1CAD61EE-9310-E245-BCE8-DD89437E2AB8}" destId="{18462E17-30F1-8A40-BC86-B4A010C700A6}" srcOrd="0" destOrd="0" presId="urn:microsoft.com/office/officeart/2005/8/layout/radial4"/>
    <dgm:cxn modelId="{22D76E1D-ED29-D146-90D0-092678DF11F8}" type="presOf" srcId="{E0CA1EBD-121E-4F47-9752-FAF2C2407018}" destId="{0106B4ED-CAD4-3E49-875A-AFBB8F89CC51}" srcOrd="0" destOrd="0" presId="urn:microsoft.com/office/officeart/2005/8/layout/radial4"/>
    <dgm:cxn modelId="{1E701ED1-8D90-344B-97BF-A5FCE2F18538}" type="presOf" srcId="{63B3C122-DCD5-B44C-9C60-C043628465E6}" destId="{D95A6F62-F05B-3949-ADBA-9C59F2B04D6A}" srcOrd="0" destOrd="0" presId="urn:microsoft.com/office/officeart/2005/8/layout/radial4"/>
    <dgm:cxn modelId="{771E7865-A952-AE40-90D2-2CC9CB4107BB}" srcId="{A5EE6E57-1006-174E-B09B-E216BA444CA2}" destId="{E0CA1EBD-121E-4F47-9752-FAF2C2407018}" srcOrd="0" destOrd="0" parTransId="{E9DE74AD-AA9E-514D-B648-697B18793616}" sibTransId="{04D07C83-7CCE-DE48-970E-D973D85CAD11}"/>
    <dgm:cxn modelId="{C6E23AD5-0E80-264A-B4FD-C60AA1F18DD2}" type="presOf" srcId="{9D89B03E-17BE-6B44-BD2B-71319B0AAF89}" destId="{62D0578A-601A-3C4E-8EB5-F029BAB61C8F}" srcOrd="0" destOrd="0" presId="urn:microsoft.com/office/officeart/2005/8/layout/radial4"/>
    <dgm:cxn modelId="{B333F38F-05A0-9C42-A13B-061EF9F77459}" srcId="{E0CA1EBD-121E-4F47-9752-FAF2C2407018}" destId="{711EBAEB-B3EB-844A-95B0-314792433FCC}" srcOrd="3" destOrd="0" parTransId="{63B3C122-DCD5-B44C-9C60-C043628465E6}" sibTransId="{8C331610-BAB7-C241-8AB8-ABFFCDC530E0}"/>
    <dgm:cxn modelId="{8E896277-DB33-4A40-8F82-1D8F6C1A0D96}" srcId="{E0CA1EBD-121E-4F47-9752-FAF2C2407018}" destId="{C5D4FC18-855E-7247-8A2D-A691DAE38445}" srcOrd="0" destOrd="0" parTransId="{9D89B03E-17BE-6B44-BD2B-71319B0AAF89}" sibTransId="{0256E54F-A79F-8F41-BAB7-941DBFBAC0C1}"/>
    <dgm:cxn modelId="{B47A0221-E797-AB4D-BD28-215E87C6B6CB}" type="presOf" srcId="{A5EE6E57-1006-174E-B09B-E216BA444CA2}" destId="{35C6E440-15C4-0542-99C0-86623B2AA70C}" srcOrd="0" destOrd="0" presId="urn:microsoft.com/office/officeart/2005/8/layout/radial4"/>
    <dgm:cxn modelId="{D9E3C37B-7F05-804E-A210-F64A5D9B16A8}" srcId="{E0CA1EBD-121E-4F47-9752-FAF2C2407018}" destId="{B5356511-864B-9847-BF78-622845B34246}" srcOrd="4" destOrd="0" parTransId="{03A0392E-EF68-F24A-AEAA-9CE77439B432}" sibTransId="{CC9AA562-6D36-4A46-965B-109D3A2AA35D}"/>
    <dgm:cxn modelId="{9C2133D5-51A8-9D4F-9631-ED993E099E1D}" type="presOf" srcId="{9E80454C-7E8E-F145-BBEA-700EB5926CA9}" destId="{5CE1AAD7-E856-C747-B066-CFDB1B6078B8}" srcOrd="0" destOrd="0" presId="urn:microsoft.com/office/officeart/2005/8/layout/radial4"/>
    <dgm:cxn modelId="{0C56D145-64D8-E74B-A6DC-EF9B8BB40086}" type="presOf" srcId="{ABB78098-0D49-914D-876E-6CB98FB8FD0F}" destId="{21070C76-452B-0341-B977-9A23DF6B16D0}" srcOrd="0" destOrd="0" presId="urn:microsoft.com/office/officeart/2005/8/layout/radial4"/>
    <dgm:cxn modelId="{950D17B6-219F-9B47-933E-A225DF2EF5E3}" type="presOf" srcId="{03A0392E-EF68-F24A-AEAA-9CE77439B432}" destId="{2EF93333-A32E-974B-8682-DBE519D26634}" srcOrd="0" destOrd="0" presId="urn:microsoft.com/office/officeart/2005/8/layout/radial4"/>
    <dgm:cxn modelId="{5A838135-211C-7643-B208-439D9339DE43}" type="presOf" srcId="{C5D4FC18-855E-7247-8A2D-A691DAE38445}" destId="{F009C25B-217F-D345-B51C-4F8BBFB3AB2C}" srcOrd="0" destOrd="0" presId="urn:microsoft.com/office/officeart/2005/8/layout/radial4"/>
    <dgm:cxn modelId="{1359B031-D1D3-C54F-B5EE-00CCC6D8B866}" type="presOf" srcId="{44C96C3F-CAC3-3B4D-A738-13DCBB8578E6}" destId="{288329E7-C3B0-8144-A4A3-E0BE453C9D92}" srcOrd="0" destOrd="0" presId="urn:microsoft.com/office/officeart/2005/8/layout/radial4"/>
    <dgm:cxn modelId="{3DDDA812-20EB-DC44-8D1C-70C740468A2B}" type="presOf" srcId="{711EBAEB-B3EB-844A-95B0-314792433FCC}" destId="{67F52093-1B91-AF4B-B564-7A279CF0647F}" srcOrd="0" destOrd="0" presId="urn:microsoft.com/office/officeart/2005/8/layout/radial4"/>
    <dgm:cxn modelId="{C5823A84-428C-0F47-BDED-307023E45A5D}" type="presOf" srcId="{B5356511-864B-9847-BF78-622845B34246}" destId="{DAE4D692-EC70-9647-B98C-7EA2EDFDF973}" srcOrd="0" destOrd="0" presId="urn:microsoft.com/office/officeart/2005/8/layout/radial4"/>
    <dgm:cxn modelId="{EB88FB9B-2417-AD44-90A1-EFFEF45A6F9C}" srcId="{E0CA1EBD-121E-4F47-9752-FAF2C2407018}" destId="{9E80454C-7E8E-F145-BBEA-700EB5926CA9}" srcOrd="1" destOrd="0" parTransId="{44C96C3F-CAC3-3B4D-A738-13DCBB8578E6}" sibTransId="{44E853BD-801C-3048-A728-51F93D325FE6}"/>
    <dgm:cxn modelId="{151A7E8E-220F-A249-BAC3-6C222795BE7B}" srcId="{E0CA1EBD-121E-4F47-9752-FAF2C2407018}" destId="{1CAD61EE-9310-E245-BCE8-DD89437E2AB8}" srcOrd="2" destOrd="0" parTransId="{ABB78098-0D49-914D-876E-6CB98FB8FD0F}" sibTransId="{B8DB47BA-2448-B840-BCCC-69113569D717}"/>
    <dgm:cxn modelId="{1F5B99C6-F0B1-954C-BCB0-DBC70373DE48}" type="presParOf" srcId="{35C6E440-15C4-0542-99C0-86623B2AA70C}" destId="{0106B4ED-CAD4-3E49-875A-AFBB8F89CC51}" srcOrd="0" destOrd="0" presId="urn:microsoft.com/office/officeart/2005/8/layout/radial4"/>
    <dgm:cxn modelId="{4D9ED03C-607D-C640-8357-81B5E7FC21F4}" type="presParOf" srcId="{35C6E440-15C4-0542-99C0-86623B2AA70C}" destId="{62D0578A-601A-3C4E-8EB5-F029BAB61C8F}" srcOrd="1" destOrd="0" presId="urn:microsoft.com/office/officeart/2005/8/layout/radial4"/>
    <dgm:cxn modelId="{7F6B45D0-6677-2C4D-A4A0-DEFBD483F6E8}" type="presParOf" srcId="{35C6E440-15C4-0542-99C0-86623B2AA70C}" destId="{F009C25B-217F-D345-B51C-4F8BBFB3AB2C}" srcOrd="2" destOrd="0" presId="urn:microsoft.com/office/officeart/2005/8/layout/radial4"/>
    <dgm:cxn modelId="{9BF9EC49-BE5F-5D47-AA0F-B677B1EF73B3}" type="presParOf" srcId="{35C6E440-15C4-0542-99C0-86623B2AA70C}" destId="{288329E7-C3B0-8144-A4A3-E0BE453C9D92}" srcOrd="3" destOrd="0" presId="urn:microsoft.com/office/officeart/2005/8/layout/radial4"/>
    <dgm:cxn modelId="{B821FAE1-CF42-EA4C-A4F6-7603EBB3D449}" type="presParOf" srcId="{35C6E440-15C4-0542-99C0-86623B2AA70C}" destId="{5CE1AAD7-E856-C747-B066-CFDB1B6078B8}" srcOrd="4" destOrd="0" presId="urn:microsoft.com/office/officeart/2005/8/layout/radial4"/>
    <dgm:cxn modelId="{63137335-0480-F049-9695-C1A01406BBB3}" type="presParOf" srcId="{35C6E440-15C4-0542-99C0-86623B2AA70C}" destId="{21070C76-452B-0341-B977-9A23DF6B16D0}" srcOrd="5" destOrd="0" presId="urn:microsoft.com/office/officeart/2005/8/layout/radial4"/>
    <dgm:cxn modelId="{58F6A1B3-A6F6-6446-9F45-E185F39681E8}" type="presParOf" srcId="{35C6E440-15C4-0542-99C0-86623B2AA70C}" destId="{18462E17-30F1-8A40-BC86-B4A010C700A6}" srcOrd="6" destOrd="0" presId="urn:microsoft.com/office/officeart/2005/8/layout/radial4"/>
    <dgm:cxn modelId="{DF41E235-F3C7-4540-8EBE-2C340825E8FA}" type="presParOf" srcId="{35C6E440-15C4-0542-99C0-86623B2AA70C}" destId="{D95A6F62-F05B-3949-ADBA-9C59F2B04D6A}" srcOrd="7" destOrd="0" presId="urn:microsoft.com/office/officeart/2005/8/layout/radial4"/>
    <dgm:cxn modelId="{AFDFA2FF-4912-AE45-9669-1A34F0F1E787}" type="presParOf" srcId="{35C6E440-15C4-0542-99C0-86623B2AA70C}" destId="{67F52093-1B91-AF4B-B564-7A279CF0647F}" srcOrd="8" destOrd="0" presId="urn:microsoft.com/office/officeart/2005/8/layout/radial4"/>
    <dgm:cxn modelId="{FC1B56EE-219B-D740-9490-2945AA70161C}" type="presParOf" srcId="{35C6E440-15C4-0542-99C0-86623B2AA70C}" destId="{2EF93333-A32E-974B-8682-DBE519D26634}" srcOrd="9" destOrd="0" presId="urn:microsoft.com/office/officeart/2005/8/layout/radial4"/>
    <dgm:cxn modelId="{6A29C762-7C45-9B47-BF82-55D8635A517B}" type="presParOf" srcId="{35C6E440-15C4-0542-99C0-86623B2AA70C}" destId="{DAE4D692-EC70-9647-B98C-7EA2EDFDF973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0645753-F5F2-CB4F-9F5D-0A243E773DEA}" type="doc">
      <dgm:prSet loTypeId="urn:microsoft.com/office/officeart/2008/layout/VerticalCurvedList" loCatId="" qsTypeId="urn:microsoft.com/office/officeart/2005/8/quickstyle/simple4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7C522EAF-F4CD-2240-BAF0-073A62B23F94}">
      <dgm:prSet phldrT="[Text]" custT="1"/>
      <dgm:spPr/>
      <dgm:t>
        <a:bodyPr/>
        <a:lstStyle/>
        <a:p>
          <a:pPr rtl="0"/>
          <a:r>
            <a:rPr lang="en-GB" sz="2300" b="1" i="0" u="none" baseline="0" smtClean="0"/>
            <a:t>Simple and easy to calculate + easy to understand the results</a:t>
          </a:r>
          <a:endParaRPr lang="en-US" sz="2300" b="1" dirty="0"/>
        </a:p>
      </dgm:t>
    </dgm:pt>
    <dgm:pt modelId="{903F75B1-D0EA-0C4A-AE19-C6B25DE00BB1}" type="parTrans" cxnId="{3FB0876D-7897-CF44-88A2-42E2A667F61F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38BCF5EF-7F71-434E-8789-78A1EB8017C5}" type="sibTrans" cxnId="{3FB0876D-7897-CF44-88A2-42E2A667F61F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B4D46998-3EDA-774A-AB6A-12FA028173D7}">
      <dgm:prSet custT="1"/>
      <dgm:spPr/>
      <dgm:t>
        <a:bodyPr/>
        <a:lstStyle/>
        <a:p>
          <a:pPr rtl="0"/>
          <a:r>
            <a:rPr lang="en-GB" sz="2300" b="1" i="0" u="none" baseline="0" dirty="0" smtClean="0"/>
            <a:t>Focuses on cash flows</a:t>
          </a:r>
          <a:endParaRPr lang="en-GB" sz="2300" b="1" i="0" u="none" dirty="0"/>
        </a:p>
      </dgm:t>
    </dgm:pt>
    <dgm:pt modelId="{669BE0E0-880A-834C-B75B-C5179B1622B1}" type="parTrans" cxnId="{AD78DEE0-F3DF-364F-B366-158D7150BFB8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D880E1A3-C085-FB40-8FDC-7704D0AB9E0C}" type="sibTrans" cxnId="{AD78DEE0-F3DF-364F-B366-158D7150BFB8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28DF52A0-4AA8-CD4A-8745-B9349ED948C3}">
      <dgm:prSet custT="1"/>
      <dgm:spPr/>
      <dgm:t>
        <a:bodyPr/>
        <a:lstStyle/>
        <a:p>
          <a:pPr rtl="0"/>
          <a:r>
            <a:rPr lang="en-GB" sz="2300" b="1" i="0" u="none" baseline="0" smtClean="0"/>
            <a:t>Emphasises speed of return; good for markets which change rapidly</a:t>
          </a:r>
          <a:endParaRPr lang="en-GB" sz="2300" b="1" i="0" u="none" dirty="0"/>
        </a:p>
      </dgm:t>
    </dgm:pt>
    <dgm:pt modelId="{8C912052-7AAA-8B4B-8DCD-EC18F11E39C3}" type="parTrans" cxnId="{C076A3D4-1D08-3041-A37C-4413B6E9E134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D970B16A-48CE-3A4D-84D7-2C44F555F302}" type="sibTrans" cxnId="{C076A3D4-1D08-3041-A37C-4413B6E9E134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0BB555CC-1C52-B744-ADB8-F57059B4BCF3}">
      <dgm:prSet custT="1"/>
      <dgm:spPr/>
      <dgm:t>
        <a:bodyPr/>
        <a:lstStyle/>
        <a:p>
          <a:pPr rtl="0"/>
          <a:r>
            <a:rPr lang="en-GB" sz="2300" b="1" i="0" u="none" baseline="0" smtClean="0"/>
            <a:t>Straightforward to compare competing projects</a:t>
          </a:r>
          <a:endParaRPr lang="en-GB" sz="2300" b="1" i="0" u="none"/>
        </a:p>
      </dgm:t>
    </dgm:pt>
    <dgm:pt modelId="{52727E9B-1732-CF4C-A3F1-BA3003C679C4}" type="parTrans" cxnId="{EE9398BD-B785-F647-9C34-B1E61C407D4B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A0298C6F-C69E-034E-B9FA-D544188DD95B}" type="sibTrans" cxnId="{EE9398BD-B785-F647-9C34-B1E61C407D4B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C968485D-5958-8D44-A7F8-01D5218066A6}" type="pres">
      <dgm:prSet presAssocID="{B0645753-F5F2-CB4F-9F5D-0A243E773DE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DA89A8A3-0BCF-694D-8504-65B2097F4289}" type="pres">
      <dgm:prSet presAssocID="{B0645753-F5F2-CB4F-9F5D-0A243E773DEA}" presName="Name1" presStyleCnt="0"/>
      <dgm:spPr/>
    </dgm:pt>
    <dgm:pt modelId="{98F37641-3880-0045-A275-8411FC1FCC5F}" type="pres">
      <dgm:prSet presAssocID="{B0645753-F5F2-CB4F-9F5D-0A243E773DEA}" presName="cycle" presStyleCnt="0"/>
      <dgm:spPr/>
    </dgm:pt>
    <dgm:pt modelId="{5A100E61-487D-3D42-810F-744D764713EB}" type="pres">
      <dgm:prSet presAssocID="{B0645753-F5F2-CB4F-9F5D-0A243E773DEA}" presName="srcNode" presStyleLbl="node1" presStyleIdx="0" presStyleCnt="4"/>
      <dgm:spPr/>
    </dgm:pt>
    <dgm:pt modelId="{E410A107-E457-C54F-B52D-8D2917202237}" type="pres">
      <dgm:prSet presAssocID="{B0645753-F5F2-CB4F-9F5D-0A243E773DEA}" presName="conn" presStyleLbl="parChTrans1D2" presStyleIdx="0" presStyleCnt="1"/>
      <dgm:spPr/>
      <dgm:t>
        <a:bodyPr/>
        <a:lstStyle/>
        <a:p>
          <a:endParaRPr lang="en-US"/>
        </a:p>
      </dgm:t>
    </dgm:pt>
    <dgm:pt modelId="{86E4F717-A511-C141-B143-BCF495208D71}" type="pres">
      <dgm:prSet presAssocID="{B0645753-F5F2-CB4F-9F5D-0A243E773DEA}" presName="extraNode" presStyleLbl="node1" presStyleIdx="0" presStyleCnt="4"/>
      <dgm:spPr/>
    </dgm:pt>
    <dgm:pt modelId="{0D5F0F1A-714F-634E-B353-52F481E95A55}" type="pres">
      <dgm:prSet presAssocID="{B0645753-F5F2-CB4F-9F5D-0A243E773DEA}" presName="dstNode" presStyleLbl="node1" presStyleIdx="0" presStyleCnt="4"/>
      <dgm:spPr/>
    </dgm:pt>
    <dgm:pt modelId="{D4B5894D-0E61-DD46-8DCF-5514CFDFAFD8}" type="pres">
      <dgm:prSet presAssocID="{7C522EAF-F4CD-2240-BAF0-073A62B23F94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5716858-3825-6A48-89B5-8E4DE4F7407B}" type="pres">
      <dgm:prSet presAssocID="{7C522EAF-F4CD-2240-BAF0-073A62B23F94}" presName="accent_1" presStyleCnt="0"/>
      <dgm:spPr/>
    </dgm:pt>
    <dgm:pt modelId="{DCE09FAA-884D-B94F-BF66-612C553DDCD9}" type="pres">
      <dgm:prSet presAssocID="{7C522EAF-F4CD-2240-BAF0-073A62B23F94}" presName="accentRepeatNode" presStyleLbl="solidFgAcc1" presStyleIdx="0" presStyleCnt="4"/>
      <dgm:spPr/>
    </dgm:pt>
    <dgm:pt modelId="{B25DA3DE-E1E9-6743-8D53-7A5B9FD091B4}" type="pres">
      <dgm:prSet presAssocID="{B4D46998-3EDA-774A-AB6A-12FA028173D7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1C7C49-B84D-A942-A9CC-E60892EA5377}" type="pres">
      <dgm:prSet presAssocID="{B4D46998-3EDA-774A-AB6A-12FA028173D7}" presName="accent_2" presStyleCnt="0"/>
      <dgm:spPr/>
    </dgm:pt>
    <dgm:pt modelId="{12D4EE37-A6CC-D147-8824-B8ED349CEF28}" type="pres">
      <dgm:prSet presAssocID="{B4D46998-3EDA-774A-AB6A-12FA028173D7}" presName="accentRepeatNode" presStyleLbl="solidFgAcc1" presStyleIdx="1" presStyleCnt="4"/>
      <dgm:spPr/>
    </dgm:pt>
    <dgm:pt modelId="{783A4854-B09C-7C46-B92C-B1827C62AE40}" type="pres">
      <dgm:prSet presAssocID="{28DF52A0-4AA8-CD4A-8745-B9349ED948C3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C27262-D87B-7D4C-9359-CB2CD2565239}" type="pres">
      <dgm:prSet presAssocID="{28DF52A0-4AA8-CD4A-8745-B9349ED948C3}" presName="accent_3" presStyleCnt="0"/>
      <dgm:spPr/>
    </dgm:pt>
    <dgm:pt modelId="{F1231124-4985-1C43-88C9-17CFE2C252D1}" type="pres">
      <dgm:prSet presAssocID="{28DF52A0-4AA8-CD4A-8745-B9349ED948C3}" presName="accentRepeatNode" presStyleLbl="solidFgAcc1" presStyleIdx="2" presStyleCnt="4"/>
      <dgm:spPr/>
    </dgm:pt>
    <dgm:pt modelId="{2B95915E-70F9-B14C-B621-535A02C0C9E6}" type="pres">
      <dgm:prSet presAssocID="{0BB555CC-1C52-B744-ADB8-F57059B4BCF3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DDA94E-35E3-AB4E-AB0A-0CACC94FC7CB}" type="pres">
      <dgm:prSet presAssocID="{0BB555CC-1C52-B744-ADB8-F57059B4BCF3}" presName="accent_4" presStyleCnt="0"/>
      <dgm:spPr/>
    </dgm:pt>
    <dgm:pt modelId="{E52ACB56-34E0-8841-842B-C8FDB4D6AE13}" type="pres">
      <dgm:prSet presAssocID="{0BB555CC-1C52-B744-ADB8-F57059B4BCF3}" presName="accentRepeatNode" presStyleLbl="solidFgAcc1" presStyleIdx="3" presStyleCnt="4"/>
      <dgm:spPr/>
    </dgm:pt>
  </dgm:ptLst>
  <dgm:cxnLst>
    <dgm:cxn modelId="{426F7390-0822-AC42-8ABC-4CC16774553A}" type="presOf" srcId="{B0645753-F5F2-CB4F-9F5D-0A243E773DEA}" destId="{C968485D-5958-8D44-A7F8-01D5218066A6}" srcOrd="0" destOrd="0" presId="urn:microsoft.com/office/officeart/2008/layout/VerticalCurvedList"/>
    <dgm:cxn modelId="{F1BCD96C-6F53-9941-956D-CC719D218D37}" type="presOf" srcId="{B4D46998-3EDA-774A-AB6A-12FA028173D7}" destId="{B25DA3DE-E1E9-6743-8D53-7A5B9FD091B4}" srcOrd="0" destOrd="0" presId="urn:microsoft.com/office/officeart/2008/layout/VerticalCurvedList"/>
    <dgm:cxn modelId="{EDBF6E1D-ED78-F044-B28D-BE999ECA60BB}" type="presOf" srcId="{0BB555CC-1C52-B744-ADB8-F57059B4BCF3}" destId="{2B95915E-70F9-B14C-B621-535A02C0C9E6}" srcOrd="0" destOrd="0" presId="urn:microsoft.com/office/officeart/2008/layout/VerticalCurvedList"/>
    <dgm:cxn modelId="{D8C90052-C1EC-C748-A1B8-4D51889AB16C}" type="presOf" srcId="{38BCF5EF-7F71-434E-8789-78A1EB8017C5}" destId="{E410A107-E457-C54F-B52D-8D2917202237}" srcOrd="0" destOrd="0" presId="urn:microsoft.com/office/officeart/2008/layout/VerticalCurvedList"/>
    <dgm:cxn modelId="{22E2BB19-4CCA-D844-ACA6-369593BA4121}" type="presOf" srcId="{28DF52A0-4AA8-CD4A-8745-B9349ED948C3}" destId="{783A4854-B09C-7C46-B92C-B1827C62AE40}" srcOrd="0" destOrd="0" presId="urn:microsoft.com/office/officeart/2008/layout/VerticalCurvedList"/>
    <dgm:cxn modelId="{C076A3D4-1D08-3041-A37C-4413B6E9E134}" srcId="{B0645753-F5F2-CB4F-9F5D-0A243E773DEA}" destId="{28DF52A0-4AA8-CD4A-8745-B9349ED948C3}" srcOrd="2" destOrd="0" parTransId="{8C912052-7AAA-8B4B-8DCD-EC18F11E39C3}" sibTransId="{D970B16A-48CE-3A4D-84D7-2C44F555F302}"/>
    <dgm:cxn modelId="{EE9398BD-B785-F647-9C34-B1E61C407D4B}" srcId="{B0645753-F5F2-CB4F-9F5D-0A243E773DEA}" destId="{0BB555CC-1C52-B744-ADB8-F57059B4BCF3}" srcOrd="3" destOrd="0" parTransId="{52727E9B-1732-CF4C-A3F1-BA3003C679C4}" sibTransId="{A0298C6F-C69E-034E-B9FA-D544188DD95B}"/>
    <dgm:cxn modelId="{AD78DEE0-F3DF-364F-B366-158D7150BFB8}" srcId="{B0645753-F5F2-CB4F-9F5D-0A243E773DEA}" destId="{B4D46998-3EDA-774A-AB6A-12FA028173D7}" srcOrd="1" destOrd="0" parTransId="{669BE0E0-880A-834C-B75B-C5179B1622B1}" sibTransId="{D880E1A3-C085-FB40-8FDC-7704D0AB9E0C}"/>
    <dgm:cxn modelId="{05D70CBC-484E-F440-B03B-D8773035D212}" type="presOf" srcId="{7C522EAF-F4CD-2240-BAF0-073A62B23F94}" destId="{D4B5894D-0E61-DD46-8DCF-5514CFDFAFD8}" srcOrd="0" destOrd="0" presId="urn:microsoft.com/office/officeart/2008/layout/VerticalCurvedList"/>
    <dgm:cxn modelId="{3FB0876D-7897-CF44-88A2-42E2A667F61F}" srcId="{B0645753-F5F2-CB4F-9F5D-0A243E773DEA}" destId="{7C522EAF-F4CD-2240-BAF0-073A62B23F94}" srcOrd="0" destOrd="0" parTransId="{903F75B1-D0EA-0C4A-AE19-C6B25DE00BB1}" sibTransId="{38BCF5EF-7F71-434E-8789-78A1EB8017C5}"/>
    <dgm:cxn modelId="{26D48376-0646-424E-B4E9-AC85A4A34AA4}" type="presParOf" srcId="{C968485D-5958-8D44-A7F8-01D5218066A6}" destId="{DA89A8A3-0BCF-694D-8504-65B2097F4289}" srcOrd="0" destOrd="0" presId="urn:microsoft.com/office/officeart/2008/layout/VerticalCurvedList"/>
    <dgm:cxn modelId="{D9E81FFC-D696-5442-8BD4-A5DE6B064E58}" type="presParOf" srcId="{DA89A8A3-0BCF-694D-8504-65B2097F4289}" destId="{98F37641-3880-0045-A275-8411FC1FCC5F}" srcOrd="0" destOrd="0" presId="urn:microsoft.com/office/officeart/2008/layout/VerticalCurvedList"/>
    <dgm:cxn modelId="{134463BA-6D84-F94C-B32A-30E9E0052657}" type="presParOf" srcId="{98F37641-3880-0045-A275-8411FC1FCC5F}" destId="{5A100E61-487D-3D42-810F-744D764713EB}" srcOrd="0" destOrd="0" presId="urn:microsoft.com/office/officeart/2008/layout/VerticalCurvedList"/>
    <dgm:cxn modelId="{7710CA02-2CFC-0948-B44F-B8934E2A0E3B}" type="presParOf" srcId="{98F37641-3880-0045-A275-8411FC1FCC5F}" destId="{E410A107-E457-C54F-B52D-8D2917202237}" srcOrd="1" destOrd="0" presId="urn:microsoft.com/office/officeart/2008/layout/VerticalCurvedList"/>
    <dgm:cxn modelId="{EE737E07-5342-AC41-9D92-1035086E4D8E}" type="presParOf" srcId="{98F37641-3880-0045-A275-8411FC1FCC5F}" destId="{86E4F717-A511-C141-B143-BCF495208D71}" srcOrd="2" destOrd="0" presId="urn:microsoft.com/office/officeart/2008/layout/VerticalCurvedList"/>
    <dgm:cxn modelId="{F7A5E421-22BB-6547-BEA8-2A537EEF68F7}" type="presParOf" srcId="{98F37641-3880-0045-A275-8411FC1FCC5F}" destId="{0D5F0F1A-714F-634E-B353-52F481E95A55}" srcOrd="3" destOrd="0" presId="urn:microsoft.com/office/officeart/2008/layout/VerticalCurvedList"/>
    <dgm:cxn modelId="{81443FE1-A0B6-9446-B237-803C36D03B91}" type="presParOf" srcId="{DA89A8A3-0BCF-694D-8504-65B2097F4289}" destId="{D4B5894D-0E61-DD46-8DCF-5514CFDFAFD8}" srcOrd="1" destOrd="0" presId="urn:microsoft.com/office/officeart/2008/layout/VerticalCurvedList"/>
    <dgm:cxn modelId="{8C318436-2EDD-D34C-B1BE-F81ED6437EA7}" type="presParOf" srcId="{DA89A8A3-0BCF-694D-8504-65B2097F4289}" destId="{45716858-3825-6A48-89B5-8E4DE4F7407B}" srcOrd="2" destOrd="0" presId="urn:microsoft.com/office/officeart/2008/layout/VerticalCurvedList"/>
    <dgm:cxn modelId="{E9C08969-6C31-1648-91FD-5A23411572D2}" type="presParOf" srcId="{45716858-3825-6A48-89B5-8E4DE4F7407B}" destId="{DCE09FAA-884D-B94F-BF66-612C553DDCD9}" srcOrd="0" destOrd="0" presId="urn:microsoft.com/office/officeart/2008/layout/VerticalCurvedList"/>
    <dgm:cxn modelId="{98900C00-D360-CB42-801E-989C9934C501}" type="presParOf" srcId="{DA89A8A3-0BCF-694D-8504-65B2097F4289}" destId="{B25DA3DE-E1E9-6743-8D53-7A5B9FD091B4}" srcOrd="3" destOrd="0" presId="urn:microsoft.com/office/officeart/2008/layout/VerticalCurvedList"/>
    <dgm:cxn modelId="{5B353C2F-3F3E-B94B-A916-F7A5E2E7F382}" type="presParOf" srcId="{DA89A8A3-0BCF-694D-8504-65B2097F4289}" destId="{DC1C7C49-B84D-A942-A9CC-E60892EA5377}" srcOrd="4" destOrd="0" presId="urn:microsoft.com/office/officeart/2008/layout/VerticalCurvedList"/>
    <dgm:cxn modelId="{EE5F5BB2-C50E-D944-9393-B002F9370256}" type="presParOf" srcId="{DC1C7C49-B84D-A942-A9CC-E60892EA5377}" destId="{12D4EE37-A6CC-D147-8824-B8ED349CEF28}" srcOrd="0" destOrd="0" presId="urn:microsoft.com/office/officeart/2008/layout/VerticalCurvedList"/>
    <dgm:cxn modelId="{73C7BAC9-85DB-A04C-A3EF-BA02B8C2E2D5}" type="presParOf" srcId="{DA89A8A3-0BCF-694D-8504-65B2097F4289}" destId="{783A4854-B09C-7C46-B92C-B1827C62AE40}" srcOrd="5" destOrd="0" presId="urn:microsoft.com/office/officeart/2008/layout/VerticalCurvedList"/>
    <dgm:cxn modelId="{1EFD52DB-DE64-D247-9B28-DF087892F7EF}" type="presParOf" srcId="{DA89A8A3-0BCF-694D-8504-65B2097F4289}" destId="{43C27262-D87B-7D4C-9359-CB2CD2565239}" srcOrd="6" destOrd="0" presId="urn:microsoft.com/office/officeart/2008/layout/VerticalCurvedList"/>
    <dgm:cxn modelId="{173E47B8-5AA2-7843-A42F-ACB5523E18FE}" type="presParOf" srcId="{43C27262-D87B-7D4C-9359-CB2CD2565239}" destId="{F1231124-4985-1C43-88C9-17CFE2C252D1}" srcOrd="0" destOrd="0" presId="urn:microsoft.com/office/officeart/2008/layout/VerticalCurvedList"/>
    <dgm:cxn modelId="{B5174E05-6EA7-684D-8355-5B47B4DD0570}" type="presParOf" srcId="{DA89A8A3-0BCF-694D-8504-65B2097F4289}" destId="{2B95915E-70F9-B14C-B621-535A02C0C9E6}" srcOrd="7" destOrd="0" presId="urn:microsoft.com/office/officeart/2008/layout/VerticalCurvedList"/>
    <dgm:cxn modelId="{21FA3960-6751-E743-9146-94E853BF40E0}" type="presParOf" srcId="{DA89A8A3-0BCF-694D-8504-65B2097F4289}" destId="{5ADDA94E-35E3-AB4E-AB0A-0CACC94FC7CB}" srcOrd="8" destOrd="0" presId="urn:microsoft.com/office/officeart/2008/layout/VerticalCurvedList"/>
    <dgm:cxn modelId="{3F90BCE0-38DA-8742-B480-2925BDF5AC21}" type="presParOf" srcId="{5ADDA94E-35E3-AB4E-AB0A-0CACC94FC7CB}" destId="{E52ACB56-34E0-8841-842B-C8FDB4D6AE1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645753-F5F2-CB4F-9F5D-0A243E773DEA}" type="doc">
      <dgm:prSet loTypeId="urn:microsoft.com/office/officeart/2008/layout/VerticalCurvedList" loCatId="" qsTypeId="urn:microsoft.com/office/officeart/2005/8/quickstyle/simple4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0ECF6647-99BF-4340-A958-F7D1DD4F3921}">
      <dgm:prSet custT="1"/>
      <dgm:spPr/>
      <dgm:t>
        <a:bodyPr/>
        <a:lstStyle/>
        <a:p>
          <a:pPr rtl="0"/>
          <a:r>
            <a:rPr lang="en-GB" sz="2200" b="1" i="0" u="none" baseline="0" dirty="0" smtClean="0"/>
            <a:t>Ignores cash flows after payback has been reached</a:t>
          </a:r>
          <a:endParaRPr lang="en-GB" sz="2200" b="1" i="0" u="none" dirty="0"/>
        </a:p>
      </dgm:t>
    </dgm:pt>
    <dgm:pt modelId="{2AF8F355-E27B-894B-B283-8B1D4D3CEBCB}" type="parTrans" cxnId="{AFEAE427-D90C-994F-8AD1-49E7C0F94FEB}">
      <dgm:prSet/>
      <dgm:spPr/>
      <dgm:t>
        <a:bodyPr/>
        <a:lstStyle/>
        <a:p>
          <a:endParaRPr lang="en-US" sz="2200" b="1"/>
        </a:p>
      </dgm:t>
    </dgm:pt>
    <dgm:pt modelId="{451D2DBA-0D93-6641-8968-2DEA24885B64}" type="sibTrans" cxnId="{AFEAE427-D90C-994F-8AD1-49E7C0F94FEB}">
      <dgm:prSet/>
      <dgm:spPr/>
      <dgm:t>
        <a:bodyPr/>
        <a:lstStyle/>
        <a:p>
          <a:endParaRPr lang="en-US" sz="2200" b="1"/>
        </a:p>
      </dgm:t>
    </dgm:pt>
    <dgm:pt modelId="{5BA56598-96C4-4647-9FE1-F4A05F238ECF}">
      <dgm:prSet custT="1"/>
      <dgm:spPr/>
      <dgm:t>
        <a:bodyPr/>
        <a:lstStyle/>
        <a:p>
          <a:pPr rtl="0"/>
          <a:r>
            <a:rPr lang="en-GB" sz="2200" b="1" i="0" u="none" baseline="0" dirty="0" smtClean="0"/>
            <a:t>Takes no account of the “time value of money”</a:t>
          </a:r>
          <a:endParaRPr lang="en-GB" sz="2200" b="1" i="0" u="none" dirty="0"/>
        </a:p>
      </dgm:t>
    </dgm:pt>
    <dgm:pt modelId="{A93F27BC-6A5E-C64E-9900-F4177420CD3A}" type="parTrans" cxnId="{5ED180A7-C8AE-1240-B783-AB65D4A0383D}">
      <dgm:prSet/>
      <dgm:spPr/>
      <dgm:t>
        <a:bodyPr/>
        <a:lstStyle/>
        <a:p>
          <a:endParaRPr lang="en-US" sz="2200" b="1"/>
        </a:p>
      </dgm:t>
    </dgm:pt>
    <dgm:pt modelId="{AC4C8E07-A96A-5F45-ACA4-7C29E47C9488}" type="sibTrans" cxnId="{5ED180A7-C8AE-1240-B783-AB65D4A0383D}">
      <dgm:prSet/>
      <dgm:spPr/>
      <dgm:t>
        <a:bodyPr/>
        <a:lstStyle/>
        <a:p>
          <a:endParaRPr lang="en-US" sz="2200" b="1"/>
        </a:p>
      </dgm:t>
    </dgm:pt>
    <dgm:pt modelId="{9E68EF84-EFAF-E24F-B02B-CC32D1D28647}">
      <dgm:prSet custT="1"/>
      <dgm:spPr/>
      <dgm:t>
        <a:bodyPr/>
        <a:lstStyle/>
        <a:p>
          <a:pPr rtl="0"/>
          <a:r>
            <a:rPr lang="en-GB" sz="2200" b="1" i="0" u="none" baseline="0" dirty="0" smtClean="0"/>
            <a:t>May encourage short-term thinking</a:t>
          </a:r>
          <a:endParaRPr lang="en-GB" sz="2200" b="1" i="0" u="none" dirty="0"/>
        </a:p>
      </dgm:t>
    </dgm:pt>
    <dgm:pt modelId="{6BDB3855-BF55-2F43-9FD8-12FD761B260C}" type="parTrans" cxnId="{3DFB5C7F-C036-D64E-8A6C-E86C5E5C8725}">
      <dgm:prSet/>
      <dgm:spPr/>
      <dgm:t>
        <a:bodyPr/>
        <a:lstStyle/>
        <a:p>
          <a:endParaRPr lang="en-US" sz="2200" b="1"/>
        </a:p>
      </dgm:t>
    </dgm:pt>
    <dgm:pt modelId="{DB98406D-78F8-FF44-A3E2-ADB05843B070}" type="sibTrans" cxnId="{3DFB5C7F-C036-D64E-8A6C-E86C5E5C8725}">
      <dgm:prSet/>
      <dgm:spPr/>
      <dgm:t>
        <a:bodyPr/>
        <a:lstStyle/>
        <a:p>
          <a:endParaRPr lang="en-US" sz="2200" b="1"/>
        </a:p>
      </dgm:t>
    </dgm:pt>
    <dgm:pt modelId="{A6254D81-ACAC-2A4A-B58A-627AEFA80C21}">
      <dgm:prSet custT="1"/>
      <dgm:spPr/>
      <dgm:t>
        <a:bodyPr/>
        <a:lstStyle/>
        <a:p>
          <a:pPr rtl="0"/>
          <a:r>
            <a:rPr lang="en-GB" sz="2200" b="1" i="0" u="none" baseline="0" dirty="0" smtClean="0"/>
            <a:t>Ignores qualitative aspects of a decision</a:t>
          </a:r>
          <a:endParaRPr lang="en-GB" sz="2200" b="1" i="0" u="none" dirty="0"/>
        </a:p>
      </dgm:t>
    </dgm:pt>
    <dgm:pt modelId="{52E87164-99D3-8B43-8C41-FE82F101418A}" type="parTrans" cxnId="{2669B33E-A8A7-E841-A886-C2453A7A2AC7}">
      <dgm:prSet/>
      <dgm:spPr/>
      <dgm:t>
        <a:bodyPr/>
        <a:lstStyle/>
        <a:p>
          <a:endParaRPr lang="en-US" sz="2200" b="1"/>
        </a:p>
      </dgm:t>
    </dgm:pt>
    <dgm:pt modelId="{6DB2B38D-24E0-B948-84F3-52628D3223CB}" type="sibTrans" cxnId="{2669B33E-A8A7-E841-A886-C2453A7A2AC7}">
      <dgm:prSet/>
      <dgm:spPr/>
      <dgm:t>
        <a:bodyPr/>
        <a:lstStyle/>
        <a:p>
          <a:endParaRPr lang="en-US" sz="2200" b="1"/>
        </a:p>
      </dgm:t>
    </dgm:pt>
    <dgm:pt modelId="{58CB4FB8-CBA1-7A41-9410-99E73A7514F3}">
      <dgm:prSet custT="1"/>
      <dgm:spPr/>
      <dgm:t>
        <a:bodyPr/>
        <a:lstStyle/>
        <a:p>
          <a:pPr rtl="0"/>
          <a:r>
            <a:rPr lang="en-GB" sz="2200" b="1" i="0" u="none" baseline="0" dirty="0" smtClean="0"/>
            <a:t>Does not actually create a decision for the investment</a:t>
          </a:r>
          <a:endParaRPr lang="en-GB" sz="2200" b="1" i="0" u="none" dirty="0"/>
        </a:p>
      </dgm:t>
    </dgm:pt>
    <dgm:pt modelId="{90D98A77-8653-024F-9975-61C26FABD456}" type="parTrans" cxnId="{E367771A-14FD-044A-B415-B50828B920B0}">
      <dgm:prSet/>
      <dgm:spPr/>
      <dgm:t>
        <a:bodyPr/>
        <a:lstStyle/>
        <a:p>
          <a:endParaRPr lang="en-US" sz="2200" b="1"/>
        </a:p>
      </dgm:t>
    </dgm:pt>
    <dgm:pt modelId="{5D13AB94-30DE-8B4A-A33E-66A20CB6BF15}" type="sibTrans" cxnId="{E367771A-14FD-044A-B415-B50828B920B0}">
      <dgm:prSet/>
      <dgm:spPr/>
      <dgm:t>
        <a:bodyPr/>
        <a:lstStyle/>
        <a:p>
          <a:endParaRPr lang="en-US" sz="2200" b="1"/>
        </a:p>
      </dgm:t>
    </dgm:pt>
    <dgm:pt modelId="{C968485D-5958-8D44-A7F8-01D5218066A6}" type="pres">
      <dgm:prSet presAssocID="{B0645753-F5F2-CB4F-9F5D-0A243E773DE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DA89A8A3-0BCF-694D-8504-65B2097F4289}" type="pres">
      <dgm:prSet presAssocID="{B0645753-F5F2-CB4F-9F5D-0A243E773DEA}" presName="Name1" presStyleCnt="0"/>
      <dgm:spPr/>
    </dgm:pt>
    <dgm:pt modelId="{98F37641-3880-0045-A275-8411FC1FCC5F}" type="pres">
      <dgm:prSet presAssocID="{B0645753-F5F2-CB4F-9F5D-0A243E773DEA}" presName="cycle" presStyleCnt="0"/>
      <dgm:spPr/>
    </dgm:pt>
    <dgm:pt modelId="{5A100E61-487D-3D42-810F-744D764713EB}" type="pres">
      <dgm:prSet presAssocID="{B0645753-F5F2-CB4F-9F5D-0A243E773DEA}" presName="srcNode" presStyleLbl="node1" presStyleIdx="0" presStyleCnt="5"/>
      <dgm:spPr/>
    </dgm:pt>
    <dgm:pt modelId="{E410A107-E457-C54F-B52D-8D2917202237}" type="pres">
      <dgm:prSet presAssocID="{B0645753-F5F2-CB4F-9F5D-0A243E773DEA}" presName="conn" presStyleLbl="parChTrans1D2" presStyleIdx="0" presStyleCnt="1"/>
      <dgm:spPr/>
      <dgm:t>
        <a:bodyPr/>
        <a:lstStyle/>
        <a:p>
          <a:endParaRPr lang="en-US"/>
        </a:p>
      </dgm:t>
    </dgm:pt>
    <dgm:pt modelId="{86E4F717-A511-C141-B143-BCF495208D71}" type="pres">
      <dgm:prSet presAssocID="{B0645753-F5F2-CB4F-9F5D-0A243E773DEA}" presName="extraNode" presStyleLbl="node1" presStyleIdx="0" presStyleCnt="5"/>
      <dgm:spPr/>
    </dgm:pt>
    <dgm:pt modelId="{0D5F0F1A-714F-634E-B353-52F481E95A55}" type="pres">
      <dgm:prSet presAssocID="{B0645753-F5F2-CB4F-9F5D-0A243E773DEA}" presName="dstNode" presStyleLbl="node1" presStyleIdx="0" presStyleCnt="5"/>
      <dgm:spPr/>
    </dgm:pt>
    <dgm:pt modelId="{FA83AD4D-2A69-8747-B03F-BC1E133ACF24}" type="pres">
      <dgm:prSet presAssocID="{0ECF6647-99BF-4340-A958-F7D1DD4F3921}" presName="text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B6C635-9879-914B-872F-64FB01253541}" type="pres">
      <dgm:prSet presAssocID="{0ECF6647-99BF-4340-A958-F7D1DD4F3921}" presName="accent_1" presStyleCnt="0"/>
      <dgm:spPr/>
    </dgm:pt>
    <dgm:pt modelId="{76A37E8F-1F40-B041-841E-5A5C61424DBC}" type="pres">
      <dgm:prSet presAssocID="{0ECF6647-99BF-4340-A958-F7D1DD4F3921}" presName="accentRepeatNode" presStyleLbl="solidFgAcc1" presStyleIdx="0" presStyleCnt="5"/>
      <dgm:spPr/>
    </dgm:pt>
    <dgm:pt modelId="{F53C9054-420A-EB4E-BE88-DCE598168F3C}" type="pres">
      <dgm:prSet presAssocID="{5BA56598-96C4-4647-9FE1-F4A05F238ECF}" presName="text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740245-9F03-7F4E-B638-EC5B8C37A7A8}" type="pres">
      <dgm:prSet presAssocID="{5BA56598-96C4-4647-9FE1-F4A05F238ECF}" presName="accent_2" presStyleCnt="0"/>
      <dgm:spPr/>
    </dgm:pt>
    <dgm:pt modelId="{C6316B7D-7376-C94A-B88E-DF6F0CF80F78}" type="pres">
      <dgm:prSet presAssocID="{5BA56598-96C4-4647-9FE1-F4A05F238ECF}" presName="accentRepeatNode" presStyleLbl="solidFgAcc1" presStyleIdx="1" presStyleCnt="5"/>
      <dgm:spPr/>
    </dgm:pt>
    <dgm:pt modelId="{152AEEC0-6BBC-E443-84E8-5EDFBD766633}" type="pres">
      <dgm:prSet presAssocID="{9E68EF84-EFAF-E24F-B02B-CC32D1D28647}" presName="text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8B3C91-FADD-DB4F-B702-A8A531AB54B8}" type="pres">
      <dgm:prSet presAssocID="{9E68EF84-EFAF-E24F-B02B-CC32D1D28647}" presName="accent_3" presStyleCnt="0"/>
      <dgm:spPr/>
    </dgm:pt>
    <dgm:pt modelId="{43900EA8-AD0E-4C4A-9889-89D38C67D499}" type="pres">
      <dgm:prSet presAssocID="{9E68EF84-EFAF-E24F-B02B-CC32D1D28647}" presName="accentRepeatNode" presStyleLbl="solidFgAcc1" presStyleIdx="2" presStyleCnt="5"/>
      <dgm:spPr/>
    </dgm:pt>
    <dgm:pt modelId="{CA828FBA-2CDE-7248-B9EC-59DA289A22F2}" type="pres">
      <dgm:prSet presAssocID="{A6254D81-ACAC-2A4A-B58A-627AEFA80C21}" presName="text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B9C980-694A-114D-91D2-D7DBE808A8E2}" type="pres">
      <dgm:prSet presAssocID="{A6254D81-ACAC-2A4A-B58A-627AEFA80C21}" presName="accent_4" presStyleCnt="0"/>
      <dgm:spPr/>
    </dgm:pt>
    <dgm:pt modelId="{F2B56422-B6F6-AB40-B974-30459B5EFA2D}" type="pres">
      <dgm:prSet presAssocID="{A6254D81-ACAC-2A4A-B58A-627AEFA80C21}" presName="accentRepeatNode" presStyleLbl="solidFgAcc1" presStyleIdx="3" presStyleCnt="5"/>
      <dgm:spPr/>
    </dgm:pt>
    <dgm:pt modelId="{9D85DC55-455A-EF4D-A10C-B5A0DADBF25F}" type="pres">
      <dgm:prSet presAssocID="{58CB4FB8-CBA1-7A41-9410-99E73A7514F3}" presName="text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24798DC-407A-324D-AD43-E08A4C12C7C5}" type="pres">
      <dgm:prSet presAssocID="{58CB4FB8-CBA1-7A41-9410-99E73A7514F3}" presName="accent_5" presStyleCnt="0"/>
      <dgm:spPr/>
    </dgm:pt>
    <dgm:pt modelId="{312037D4-8FE3-1F40-A98E-D32B2F5543AF}" type="pres">
      <dgm:prSet presAssocID="{58CB4FB8-CBA1-7A41-9410-99E73A7514F3}" presName="accentRepeatNode" presStyleLbl="solidFgAcc1" presStyleIdx="4" presStyleCnt="5"/>
      <dgm:spPr/>
    </dgm:pt>
  </dgm:ptLst>
  <dgm:cxnLst>
    <dgm:cxn modelId="{862BCA65-FED6-7B40-A1CB-BFC691D5B03A}" type="presOf" srcId="{9E68EF84-EFAF-E24F-B02B-CC32D1D28647}" destId="{152AEEC0-6BBC-E443-84E8-5EDFBD766633}" srcOrd="0" destOrd="0" presId="urn:microsoft.com/office/officeart/2008/layout/VerticalCurvedList"/>
    <dgm:cxn modelId="{45E0E491-7A3C-9645-BB65-B536981662D6}" type="presOf" srcId="{5BA56598-96C4-4647-9FE1-F4A05F238ECF}" destId="{F53C9054-420A-EB4E-BE88-DCE598168F3C}" srcOrd="0" destOrd="0" presId="urn:microsoft.com/office/officeart/2008/layout/VerticalCurvedList"/>
    <dgm:cxn modelId="{3DFB5C7F-C036-D64E-8A6C-E86C5E5C8725}" srcId="{B0645753-F5F2-CB4F-9F5D-0A243E773DEA}" destId="{9E68EF84-EFAF-E24F-B02B-CC32D1D28647}" srcOrd="2" destOrd="0" parTransId="{6BDB3855-BF55-2F43-9FD8-12FD761B260C}" sibTransId="{DB98406D-78F8-FF44-A3E2-ADB05843B070}"/>
    <dgm:cxn modelId="{F5418200-7778-DA44-B7E9-AC0F5078B8AB}" type="presOf" srcId="{58CB4FB8-CBA1-7A41-9410-99E73A7514F3}" destId="{9D85DC55-455A-EF4D-A10C-B5A0DADBF25F}" srcOrd="0" destOrd="0" presId="urn:microsoft.com/office/officeart/2008/layout/VerticalCurvedList"/>
    <dgm:cxn modelId="{E367771A-14FD-044A-B415-B50828B920B0}" srcId="{B0645753-F5F2-CB4F-9F5D-0A243E773DEA}" destId="{58CB4FB8-CBA1-7A41-9410-99E73A7514F3}" srcOrd="4" destOrd="0" parTransId="{90D98A77-8653-024F-9975-61C26FABD456}" sibTransId="{5D13AB94-30DE-8B4A-A33E-66A20CB6BF15}"/>
    <dgm:cxn modelId="{13A9F8F1-D037-7248-B159-A317E7902F6D}" type="presOf" srcId="{A6254D81-ACAC-2A4A-B58A-627AEFA80C21}" destId="{CA828FBA-2CDE-7248-B9EC-59DA289A22F2}" srcOrd="0" destOrd="0" presId="urn:microsoft.com/office/officeart/2008/layout/VerticalCurvedList"/>
    <dgm:cxn modelId="{2669B33E-A8A7-E841-A886-C2453A7A2AC7}" srcId="{B0645753-F5F2-CB4F-9F5D-0A243E773DEA}" destId="{A6254D81-ACAC-2A4A-B58A-627AEFA80C21}" srcOrd="3" destOrd="0" parTransId="{52E87164-99D3-8B43-8C41-FE82F101418A}" sibTransId="{6DB2B38D-24E0-B948-84F3-52628D3223CB}"/>
    <dgm:cxn modelId="{AFEAE427-D90C-994F-8AD1-49E7C0F94FEB}" srcId="{B0645753-F5F2-CB4F-9F5D-0A243E773DEA}" destId="{0ECF6647-99BF-4340-A958-F7D1DD4F3921}" srcOrd="0" destOrd="0" parTransId="{2AF8F355-E27B-894B-B283-8B1D4D3CEBCB}" sibTransId="{451D2DBA-0D93-6641-8968-2DEA24885B64}"/>
    <dgm:cxn modelId="{AA15DBDB-A553-8D41-AD8C-108822643293}" type="presOf" srcId="{0ECF6647-99BF-4340-A958-F7D1DD4F3921}" destId="{FA83AD4D-2A69-8747-B03F-BC1E133ACF24}" srcOrd="0" destOrd="0" presId="urn:microsoft.com/office/officeart/2008/layout/VerticalCurvedList"/>
    <dgm:cxn modelId="{5ED180A7-C8AE-1240-B783-AB65D4A0383D}" srcId="{B0645753-F5F2-CB4F-9F5D-0A243E773DEA}" destId="{5BA56598-96C4-4647-9FE1-F4A05F238ECF}" srcOrd="1" destOrd="0" parTransId="{A93F27BC-6A5E-C64E-9900-F4177420CD3A}" sibTransId="{AC4C8E07-A96A-5F45-ACA4-7C29E47C9488}"/>
    <dgm:cxn modelId="{7BE47398-EC2C-784E-B643-EDDC4AB95BA9}" type="presOf" srcId="{451D2DBA-0D93-6641-8968-2DEA24885B64}" destId="{E410A107-E457-C54F-B52D-8D2917202237}" srcOrd="0" destOrd="0" presId="urn:microsoft.com/office/officeart/2008/layout/VerticalCurvedList"/>
    <dgm:cxn modelId="{082B1951-2390-1A4F-BE94-ACB632AE81CA}" type="presOf" srcId="{B0645753-F5F2-CB4F-9F5D-0A243E773DEA}" destId="{C968485D-5958-8D44-A7F8-01D5218066A6}" srcOrd="0" destOrd="0" presId="urn:microsoft.com/office/officeart/2008/layout/VerticalCurvedList"/>
    <dgm:cxn modelId="{28DA170D-CF89-694B-81B5-714585FBA8DA}" type="presParOf" srcId="{C968485D-5958-8D44-A7F8-01D5218066A6}" destId="{DA89A8A3-0BCF-694D-8504-65B2097F4289}" srcOrd="0" destOrd="0" presId="urn:microsoft.com/office/officeart/2008/layout/VerticalCurvedList"/>
    <dgm:cxn modelId="{AFC67B64-2F19-F74D-8A6F-D4B1BA7F690C}" type="presParOf" srcId="{DA89A8A3-0BCF-694D-8504-65B2097F4289}" destId="{98F37641-3880-0045-A275-8411FC1FCC5F}" srcOrd="0" destOrd="0" presId="urn:microsoft.com/office/officeart/2008/layout/VerticalCurvedList"/>
    <dgm:cxn modelId="{613C564D-E83E-1B47-A8DC-D66202BB3075}" type="presParOf" srcId="{98F37641-3880-0045-A275-8411FC1FCC5F}" destId="{5A100E61-487D-3D42-810F-744D764713EB}" srcOrd="0" destOrd="0" presId="urn:microsoft.com/office/officeart/2008/layout/VerticalCurvedList"/>
    <dgm:cxn modelId="{0750E12A-D106-9542-9C18-9092C2929314}" type="presParOf" srcId="{98F37641-3880-0045-A275-8411FC1FCC5F}" destId="{E410A107-E457-C54F-B52D-8D2917202237}" srcOrd="1" destOrd="0" presId="urn:microsoft.com/office/officeart/2008/layout/VerticalCurvedList"/>
    <dgm:cxn modelId="{BDE1CAB1-2DA9-E645-9D90-C5239753B6F4}" type="presParOf" srcId="{98F37641-3880-0045-A275-8411FC1FCC5F}" destId="{86E4F717-A511-C141-B143-BCF495208D71}" srcOrd="2" destOrd="0" presId="urn:microsoft.com/office/officeart/2008/layout/VerticalCurvedList"/>
    <dgm:cxn modelId="{F2BB9F0B-EE20-E84F-89E6-960976446A0E}" type="presParOf" srcId="{98F37641-3880-0045-A275-8411FC1FCC5F}" destId="{0D5F0F1A-714F-634E-B353-52F481E95A55}" srcOrd="3" destOrd="0" presId="urn:microsoft.com/office/officeart/2008/layout/VerticalCurvedList"/>
    <dgm:cxn modelId="{F61D41CB-A1A0-8C44-800C-35BD277FEA3D}" type="presParOf" srcId="{DA89A8A3-0BCF-694D-8504-65B2097F4289}" destId="{FA83AD4D-2A69-8747-B03F-BC1E133ACF24}" srcOrd="1" destOrd="0" presId="urn:microsoft.com/office/officeart/2008/layout/VerticalCurvedList"/>
    <dgm:cxn modelId="{22C15F2F-7B54-944A-AAF7-029C9797CBA5}" type="presParOf" srcId="{DA89A8A3-0BCF-694D-8504-65B2097F4289}" destId="{1CB6C635-9879-914B-872F-64FB01253541}" srcOrd="2" destOrd="0" presId="urn:microsoft.com/office/officeart/2008/layout/VerticalCurvedList"/>
    <dgm:cxn modelId="{9B31685F-26EF-7242-A235-0400A1B2BF43}" type="presParOf" srcId="{1CB6C635-9879-914B-872F-64FB01253541}" destId="{76A37E8F-1F40-B041-841E-5A5C61424DBC}" srcOrd="0" destOrd="0" presId="urn:microsoft.com/office/officeart/2008/layout/VerticalCurvedList"/>
    <dgm:cxn modelId="{AF36463E-825F-5A43-817A-A96B5FD0A5D9}" type="presParOf" srcId="{DA89A8A3-0BCF-694D-8504-65B2097F4289}" destId="{F53C9054-420A-EB4E-BE88-DCE598168F3C}" srcOrd="3" destOrd="0" presId="urn:microsoft.com/office/officeart/2008/layout/VerticalCurvedList"/>
    <dgm:cxn modelId="{495165E5-4633-F146-9F69-0F4E4FAB98FD}" type="presParOf" srcId="{DA89A8A3-0BCF-694D-8504-65B2097F4289}" destId="{46740245-9F03-7F4E-B638-EC5B8C37A7A8}" srcOrd="4" destOrd="0" presId="urn:microsoft.com/office/officeart/2008/layout/VerticalCurvedList"/>
    <dgm:cxn modelId="{B6DE69F8-1204-0E4C-80E9-72667E7744F7}" type="presParOf" srcId="{46740245-9F03-7F4E-B638-EC5B8C37A7A8}" destId="{C6316B7D-7376-C94A-B88E-DF6F0CF80F78}" srcOrd="0" destOrd="0" presId="urn:microsoft.com/office/officeart/2008/layout/VerticalCurvedList"/>
    <dgm:cxn modelId="{265EFBFA-E5DF-7941-B3B6-356268D405CD}" type="presParOf" srcId="{DA89A8A3-0BCF-694D-8504-65B2097F4289}" destId="{152AEEC0-6BBC-E443-84E8-5EDFBD766633}" srcOrd="5" destOrd="0" presId="urn:microsoft.com/office/officeart/2008/layout/VerticalCurvedList"/>
    <dgm:cxn modelId="{85E9B3AE-B869-3441-B8AC-DAAE9DE280A3}" type="presParOf" srcId="{DA89A8A3-0BCF-694D-8504-65B2097F4289}" destId="{8F8B3C91-FADD-DB4F-B702-A8A531AB54B8}" srcOrd="6" destOrd="0" presId="urn:microsoft.com/office/officeart/2008/layout/VerticalCurvedList"/>
    <dgm:cxn modelId="{4E42B93E-ACAB-8F49-B185-4B7151B5167C}" type="presParOf" srcId="{8F8B3C91-FADD-DB4F-B702-A8A531AB54B8}" destId="{43900EA8-AD0E-4C4A-9889-89D38C67D499}" srcOrd="0" destOrd="0" presId="urn:microsoft.com/office/officeart/2008/layout/VerticalCurvedList"/>
    <dgm:cxn modelId="{BD2CEC14-339C-AA4D-8559-69A3EC39CF09}" type="presParOf" srcId="{DA89A8A3-0BCF-694D-8504-65B2097F4289}" destId="{CA828FBA-2CDE-7248-B9EC-59DA289A22F2}" srcOrd="7" destOrd="0" presId="urn:microsoft.com/office/officeart/2008/layout/VerticalCurvedList"/>
    <dgm:cxn modelId="{41E2C76C-A360-7645-AFAA-D444C69F67D0}" type="presParOf" srcId="{DA89A8A3-0BCF-694D-8504-65B2097F4289}" destId="{BEB9C980-694A-114D-91D2-D7DBE808A8E2}" srcOrd="8" destOrd="0" presId="urn:microsoft.com/office/officeart/2008/layout/VerticalCurvedList"/>
    <dgm:cxn modelId="{60884CA8-89BA-4C45-B614-FD2E928DA359}" type="presParOf" srcId="{BEB9C980-694A-114D-91D2-D7DBE808A8E2}" destId="{F2B56422-B6F6-AB40-B974-30459B5EFA2D}" srcOrd="0" destOrd="0" presId="urn:microsoft.com/office/officeart/2008/layout/VerticalCurvedList"/>
    <dgm:cxn modelId="{1B449044-3474-EA4D-B3FC-745E04C24E24}" type="presParOf" srcId="{DA89A8A3-0BCF-694D-8504-65B2097F4289}" destId="{9D85DC55-455A-EF4D-A10C-B5A0DADBF25F}" srcOrd="9" destOrd="0" presId="urn:microsoft.com/office/officeart/2008/layout/VerticalCurvedList"/>
    <dgm:cxn modelId="{656DB097-AA00-A445-B36E-CB6FD8ED775B}" type="presParOf" srcId="{DA89A8A3-0BCF-694D-8504-65B2097F4289}" destId="{524798DC-407A-324D-AD43-E08A4C12C7C5}" srcOrd="10" destOrd="0" presId="urn:microsoft.com/office/officeart/2008/layout/VerticalCurvedList"/>
    <dgm:cxn modelId="{9A4FED03-293C-714F-8285-B0D8318F937F}" type="presParOf" srcId="{524798DC-407A-324D-AD43-E08A4C12C7C5}" destId="{312037D4-8FE3-1F40-A98E-D32B2F5543AF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06B4ED-CAD4-3E49-875A-AFBB8F89CC51}">
      <dsp:nvSpPr>
        <dsp:cNvPr id="0" name=""/>
        <dsp:cNvSpPr/>
      </dsp:nvSpPr>
      <dsp:spPr>
        <a:xfrm>
          <a:off x="3247437" y="2521581"/>
          <a:ext cx="1870548" cy="1870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900" b="1" kern="1200" dirty="0" smtClean="0"/>
            <a:t>Payback</a:t>
          </a:r>
          <a:endParaRPr lang="en-US" sz="2900" b="1" kern="1200" dirty="0"/>
        </a:p>
      </dsp:txBody>
      <dsp:txXfrm>
        <a:off x="3521372" y="2795516"/>
        <a:ext cx="1322678" cy="1322678"/>
      </dsp:txXfrm>
    </dsp:sp>
    <dsp:sp modelId="{62D0578A-601A-3C4E-8EB5-F029BAB61C8F}">
      <dsp:nvSpPr>
        <dsp:cNvPr id="0" name=""/>
        <dsp:cNvSpPr/>
      </dsp:nvSpPr>
      <dsp:spPr>
        <a:xfrm rot="10800000">
          <a:off x="1437022" y="3190302"/>
          <a:ext cx="1710842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09C25B-217F-D345-B51C-4F8BBFB3AB2C}">
      <dsp:nvSpPr>
        <dsp:cNvPr id="0" name=""/>
        <dsp:cNvSpPr/>
      </dsp:nvSpPr>
      <dsp:spPr>
        <a:xfrm>
          <a:off x="317694" y="2746047"/>
          <a:ext cx="2238655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Cash flow</a:t>
          </a:r>
          <a:endParaRPr lang="en-US" sz="2200" b="1" kern="1200" dirty="0"/>
        </a:p>
      </dsp:txBody>
      <dsp:txXfrm>
        <a:off x="359332" y="2787685"/>
        <a:ext cx="2155379" cy="1338340"/>
      </dsp:txXfrm>
    </dsp:sp>
    <dsp:sp modelId="{288329E7-C3B0-8144-A4A3-E0BE453C9D92}">
      <dsp:nvSpPr>
        <dsp:cNvPr id="0" name=""/>
        <dsp:cNvSpPr/>
      </dsp:nvSpPr>
      <dsp:spPr>
        <a:xfrm rot="13032576">
          <a:off x="1527529" y="1942022"/>
          <a:ext cx="2022411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E1AAD7-E856-C747-B066-CFDB1B6078B8}">
      <dsp:nvSpPr>
        <dsp:cNvPr id="0" name=""/>
        <dsp:cNvSpPr/>
      </dsp:nvSpPr>
      <dsp:spPr>
        <a:xfrm>
          <a:off x="662300" y="886257"/>
          <a:ext cx="2142163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Investment</a:t>
          </a:r>
          <a:endParaRPr lang="en-US" sz="2200" b="1" kern="1200" dirty="0"/>
        </a:p>
      </dsp:txBody>
      <dsp:txXfrm>
        <a:off x="703938" y="927895"/>
        <a:ext cx="2058887" cy="1338340"/>
      </dsp:txXfrm>
    </dsp:sp>
    <dsp:sp modelId="{21070C76-452B-0341-B977-9A23DF6B16D0}">
      <dsp:nvSpPr>
        <dsp:cNvPr id="0" name=""/>
        <dsp:cNvSpPr/>
      </dsp:nvSpPr>
      <dsp:spPr>
        <a:xfrm rot="16200000">
          <a:off x="3327290" y="1300034"/>
          <a:ext cx="1710842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462E17-30F1-8A40-BC86-B4A010C700A6}">
      <dsp:nvSpPr>
        <dsp:cNvPr id="0" name=""/>
        <dsp:cNvSpPr/>
      </dsp:nvSpPr>
      <dsp:spPr>
        <a:xfrm>
          <a:off x="3083295" y="357"/>
          <a:ext cx="2198832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Risk &amp; return</a:t>
          </a:r>
          <a:endParaRPr lang="en-US" sz="2200" b="1" kern="1200" dirty="0"/>
        </a:p>
      </dsp:txBody>
      <dsp:txXfrm>
        <a:off x="3124933" y="41995"/>
        <a:ext cx="2115556" cy="1338340"/>
      </dsp:txXfrm>
    </dsp:sp>
    <dsp:sp modelId="{D95A6F62-F05B-3949-ADBA-9C59F2B04D6A}">
      <dsp:nvSpPr>
        <dsp:cNvPr id="0" name=""/>
        <dsp:cNvSpPr/>
      </dsp:nvSpPr>
      <dsp:spPr>
        <a:xfrm rot="19588867">
          <a:off x="4881543" y="1953547"/>
          <a:ext cx="2336730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F52093-1B91-AF4B-B564-7A279CF0647F}">
      <dsp:nvSpPr>
        <dsp:cNvPr id="0" name=""/>
        <dsp:cNvSpPr/>
      </dsp:nvSpPr>
      <dsp:spPr>
        <a:xfrm>
          <a:off x="5904651" y="864107"/>
          <a:ext cx="2238655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NPV</a:t>
          </a:r>
          <a:endParaRPr lang="en-US" sz="2200" b="1" kern="1200" dirty="0"/>
        </a:p>
      </dsp:txBody>
      <dsp:txXfrm>
        <a:off x="5946289" y="905745"/>
        <a:ext cx="2155379" cy="1338340"/>
      </dsp:txXfrm>
    </dsp:sp>
    <dsp:sp modelId="{2EF93333-A32E-974B-8682-DBE519D26634}">
      <dsp:nvSpPr>
        <dsp:cNvPr id="0" name=""/>
        <dsp:cNvSpPr/>
      </dsp:nvSpPr>
      <dsp:spPr>
        <a:xfrm rot="251847">
          <a:off x="5229954" y="3341242"/>
          <a:ext cx="2018849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E4D692-EC70-9647-B98C-7EA2EDFDF973}">
      <dsp:nvSpPr>
        <dsp:cNvPr id="0" name=""/>
        <dsp:cNvSpPr/>
      </dsp:nvSpPr>
      <dsp:spPr>
        <a:xfrm>
          <a:off x="5851232" y="2970871"/>
          <a:ext cx="2789727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ARR</a:t>
          </a:r>
          <a:endParaRPr lang="en-US" sz="2200" b="1" kern="1200" dirty="0"/>
        </a:p>
      </dsp:txBody>
      <dsp:txXfrm>
        <a:off x="5892870" y="3012509"/>
        <a:ext cx="2706451" cy="1338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0A107-E457-C54F-B52D-8D2917202237}">
      <dsp:nvSpPr>
        <dsp:cNvPr id="0" name=""/>
        <dsp:cNvSpPr/>
      </dsp:nvSpPr>
      <dsp:spPr>
        <a:xfrm>
          <a:off x="-5391172" y="-825548"/>
          <a:ext cx="6419400" cy="64194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9525" cap="flat" cmpd="sng" algn="ctr">
          <a:solidFill>
            <a:schemeClr val="accent2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B5894D-0E61-DD46-8DCF-5514CFDFAFD8}">
      <dsp:nvSpPr>
        <dsp:cNvPr id="0" name=""/>
        <dsp:cNvSpPr/>
      </dsp:nvSpPr>
      <dsp:spPr>
        <a:xfrm>
          <a:off x="538310" y="366587"/>
          <a:ext cx="8036339" cy="733555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i="0" u="none" kern="1200" baseline="0" smtClean="0"/>
            <a:t>Simple and easy to calculate + easy to understand the results</a:t>
          </a:r>
          <a:endParaRPr lang="en-US" sz="2300" b="1" kern="1200" dirty="0"/>
        </a:p>
      </dsp:txBody>
      <dsp:txXfrm>
        <a:off x="538310" y="366587"/>
        <a:ext cx="8036339" cy="733555"/>
      </dsp:txXfrm>
    </dsp:sp>
    <dsp:sp modelId="{DCE09FAA-884D-B94F-BF66-612C553DDCD9}">
      <dsp:nvSpPr>
        <dsp:cNvPr id="0" name=""/>
        <dsp:cNvSpPr/>
      </dsp:nvSpPr>
      <dsp:spPr>
        <a:xfrm>
          <a:off x="79838" y="274892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25DA3DE-E1E9-6743-8D53-7A5B9FD091B4}">
      <dsp:nvSpPr>
        <dsp:cNvPr id="0" name=""/>
        <dsp:cNvSpPr/>
      </dsp:nvSpPr>
      <dsp:spPr>
        <a:xfrm>
          <a:off x="958875" y="1467111"/>
          <a:ext cx="7615774" cy="733555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11957"/>
                <a:satOff val="-1341"/>
                <a:lumOff val="856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11957"/>
                <a:satOff val="-1341"/>
                <a:lumOff val="856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11957"/>
                <a:satOff val="-1341"/>
                <a:lumOff val="856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i="0" u="none" kern="1200" baseline="0" dirty="0" smtClean="0"/>
            <a:t>Focuses on cash flows</a:t>
          </a:r>
          <a:endParaRPr lang="en-GB" sz="2300" b="1" i="0" u="none" kern="1200" dirty="0"/>
        </a:p>
      </dsp:txBody>
      <dsp:txXfrm>
        <a:off x="958875" y="1467111"/>
        <a:ext cx="7615774" cy="733555"/>
      </dsp:txXfrm>
    </dsp:sp>
    <dsp:sp modelId="{12D4EE37-A6CC-D147-8824-B8ED349CEF28}">
      <dsp:nvSpPr>
        <dsp:cNvPr id="0" name=""/>
        <dsp:cNvSpPr/>
      </dsp:nvSpPr>
      <dsp:spPr>
        <a:xfrm>
          <a:off x="500402" y="1375417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-11957"/>
              <a:satOff val="-1341"/>
              <a:lumOff val="856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3A4854-B09C-7C46-B92C-B1827C62AE40}">
      <dsp:nvSpPr>
        <dsp:cNvPr id="0" name=""/>
        <dsp:cNvSpPr/>
      </dsp:nvSpPr>
      <dsp:spPr>
        <a:xfrm>
          <a:off x="958875" y="2567636"/>
          <a:ext cx="7615774" cy="733555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23915"/>
                <a:satOff val="-2683"/>
                <a:lumOff val="1712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23915"/>
                <a:satOff val="-2683"/>
                <a:lumOff val="1712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23915"/>
                <a:satOff val="-2683"/>
                <a:lumOff val="1712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i="0" u="none" kern="1200" baseline="0" smtClean="0"/>
            <a:t>Emphasises speed of return; good for markets which change rapidly</a:t>
          </a:r>
          <a:endParaRPr lang="en-GB" sz="2300" b="1" i="0" u="none" kern="1200" dirty="0"/>
        </a:p>
      </dsp:txBody>
      <dsp:txXfrm>
        <a:off x="958875" y="2567636"/>
        <a:ext cx="7615774" cy="733555"/>
      </dsp:txXfrm>
    </dsp:sp>
    <dsp:sp modelId="{F1231124-4985-1C43-88C9-17CFE2C252D1}">
      <dsp:nvSpPr>
        <dsp:cNvPr id="0" name=""/>
        <dsp:cNvSpPr/>
      </dsp:nvSpPr>
      <dsp:spPr>
        <a:xfrm>
          <a:off x="500402" y="2475941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-23915"/>
              <a:satOff val="-2683"/>
              <a:lumOff val="1712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B95915E-70F9-B14C-B621-535A02C0C9E6}">
      <dsp:nvSpPr>
        <dsp:cNvPr id="0" name=""/>
        <dsp:cNvSpPr/>
      </dsp:nvSpPr>
      <dsp:spPr>
        <a:xfrm>
          <a:off x="538310" y="3668160"/>
          <a:ext cx="8036339" cy="733555"/>
        </a:xfrm>
        <a:prstGeom prst="rect">
          <a:avLst/>
        </a:prstGeom>
        <a:gradFill rotWithShape="0">
          <a:gsLst>
            <a:gs pos="0">
              <a:schemeClr val="accent2">
                <a:shade val="80000"/>
                <a:hueOff val="-35872"/>
                <a:satOff val="-4024"/>
                <a:lumOff val="25680"/>
                <a:alphaOff val="0"/>
                <a:shade val="51000"/>
                <a:satMod val="130000"/>
              </a:schemeClr>
            </a:gs>
            <a:gs pos="80000">
              <a:schemeClr val="accent2">
                <a:shade val="80000"/>
                <a:hueOff val="-35872"/>
                <a:satOff val="-4024"/>
                <a:lumOff val="25680"/>
                <a:alphaOff val="0"/>
                <a:shade val="93000"/>
                <a:satMod val="130000"/>
              </a:schemeClr>
            </a:gs>
            <a:gs pos="100000">
              <a:schemeClr val="accent2">
                <a:shade val="80000"/>
                <a:hueOff val="-35872"/>
                <a:satOff val="-4024"/>
                <a:lumOff val="2568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b="1" i="0" u="none" kern="1200" baseline="0" smtClean="0"/>
            <a:t>Straightforward to compare competing projects</a:t>
          </a:r>
          <a:endParaRPr lang="en-GB" sz="2300" b="1" i="0" u="none" kern="1200"/>
        </a:p>
      </dsp:txBody>
      <dsp:txXfrm>
        <a:off x="538310" y="3668160"/>
        <a:ext cx="8036339" cy="733555"/>
      </dsp:txXfrm>
    </dsp:sp>
    <dsp:sp modelId="{E52ACB56-34E0-8841-842B-C8FDB4D6AE13}">
      <dsp:nvSpPr>
        <dsp:cNvPr id="0" name=""/>
        <dsp:cNvSpPr/>
      </dsp:nvSpPr>
      <dsp:spPr>
        <a:xfrm>
          <a:off x="79838" y="3576466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shade val="80000"/>
              <a:hueOff val="-35872"/>
              <a:satOff val="-4024"/>
              <a:lumOff val="2568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0A107-E457-C54F-B52D-8D2917202237}">
      <dsp:nvSpPr>
        <dsp:cNvPr id="0" name=""/>
        <dsp:cNvSpPr/>
      </dsp:nvSpPr>
      <dsp:spPr>
        <a:xfrm>
          <a:off x="-5391172" y="-825548"/>
          <a:ext cx="6419400" cy="64194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9525" cap="flat" cmpd="sng" algn="ctr">
          <a:solidFill>
            <a:schemeClr val="accent1">
              <a:tint val="99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83AD4D-2A69-8747-B03F-BC1E133ACF24}">
      <dsp:nvSpPr>
        <dsp:cNvPr id="0" name=""/>
        <dsp:cNvSpPr/>
      </dsp:nvSpPr>
      <dsp:spPr>
        <a:xfrm>
          <a:off x="449620" y="297923"/>
          <a:ext cx="8125029" cy="596228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3257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u="none" kern="1200" baseline="0" dirty="0" smtClean="0"/>
            <a:t>Ignores cash flows after payback has been reached</a:t>
          </a:r>
          <a:endParaRPr lang="en-GB" sz="2200" b="1" i="0" u="none" kern="1200" dirty="0"/>
        </a:p>
      </dsp:txBody>
      <dsp:txXfrm>
        <a:off x="449620" y="297923"/>
        <a:ext cx="8125029" cy="596228"/>
      </dsp:txXfrm>
    </dsp:sp>
    <dsp:sp modelId="{76A37E8F-1F40-B041-841E-5A5C61424DBC}">
      <dsp:nvSpPr>
        <dsp:cNvPr id="0" name=""/>
        <dsp:cNvSpPr/>
      </dsp:nvSpPr>
      <dsp:spPr>
        <a:xfrm>
          <a:off x="76977" y="223395"/>
          <a:ext cx="745285" cy="7452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3C9054-420A-EB4E-BE88-DCE598168F3C}">
      <dsp:nvSpPr>
        <dsp:cNvPr id="0" name=""/>
        <dsp:cNvSpPr/>
      </dsp:nvSpPr>
      <dsp:spPr>
        <a:xfrm>
          <a:off x="876860" y="1191980"/>
          <a:ext cx="7697789" cy="596228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76562"/>
                <a:satOff val="-1098"/>
                <a:lumOff val="6404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76562"/>
                <a:satOff val="-1098"/>
                <a:lumOff val="6404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76562"/>
                <a:satOff val="-1098"/>
                <a:lumOff val="640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3257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u="none" kern="1200" baseline="0" dirty="0" smtClean="0"/>
            <a:t>Takes no account of the “time value of money”</a:t>
          </a:r>
          <a:endParaRPr lang="en-GB" sz="2200" b="1" i="0" u="none" kern="1200" dirty="0"/>
        </a:p>
      </dsp:txBody>
      <dsp:txXfrm>
        <a:off x="876860" y="1191980"/>
        <a:ext cx="7697789" cy="596228"/>
      </dsp:txXfrm>
    </dsp:sp>
    <dsp:sp modelId="{C6316B7D-7376-C94A-B88E-DF6F0CF80F78}">
      <dsp:nvSpPr>
        <dsp:cNvPr id="0" name=""/>
        <dsp:cNvSpPr/>
      </dsp:nvSpPr>
      <dsp:spPr>
        <a:xfrm>
          <a:off x="504217" y="1117452"/>
          <a:ext cx="745285" cy="7452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76562"/>
              <a:satOff val="-1098"/>
              <a:lumOff val="640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AEEC0-6BBC-E443-84E8-5EDFBD766633}">
      <dsp:nvSpPr>
        <dsp:cNvPr id="0" name=""/>
        <dsp:cNvSpPr/>
      </dsp:nvSpPr>
      <dsp:spPr>
        <a:xfrm>
          <a:off x="1007988" y="2086037"/>
          <a:ext cx="7566661" cy="596228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53123"/>
                <a:satOff val="-2196"/>
                <a:lumOff val="12807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53123"/>
                <a:satOff val="-2196"/>
                <a:lumOff val="12807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53123"/>
                <a:satOff val="-2196"/>
                <a:lumOff val="1280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3257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u="none" kern="1200" baseline="0" dirty="0" smtClean="0"/>
            <a:t>May encourage short-term thinking</a:t>
          </a:r>
          <a:endParaRPr lang="en-GB" sz="2200" b="1" i="0" u="none" kern="1200" dirty="0"/>
        </a:p>
      </dsp:txBody>
      <dsp:txXfrm>
        <a:off x="1007988" y="2086037"/>
        <a:ext cx="7566661" cy="596228"/>
      </dsp:txXfrm>
    </dsp:sp>
    <dsp:sp modelId="{43900EA8-AD0E-4C4A-9889-89D38C67D499}">
      <dsp:nvSpPr>
        <dsp:cNvPr id="0" name=""/>
        <dsp:cNvSpPr/>
      </dsp:nvSpPr>
      <dsp:spPr>
        <a:xfrm>
          <a:off x="635345" y="2011509"/>
          <a:ext cx="745285" cy="7452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153123"/>
              <a:satOff val="-2196"/>
              <a:lumOff val="1280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828FBA-2CDE-7248-B9EC-59DA289A22F2}">
      <dsp:nvSpPr>
        <dsp:cNvPr id="0" name=""/>
        <dsp:cNvSpPr/>
      </dsp:nvSpPr>
      <dsp:spPr>
        <a:xfrm>
          <a:off x="876860" y="2980094"/>
          <a:ext cx="7697789" cy="596228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29685"/>
                <a:satOff val="-3294"/>
                <a:lumOff val="19211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229685"/>
                <a:satOff val="-3294"/>
                <a:lumOff val="19211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229685"/>
                <a:satOff val="-3294"/>
                <a:lumOff val="1921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3257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u="none" kern="1200" baseline="0" dirty="0" smtClean="0"/>
            <a:t>Ignores qualitative aspects of a decision</a:t>
          </a:r>
          <a:endParaRPr lang="en-GB" sz="2200" b="1" i="0" u="none" kern="1200" dirty="0"/>
        </a:p>
      </dsp:txBody>
      <dsp:txXfrm>
        <a:off x="876860" y="2980094"/>
        <a:ext cx="7697789" cy="596228"/>
      </dsp:txXfrm>
    </dsp:sp>
    <dsp:sp modelId="{F2B56422-B6F6-AB40-B974-30459B5EFA2D}">
      <dsp:nvSpPr>
        <dsp:cNvPr id="0" name=""/>
        <dsp:cNvSpPr/>
      </dsp:nvSpPr>
      <dsp:spPr>
        <a:xfrm>
          <a:off x="504217" y="2905566"/>
          <a:ext cx="745285" cy="7452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229685"/>
              <a:satOff val="-3294"/>
              <a:lumOff val="1921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85DC55-455A-EF4D-A10C-B5A0DADBF25F}">
      <dsp:nvSpPr>
        <dsp:cNvPr id="0" name=""/>
        <dsp:cNvSpPr/>
      </dsp:nvSpPr>
      <dsp:spPr>
        <a:xfrm>
          <a:off x="449620" y="3874151"/>
          <a:ext cx="8125029" cy="596228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306247"/>
                <a:satOff val="-4392"/>
                <a:lumOff val="25615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306247"/>
                <a:satOff val="-4392"/>
                <a:lumOff val="25615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306247"/>
                <a:satOff val="-4392"/>
                <a:lumOff val="256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73257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u="none" kern="1200" baseline="0" dirty="0" smtClean="0"/>
            <a:t>Does not actually create a decision for the investment</a:t>
          </a:r>
          <a:endParaRPr lang="en-GB" sz="2200" b="1" i="0" u="none" kern="1200" dirty="0"/>
        </a:p>
      </dsp:txBody>
      <dsp:txXfrm>
        <a:off x="449620" y="3874151"/>
        <a:ext cx="8125029" cy="596228"/>
      </dsp:txXfrm>
    </dsp:sp>
    <dsp:sp modelId="{312037D4-8FE3-1F40-A98E-D32B2F5543AF}">
      <dsp:nvSpPr>
        <dsp:cNvPr id="0" name=""/>
        <dsp:cNvSpPr/>
      </dsp:nvSpPr>
      <dsp:spPr>
        <a:xfrm>
          <a:off x="76977" y="3799623"/>
          <a:ext cx="745285" cy="745285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shade val="80000"/>
              <a:hueOff val="306247"/>
              <a:satOff val="-4392"/>
              <a:lumOff val="2561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8F1D5-C101-2D4C-BB9A-CE82C796C978}" type="datetimeFigureOut">
              <a:rPr lang="en-US" smtClean="0"/>
              <a:t>8/17/16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9D524-0A77-2049-A7B4-DBD277AED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36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582654-6439-2F4A-B7E9-E9763D21E2BA}" type="datetimeFigureOut">
              <a:rPr lang="en-US"/>
              <a:pPr/>
              <a:t>8/17/16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298A7B-A268-754B-8474-602FEABD64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2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55AA9D7-FD91-8C4A-A5E9-6D6602090D37}" type="slidenum">
              <a:rPr lang="en-GB"/>
              <a:pPr eaLnBrk="1" hangingPunct="1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229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3AB2E2C-850F-3C48-A7E9-C8BA0E66B36E}" type="slidenum">
              <a:rPr lang="en-GB"/>
              <a:pPr eaLnBrk="1" hangingPunct="1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597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>
              <a:ea typeface="ＭＳ Ｐゴシック" charset="-128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10AD415-BD99-2B49-A146-65657B5E7654}" type="slidenum">
              <a:rPr lang="en-GB" altLang="en-US" sz="1200"/>
              <a:pPr eaLnBrk="1" hangingPunct="1"/>
              <a:t>4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7392113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>
              <a:ea typeface="ＭＳ Ｐゴシック" charset="-128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CF2DA292-064D-7846-A8A9-D4BFBD95A595}" type="slidenum">
              <a:rPr lang="en-GB" altLang="en-US" sz="1200"/>
              <a:pPr eaLnBrk="1" hangingPunct="1"/>
              <a:t>5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7352409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>
              <a:ea typeface="ＭＳ Ｐゴシック" charset="-128"/>
            </a:endParaRPr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D84BDE25-33DB-0E4E-825A-A060FCFB1FC6}" type="slidenum">
              <a:rPr lang="en-GB" altLang="en-US" sz="1200"/>
              <a:pPr eaLnBrk="1" hangingPunct="1"/>
              <a:t>7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1388727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tor2u.net/" TargetMode="External"/><Relationship Id="rId4" Type="http://schemas.openxmlformats.org/officeDocument/2006/relationships/image" Target="../media/image4.jpeg"/><Relationship Id="rId1" Type="http://schemas.openxmlformats.org/officeDocument/2006/relationships/tags" Target="../tags/tag2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5140" y="476672"/>
            <a:ext cx="9159139" cy="19442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620689"/>
            <a:ext cx="7772400" cy="936103"/>
          </a:xfrm>
        </p:spPr>
        <p:txBody>
          <a:bodyPr lIns="0" tIns="0" rIns="0" bIns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7776864" cy="62292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51520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203848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156176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99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3978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>
            <a:lvl1pPr>
              <a:defRPr sz="4000"/>
            </a:lvl1pPr>
            <a:lvl2pPr>
              <a:defRPr sz="3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3036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4175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48879"/>
            <a:ext cx="4040188" cy="3777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74175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48879"/>
            <a:ext cx="4041775" cy="3777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28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0" y="1212850"/>
            <a:ext cx="9144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22"/>
            <a:ext cx="8229600" cy="1071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62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176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6" name="Picture 7" descr="tutor2u-logo-w500px.jpg">
            <a:hlinkClick r:id="rId3"/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6215063"/>
            <a:ext cx="1500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>
            <a:off x="0" y="1212850"/>
            <a:ext cx="9144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10715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3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jpg"/><Relationship Id="rId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640"/>
            <a:ext cx="8229600" cy="92211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4210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</a:t>
            </a:r>
            <a:r>
              <a:rPr lang="en-US" dirty="0" smtClean="0"/>
              <a:t>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309320"/>
            <a:ext cx="91440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Tutor2u Logo 2011.jp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636" y="6381328"/>
            <a:ext cx="1179860" cy="3588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1268760"/>
            <a:ext cx="9144000" cy="1440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34" r:id="rId2"/>
    <p:sldLayoutId id="2147483929" r:id="rId3"/>
    <p:sldLayoutId id="2147483936" r:id="rId4"/>
    <p:sldLayoutId id="2147483937" r:id="rId5"/>
    <p:sldLayoutId id="2147483938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ＭＳ Ｐゴシック" charset="0"/>
          <a:cs typeface="Arial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51520" y="620689"/>
            <a:ext cx="8424936" cy="936103"/>
          </a:xfrm>
        </p:spPr>
        <p:txBody>
          <a:bodyPr anchor="ctr">
            <a:normAutofit/>
          </a:bodyPr>
          <a:lstStyle/>
          <a:p>
            <a:r>
              <a:rPr lang="en-US" sz="4400" b="1" dirty="0" smtClean="0"/>
              <a:t>Investment Appraisal - Payback</a:t>
            </a:r>
            <a:endParaRPr lang="en-US" sz="4400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280920" cy="62292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  3.3 Decision-making techniques</a:t>
            </a:r>
            <a:endParaRPr lang="en-US" sz="23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3140968"/>
            <a:ext cx="2592288" cy="129614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56213" y="3026271"/>
            <a:ext cx="2337292" cy="15255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29347" y="3026271"/>
            <a:ext cx="1727076" cy="151824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4585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Chocolate Moulding Machine: Investment Numbers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51519" y="1628800"/>
          <a:ext cx="8640966" cy="42484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92089"/>
                <a:gridCol w="3384376"/>
                <a:gridCol w="1512168"/>
                <a:gridCol w="1584176"/>
                <a:gridCol w="1368157"/>
              </a:tblGrid>
              <a:tr h="112459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Year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Cash Flow Detail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Cash</a:t>
                      </a:r>
                      <a:r>
                        <a:rPr lang="en-US" sz="2200" baseline="0" dirty="0" smtClean="0"/>
                        <a:t> Flow</a:t>
                      </a:r>
                    </a:p>
                    <a:p>
                      <a:pPr algn="ctr"/>
                      <a:r>
                        <a:rPr lang="en-US" sz="2200" baseline="0" dirty="0" smtClean="0"/>
                        <a:t>£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Cumulative</a:t>
                      </a:r>
                    </a:p>
                    <a:p>
                      <a:pPr algn="ctr"/>
                      <a:r>
                        <a:rPr lang="en-US" sz="2200" dirty="0" smtClean="0"/>
                        <a:t>Cash</a:t>
                      </a:r>
                      <a:r>
                        <a:rPr lang="en-US" sz="2200" baseline="0" dirty="0" smtClean="0"/>
                        <a:t> Flow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Payback?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0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Investment (cash outflow)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(500,000)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(500,000)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1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 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100,000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2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 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150,000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3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175,000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Net Cash Inflows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150,000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100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Chocolate Moulding Machine: Investment Numbers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51519" y="1628800"/>
          <a:ext cx="8640966" cy="42484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92089"/>
                <a:gridCol w="3384376"/>
                <a:gridCol w="1512168"/>
                <a:gridCol w="1584176"/>
                <a:gridCol w="1368157"/>
              </a:tblGrid>
              <a:tr h="112459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Year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Cash Flow Detail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Cash</a:t>
                      </a:r>
                      <a:r>
                        <a:rPr lang="en-US" sz="2200" baseline="0" dirty="0" smtClean="0"/>
                        <a:t> Flow</a:t>
                      </a:r>
                    </a:p>
                    <a:p>
                      <a:pPr algn="ctr"/>
                      <a:r>
                        <a:rPr lang="en-US" sz="2200" baseline="0" dirty="0" smtClean="0"/>
                        <a:t>£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Cumulative</a:t>
                      </a:r>
                    </a:p>
                    <a:p>
                      <a:pPr algn="ctr"/>
                      <a:r>
                        <a:rPr lang="en-US" sz="2200" dirty="0" smtClean="0"/>
                        <a:t>Cash</a:t>
                      </a:r>
                      <a:r>
                        <a:rPr lang="en-US" sz="2200" baseline="0" dirty="0" smtClean="0"/>
                        <a:t> Flow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Payback?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0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Investment (cash outflow)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(500,000)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(500,000)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1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 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100,000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(400,000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2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 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150,000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3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175,000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Net Cash Inflows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150,000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382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Chocolate Moulding Machine: Investment Numbers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51519" y="1628800"/>
          <a:ext cx="8640966" cy="42484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92089"/>
                <a:gridCol w="3384376"/>
                <a:gridCol w="1512168"/>
                <a:gridCol w="1584176"/>
                <a:gridCol w="1368157"/>
              </a:tblGrid>
              <a:tr h="112459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Year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Cash Flow Detail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Cash</a:t>
                      </a:r>
                      <a:r>
                        <a:rPr lang="en-US" sz="2200" baseline="0" dirty="0" smtClean="0"/>
                        <a:t> Flow</a:t>
                      </a:r>
                    </a:p>
                    <a:p>
                      <a:pPr algn="ctr"/>
                      <a:r>
                        <a:rPr lang="en-US" sz="2200" baseline="0" dirty="0" smtClean="0"/>
                        <a:t>£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Cumulative</a:t>
                      </a:r>
                    </a:p>
                    <a:p>
                      <a:pPr algn="ctr"/>
                      <a:r>
                        <a:rPr lang="en-US" sz="2200" dirty="0" smtClean="0"/>
                        <a:t>Cash</a:t>
                      </a:r>
                      <a:r>
                        <a:rPr lang="en-US" sz="2200" baseline="0" dirty="0" smtClean="0"/>
                        <a:t> Flow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Payback?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0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Investment (cash outflow)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(500,000)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(500,000)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1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 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100,000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(400,000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2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 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150,000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(250,000)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3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175,000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Net Cash Inflows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150,000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548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Chocolate Moulding Machine: Investment Numbers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51519" y="1628800"/>
          <a:ext cx="8640966" cy="42484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92089"/>
                <a:gridCol w="3384376"/>
                <a:gridCol w="1512168"/>
                <a:gridCol w="1584176"/>
                <a:gridCol w="1368157"/>
              </a:tblGrid>
              <a:tr h="112459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Year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Cash Flow Detail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Cash</a:t>
                      </a:r>
                      <a:r>
                        <a:rPr lang="en-US" sz="2200" baseline="0" dirty="0" smtClean="0"/>
                        <a:t> Flow</a:t>
                      </a:r>
                    </a:p>
                    <a:p>
                      <a:pPr algn="ctr"/>
                      <a:r>
                        <a:rPr lang="en-US" sz="2200" baseline="0" dirty="0" smtClean="0"/>
                        <a:t>£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Cumulative</a:t>
                      </a:r>
                    </a:p>
                    <a:p>
                      <a:pPr algn="ctr"/>
                      <a:r>
                        <a:rPr lang="en-US" sz="2200" dirty="0" smtClean="0"/>
                        <a:t>Cash</a:t>
                      </a:r>
                      <a:r>
                        <a:rPr lang="en-US" sz="2200" baseline="0" dirty="0" smtClean="0"/>
                        <a:t> Flow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Payback?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0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Investment (cash outflow)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(500,000)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(500,000)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1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 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100,000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(400,000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2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 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150,000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(250,000)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3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175,000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(75,000)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Net Cash Inflows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150,000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2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53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Chocolate Moulding Machine: Investment Numbers</a:t>
            </a:r>
            <a:endParaRPr 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251519" y="1628800"/>
          <a:ext cx="8640966" cy="424847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92089"/>
                <a:gridCol w="3384376"/>
                <a:gridCol w="1512168"/>
                <a:gridCol w="1584176"/>
                <a:gridCol w="1368157"/>
              </a:tblGrid>
              <a:tr h="112459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Year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Cash Flow Detail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Cash</a:t>
                      </a:r>
                      <a:r>
                        <a:rPr lang="en-US" sz="2200" baseline="0" dirty="0" smtClean="0"/>
                        <a:t> Flow</a:t>
                      </a:r>
                    </a:p>
                    <a:p>
                      <a:pPr algn="ctr"/>
                      <a:r>
                        <a:rPr lang="en-US" sz="2200" baseline="0" dirty="0" smtClean="0"/>
                        <a:t>£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Cumulative</a:t>
                      </a:r>
                    </a:p>
                    <a:p>
                      <a:pPr algn="ctr"/>
                      <a:r>
                        <a:rPr lang="en-US" sz="2200" dirty="0" smtClean="0"/>
                        <a:t>Cash</a:t>
                      </a:r>
                      <a:r>
                        <a:rPr lang="en-US" sz="2200" baseline="0" dirty="0" smtClean="0"/>
                        <a:t> Flow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Payback?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0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Investment (cash outflow)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(500,000)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(500,000)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1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 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100,000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(400,000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2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 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150,000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(250,000)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/>
                        <a:t>3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Net</a:t>
                      </a:r>
                      <a:r>
                        <a:rPr lang="en-US" sz="2200" baseline="0" dirty="0" smtClean="0"/>
                        <a:t> </a:t>
                      </a:r>
                      <a:r>
                        <a:rPr lang="en-US" sz="2200" dirty="0" smtClean="0"/>
                        <a:t>Cash Inflows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175,000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 smtClean="0">
                          <a:solidFill>
                            <a:srgbClr val="FF0000"/>
                          </a:solidFill>
                        </a:rPr>
                        <a:t>(75,000)</a:t>
                      </a:r>
                      <a:endParaRPr lang="en-US" sz="22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</a:t>
                      </a:r>
                      <a:endParaRPr lang="en-US" sz="2200" dirty="0"/>
                    </a:p>
                  </a:txBody>
                  <a:tcPr anchor="ctr"/>
                </a:tc>
              </a:tr>
              <a:tr h="6247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dirty="0" smtClean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/>
                        <a:t>Net Cash Inflows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150,000</a:t>
                      </a:r>
                      <a:endParaRPr lang="en-US" sz="2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b="1" smtClean="0"/>
                        <a:t>75,000</a:t>
                      </a:r>
                      <a:endParaRPr lang="en-US" sz="2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Yes</a:t>
                      </a:r>
                      <a:endParaRPr lang="en-US" sz="2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4" name="Rounded Rectangle 3"/>
          <p:cNvSpPr/>
          <p:nvPr/>
        </p:nvSpPr>
        <p:spPr>
          <a:xfrm>
            <a:off x="4283968" y="4581128"/>
            <a:ext cx="4608517" cy="1296142"/>
          </a:xfrm>
          <a:prstGeom prst="roundRect">
            <a:avLst/>
          </a:prstGeom>
          <a:noFill/>
          <a:ln w="76200">
            <a:solidFill>
              <a:srgbClr val="FF0000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245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71422"/>
            <a:ext cx="8712968" cy="1071562"/>
          </a:xfrm>
        </p:spPr>
        <p:txBody>
          <a:bodyPr/>
          <a:lstStyle/>
          <a:p>
            <a:r>
              <a:rPr lang="en-US" sz="4200" dirty="0" smtClean="0"/>
              <a:t>Calculating the Precise </a:t>
            </a:r>
            <a:r>
              <a:rPr lang="en-US" sz="4200" smtClean="0"/>
              <a:t>Payback Period</a:t>
            </a:r>
            <a:endParaRPr lang="en-US" sz="4200"/>
          </a:p>
        </p:txBody>
      </p:sp>
      <p:sp>
        <p:nvSpPr>
          <p:cNvPr id="3" name="TextBox 2"/>
          <p:cNvSpPr txBox="1"/>
          <p:nvPr/>
        </p:nvSpPr>
        <p:spPr>
          <a:xfrm>
            <a:off x="755576" y="1484784"/>
            <a:ext cx="763284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 smtClean="0">
                <a:latin typeface="+mn-lt"/>
              </a:rPr>
              <a:t>3 Years + the part of the 4</a:t>
            </a:r>
            <a:r>
              <a:rPr lang="en-US" sz="4000" i="1" baseline="30000" dirty="0" smtClean="0">
                <a:latin typeface="+mn-lt"/>
              </a:rPr>
              <a:t>th</a:t>
            </a:r>
            <a:r>
              <a:rPr lang="en-US" sz="4000" i="1" dirty="0" smtClean="0">
                <a:latin typeface="+mn-lt"/>
              </a:rPr>
              <a:t> </a:t>
            </a:r>
            <a:r>
              <a:rPr lang="en-US" sz="4000" i="1" smtClean="0">
                <a:latin typeface="+mn-lt"/>
              </a:rPr>
              <a:t>Year when Payback was achieved</a:t>
            </a:r>
            <a:endParaRPr lang="en-US" sz="4000" i="1" dirty="0" smtClean="0">
              <a:latin typeface="+mn-lt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827584" y="2708920"/>
            <a:ext cx="6552728" cy="2034227"/>
            <a:chOff x="683568" y="2780928"/>
            <a:chExt cx="6552728" cy="2034227"/>
          </a:xfrm>
        </p:grpSpPr>
        <p:sp>
          <p:nvSpPr>
            <p:cNvPr id="4" name="TextBox 3"/>
            <p:cNvSpPr txBox="1"/>
            <p:nvPr/>
          </p:nvSpPr>
          <p:spPr>
            <a:xfrm>
              <a:off x="683568" y="3356992"/>
              <a:ext cx="2511896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600" b="1" i="1" dirty="0" smtClean="0">
                  <a:latin typeface="+mn-lt"/>
                </a:rPr>
                <a:t>3 +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2915816" y="2780928"/>
              <a:ext cx="424847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600" b="1" i="1" dirty="0" smtClean="0">
                  <a:latin typeface="+mn-lt"/>
                </a:rPr>
                <a:t>£75,000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3347864" y="3789040"/>
              <a:ext cx="3384376" cy="0"/>
            </a:xfrm>
            <a:prstGeom prst="line">
              <a:avLst/>
            </a:prstGeom>
            <a:ln w="76200" cmpd="sng"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2915816" y="3861048"/>
              <a:ext cx="4248472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600" b="1" i="1" dirty="0" smtClean="0">
                  <a:latin typeface="+mn-lt"/>
                </a:rPr>
                <a:t>£150,000</a:t>
              </a:r>
            </a:p>
          </p:txBody>
        </p:sp>
        <p:sp>
          <p:nvSpPr>
            <p:cNvPr id="10" name="Double Bracket 9"/>
            <p:cNvSpPr/>
            <p:nvPr/>
          </p:nvSpPr>
          <p:spPr>
            <a:xfrm>
              <a:off x="2699792" y="2996953"/>
              <a:ext cx="4536504" cy="1728192"/>
            </a:xfrm>
            <a:prstGeom prst="bracketPair">
              <a:avLst/>
            </a:prstGeom>
            <a:ln w="76200" cmpd="sng">
              <a:headEnd type="none"/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5600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1403648" y="4869160"/>
            <a:ext cx="6120680" cy="1323439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8000" b="1" i="1" smtClean="0">
                <a:solidFill>
                  <a:srgbClr val="FF0000"/>
                </a:solidFill>
                <a:latin typeface="+mn-lt"/>
              </a:rPr>
              <a:t>3.5 years</a:t>
            </a:r>
            <a:endParaRPr lang="en-US" sz="8000" b="1" i="1" dirty="0" smtClean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9976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1422"/>
            <a:ext cx="8640960" cy="1071562"/>
          </a:xfrm>
        </p:spPr>
        <p:txBody>
          <a:bodyPr/>
          <a:lstStyle/>
          <a:p>
            <a:r>
              <a:rPr lang="en-US" sz="4200" dirty="0" smtClean="0"/>
              <a:t>Benefits of Using Payback Period</a:t>
            </a:r>
            <a:r>
              <a:rPr lang="is-IS" sz="4200" dirty="0" smtClean="0"/>
              <a:t>…</a:t>
            </a:r>
            <a:endParaRPr lang="en-US" sz="4200" dirty="0"/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251520" y="1397000"/>
          <a:ext cx="864096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0245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1422"/>
            <a:ext cx="8640960" cy="1071562"/>
          </a:xfrm>
        </p:spPr>
        <p:txBody>
          <a:bodyPr/>
          <a:lstStyle/>
          <a:p>
            <a:r>
              <a:rPr lang="en-US" sz="4200" dirty="0" smtClean="0"/>
              <a:t>Drawbacks of Using Payback Period</a:t>
            </a:r>
            <a:r>
              <a:rPr lang="is-IS" sz="4200" dirty="0" smtClean="0"/>
              <a:t>…</a:t>
            </a:r>
            <a:endParaRPr lang="en-US" sz="4200" dirty="0"/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251520" y="1397000"/>
          <a:ext cx="864096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2229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utor2u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647293"/>
            <a:ext cx="5400600" cy="164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73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charset="0"/>
              </a:rPr>
              <a:t>What you need to know</a:t>
            </a:r>
            <a:endParaRPr lang="en-GB" dirty="0">
              <a:latin typeface="Arial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536504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US" dirty="0"/>
              <a:t> a) Simple payback</a:t>
            </a:r>
            <a:endParaRPr lang="en-GB" dirty="0" smtClean="0">
              <a:solidFill>
                <a:srgbClr val="FF000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26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71422"/>
            <a:ext cx="8964488" cy="1071562"/>
          </a:xfrm>
        </p:spPr>
        <p:txBody>
          <a:bodyPr/>
          <a:lstStyle/>
          <a:p>
            <a:r>
              <a:rPr lang="en-US" dirty="0" smtClean="0"/>
              <a:t>Concept links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51520" y="1556792"/>
          <a:ext cx="864096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152862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ea typeface="ＭＳ Ｐゴシック" charset="-128"/>
              </a:rPr>
              <a:t>What is </a:t>
            </a:r>
            <a:r>
              <a:rPr lang="en-GB" altLang="en-US" dirty="0" smtClean="0">
                <a:ea typeface="ＭＳ Ｐゴシック" charset="-128"/>
              </a:rPr>
              <a:t>Investment Appraisal</a:t>
            </a:r>
            <a:r>
              <a:rPr lang="en-GB" altLang="en-US" dirty="0">
                <a:ea typeface="ＭＳ Ｐゴシック" charset="-128"/>
              </a:rPr>
              <a:t>?</a:t>
            </a: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642938" y="1772816"/>
            <a:ext cx="7786687" cy="415649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6000" b="1" dirty="0">
                <a:latin typeface="+mn-lt"/>
                <a:ea typeface="+mn-ea"/>
              </a:rPr>
              <a:t>The process of analysing whether investment projects are worthwhile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326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2"/>
          <p:cNvSpPr>
            <a:spLocks noGrp="1"/>
          </p:cNvSpPr>
          <p:nvPr>
            <p:ph type="title"/>
          </p:nvPr>
        </p:nvSpPr>
        <p:spPr>
          <a:xfrm>
            <a:off x="107950" y="142875"/>
            <a:ext cx="9036050" cy="928688"/>
          </a:xfrm>
        </p:spPr>
        <p:txBody>
          <a:bodyPr/>
          <a:lstStyle/>
          <a:p>
            <a:r>
              <a:rPr lang="en-GB" altLang="en-US" sz="3600" dirty="0">
                <a:ea typeface="ＭＳ Ｐゴシック" charset="-128"/>
              </a:rPr>
              <a:t>Three </a:t>
            </a:r>
            <a:r>
              <a:rPr lang="en-GB" altLang="en-US" sz="3600" dirty="0" smtClean="0">
                <a:ea typeface="ＭＳ Ｐゴシック" charset="-128"/>
              </a:rPr>
              <a:t>Main </a:t>
            </a:r>
            <a:r>
              <a:rPr lang="en-GB" altLang="en-US" dirty="0" smtClean="0">
                <a:ea typeface="ＭＳ Ｐゴシック" charset="-128"/>
              </a:rPr>
              <a:t>M</a:t>
            </a:r>
            <a:r>
              <a:rPr lang="en-GB" altLang="en-US" sz="3600" dirty="0" smtClean="0">
                <a:ea typeface="ＭＳ Ｐゴシック" charset="-128"/>
              </a:rPr>
              <a:t>ethods </a:t>
            </a:r>
            <a:r>
              <a:rPr lang="en-GB" altLang="en-US" sz="3600" dirty="0">
                <a:ea typeface="ＭＳ Ｐゴシック" charset="-128"/>
              </a:rPr>
              <a:t>of </a:t>
            </a:r>
            <a:r>
              <a:rPr lang="en-GB" altLang="en-US" sz="3600" dirty="0" smtClean="0">
                <a:ea typeface="ＭＳ Ｐゴシック" charset="-128"/>
              </a:rPr>
              <a:t>Investment </a:t>
            </a:r>
            <a:r>
              <a:rPr lang="en-GB" altLang="en-US" dirty="0" smtClean="0">
                <a:ea typeface="ＭＳ Ｐゴシック" charset="-128"/>
              </a:rPr>
              <a:t>A</a:t>
            </a:r>
            <a:r>
              <a:rPr lang="en-GB" altLang="en-US" sz="3600" dirty="0" smtClean="0">
                <a:ea typeface="ＭＳ Ｐゴシック" charset="-128"/>
              </a:rPr>
              <a:t>ppraisal</a:t>
            </a:r>
            <a:endParaRPr lang="en-GB" altLang="en-US" sz="3600" dirty="0">
              <a:ea typeface="ＭＳ Ｐゴシック" charset="-128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07504" y="1448985"/>
            <a:ext cx="8856984" cy="1632044"/>
            <a:chOff x="107504" y="1448985"/>
            <a:chExt cx="8856984" cy="1632044"/>
          </a:xfrm>
        </p:grpSpPr>
        <p:sp>
          <p:nvSpPr>
            <p:cNvPr id="3" name="Freeform 2"/>
            <p:cNvSpPr/>
            <p:nvPr/>
          </p:nvSpPr>
          <p:spPr>
            <a:xfrm>
              <a:off x="107504" y="1448985"/>
              <a:ext cx="8856984" cy="671564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Payback Period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" name="Freeform 3"/>
            <p:cNvSpPr/>
            <p:nvPr/>
          </p:nvSpPr>
          <p:spPr>
            <a:xfrm>
              <a:off x="107504" y="2120549"/>
              <a:ext cx="8856984" cy="960480"/>
            </a:xfrm>
            <a:custGeom>
              <a:avLst/>
              <a:gdLst>
                <a:gd name="connsiteX0" fmla="*/ 0 w 8856984"/>
                <a:gd name="connsiteY0" fmla="*/ 0 h 960480"/>
                <a:gd name="connsiteX1" fmla="*/ 8856984 w 8856984"/>
                <a:gd name="connsiteY1" fmla="*/ 0 h 960480"/>
                <a:gd name="connsiteX2" fmla="*/ 8856984 w 8856984"/>
                <a:gd name="connsiteY2" fmla="*/ 960480 h 960480"/>
                <a:gd name="connsiteX3" fmla="*/ 0 w 8856984"/>
                <a:gd name="connsiteY3" fmla="*/ 960480 h 960480"/>
                <a:gd name="connsiteX4" fmla="*/ 0 w 8856984"/>
                <a:gd name="connsiteY4" fmla="*/ 0 h 96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6984" h="960480">
                  <a:moveTo>
                    <a:pt x="0" y="0"/>
                  </a:moveTo>
                  <a:lnTo>
                    <a:pt x="8856984" y="0"/>
                  </a:lnTo>
                  <a:lnTo>
                    <a:pt x="8856984" y="960480"/>
                  </a:lnTo>
                  <a:lnTo>
                    <a:pt x="0" y="9604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1209" tIns="38100" rIns="213360" bIns="38100" numCol="1" spcCol="1270" anchor="t" anchorCtr="0">
              <a:noAutofit/>
            </a:bodyPr>
            <a:lstStyle/>
            <a:p>
              <a:pPr marL="285750" lvl="1" indent="-28575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GB" sz="3000" b="1" kern="1200" dirty="0" smtClean="0"/>
                <a:t>The time it takes for a project to repay its initial investment</a:t>
              </a:r>
              <a:endParaRPr lang="en-GB" sz="30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07504" y="3081029"/>
            <a:ext cx="8856984" cy="1632045"/>
            <a:chOff x="107504" y="3081029"/>
            <a:chExt cx="8856984" cy="1632045"/>
          </a:xfrm>
        </p:grpSpPr>
        <p:sp>
          <p:nvSpPr>
            <p:cNvPr id="5" name="Freeform 4"/>
            <p:cNvSpPr/>
            <p:nvPr/>
          </p:nvSpPr>
          <p:spPr>
            <a:xfrm>
              <a:off x="107504" y="3081029"/>
              <a:ext cx="8856984" cy="671564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625133"/>
                <a:satOff val="-8440"/>
                <a:lumOff val="-1373"/>
                <a:alphaOff val="0"/>
              </a:schemeClr>
            </a:fillRef>
            <a:effectRef idx="0">
              <a:schemeClr val="accent3">
                <a:hueOff val="5625133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Average Rate of Return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107504" y="3752594"/>
              <a:ext cx="8856984" cy="960480"/>
            </a:xfrm>
            <a:custGeom>
              <a:avLst/>
              <a:gdLst>
                <a:gd name="connsiteX0" fmla="*/ 0 w 8856984"/>
                <a:gd name="connsiteY0" fmla="*/ 0 h 960480"/>
                <a:gd name="connsiteX1" fmla="*/ 8856984 w 8856984"/>
                <a:gd name="connsiteY1" fmla="*/ 0 h 960480"/>
                <a:gd name="connsiteX2" fmla="*/ 8856984 w 8856984"/>
                <a:gd name="connsiteY2" fmla="*/ 960480 h 960480"/>
                <a:gd name="connsiteX3" fmla="*/ 0 w 8856984"/>
                <a:gd name="connsiteY3" fmla="*/ 960480 h 960480"/>
                <a:gd name="connsiteX4" fmla="*/ 0 w 8856984"/>
                <a:gd name="connsiteY4" fmla="*/ 0 h 96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6984" h="960480">
                  <a:moveTo>
                    <a:pt x="0" y="0"/>
                  </a:moveTo>
                  <a:lnTo>
                    <a:pt x="8856984" y="0"/>
                  </a:lnTo>
                  <a:lnTo>
                    <a:pt x="8856984" y="960480"/>
                  </a:lnTo>
                  <a:lnTo>
                    <a:pt x="0" y="9604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1209" tIns="38100" rIns="213360" bIns="38100" numCol="1" spcCol="1270" anchor="t" anchorCtr="0">
              <a:noAutofit/>
            </a:bodyPr>
            <a:lstStyle/>
            <a:p>
              <a:pPr marL="285750" lvl="1" indent="-28575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GB" sz="3000" b="1" kern="1200" dirty="0" smtClean="0"/>
                <a:t>Looks at the total accounting return for a project to see if it meets the target return</a:t>
              </a:r>
              <a:endParaRPr lang="en-GB" sz="30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07504" y="4713074"/>
            <a:ext cx="8856984" cy="1632044"/>
            <a:chOff x="107504" y="4713074"/>
            <a:chExt cx="8856984" cy="1632044"/>
          </a:xfrm>
        </p:grpSpPr>
        <p:sp>
          <p:nvSpPr>
            <p:cNvPr id="8" name="Freeform 7"/>
            <p:cNvSpPr/>
            <p:nvPr/>
          </p:nvSpPr>
          <p:spPr>
            <a:xfrm>
              <a:off x="107504" y="4713074"/>
              <a:ext cx="8856984" cy="671564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6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6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Discounted Cash Flow (NPV)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107504" y="5384638"/>
              <a:ext cx="8856984" cy="960480"/>
            </a:xfrm>
            <a:custGeom>
              <a:avLst/>
              <a:gdLst>
                <a:gd name="connsiteX0" fmla="*/ 0 w 8856984"/>
                <a:gd name="connsiteY0" fmla="*/ 0 h 960480"/>
                <a:gd name="connsiteX1" fmla="*/ 8856984 w 8856984"/>
                <a:gd name="connsiteY1" fmla="*/ 0 h 960480"/>
                <a:gd name="connsiteX2" fmla="*/ 8856984 w 8856984"/>
                <a:gd name="connsiteY2" fmla="*/ 960480 h 960480"/>
                <a:gd name="connsiteX3" fmla="*/ 0 w 8856984"/>
                <a:gd name="connsiteY3" fmla="*/ 960480 h 960480"/>
                <a:gd name="connsiteX4" fmla="*/ 0 w 8856984"/>
                <a:gd name="connsiteY4" fmla="*/ 0 h 96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6984" h="960480">
                  <a:moveTo>
                    <a:pt x="0" y="0"/>
                  </a:moveTo>
                  <a:lnTo>
                    <a:pt x="8856984" y="0"/>
                  </a:lnTo>
                  <a:lnTo>
                    <a:pt x="8856984" y="960480"/>
                  </a:lnTo>
                  <a:lnTo>
                    <a:pt x="0" y="9604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1209" tIns="38100" rIns="213360" bIns="38100" numCol="1" spcCol="1270" anchor="t" anchorCtr="0">
              <a:noAutofit/>
            </a:bodyPr>
            <a:lstStyle/>
            <a:p>
              <a:pPr marL="285750" lvl="1" indent="-28575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GB" sz="3000" b="1" kern="1200" dirty="0" smtClean="0"/>
                <a:t>Net present value (“NPV”) calculates the monetary value now of the project’s future cash flows</a:t>
              </a:r>
              <a:endParaRPr lang="en-GB" sz="3000" kern="120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732950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 smtClean="0"/>
              <a:t>The Results of Each Method</a:t>
            </a:r>
            <a:r>
              <a:rPr lang="is-IS" sz="4200" dirty="0" smtClean="0"/>
              <a:t>…</a:t>
            </a:r>
            <a:br>
              <a:rPr lang="is-IS" sz="4200" dirty="0" smtClean="0"/>
            </a:br>
            <a:r>
              <a:rPr lang="is-IS" sz="4200" dirty="0" smtClean="0"/>
              <a:t>Are Measured in</a:t>
            </a:r>
            <a:endParaRPr lang="en-US" sz="4200" dirty="0"/>
          </a:p>
        </p:txBody>
      </p:sp>
      <p:grpSp>
        <p:nvGrpSpPr>
          <p:cNvPr id="9" name="Group 8"/>
          <p:cNvGrpSpPr/>
          <p:nvPr/>
        </p:nvGrpSpPr>
        <p:grpSpPr>
          <a:xfrm>
            <a:off x="426938" y="1700808"/>
            <a:ext cx="2592288" cy="4027224"/>
            <a:chOff x="426938" y="1700808"/>
            <a:chExt cx="2592288" cy="4027224"/>
          </a:xfrm>
        </p:grpSpPr>
        <p:sp>
          <p:nvSpPr>
            <p:cNvPr id="3" name="Freeform 2"/>
            <p:cNvSpPr/>
            <p:nvPr/>
          </p:nvSpPr>
          <p:spPr>
            <a:xfrm>
              <a:off x="426938" y="1700808"/>
              <a:ext cx="2592288" cy="1872208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Payback Period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57200" y="3789040"/>
              <a:ext cx="256202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i="1" dirty="0" smtClean="0">
                  <a:latin typeface="+mn-lt"/>
                </a:rPr>
                <a:t>Time</a:t>
              </a:r>
            </a:p>
            <a:p>
              <a:pPr algn="ctr"/>
              <a:r>
                <a:rPr lang="en-US" sz="4000" b="1" i="1" dirty="0" smtClean="0">
                  <a:latin typeface="+mn-lt"/>
                </a:rPr>
                <a:t>Days</a:t>
              </a:r>
            </a:p>
            <a:p>
              <a:pPr algn="ctr"/>
              <a:r>
                <a:rPr lang="en-US" sz="4000" b="1" i="1" dirty="0" smtClean="0">
                  <a:latin typeface="+mn-lt"/>
                </a:rPr>
                <a:t>Years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275856" y="1700808"/>
            <a:ext cx="2664296" cy="3411671"/>
            <a:chOff x="3275856" y="1700808"/>
            <a:chExt cx="2664296" cy="3411671"/>
          </a:xfrm>
        </p:grpSpPr>
        <p:sp>
          <p:nvSpPr>
            <p:cNvPr id="4" name="Freeform 3"/>
            <p:cNvSpPr/>
            <p:nvPr/>
          </p:nvSpPr>
          <p:spPr>
            <a:xfrm>
              <a:off x="3275856" y="1700808"/>
              <a:ext cx="2592288" cy="1872208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625133"/>
                <a:satOff val="-8440"/>
                <a:lumOff val="-1373"/>
                <a:alphaOff val="0"/>
              </a:schemeClr>
            </a:fillRef>
            <a:effectRef idx="0">
              <a:schemeClr val="accent3">
                <a:hueOff val="5625133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Average Rate of Return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78126" y="3789040"/>
              <a:ext cx="256202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i="1" dirty="0" smtClean="0">
                  <a:latin typeface="+mn-lt"/>
                </a:rPr>
                <a:t>%</a:t>
              </a:r>
            </a:p>
            <a:p>
              <a:pPr algn="ctr"/>
              <a:r>
                <a:rPr lang="en-US" sz="4000" b="1" i="1" dirty="0" smtClean="0">
                  <a:latin typeface="+mn-lt"/>
                </a:rPr>
                <a:t>Return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24774" y="1700808"/>
            <a:ext cx="2593428" cy="4027224"/>
            <a:chOff x="6124774" y="1700808"/>
            <a:chExt cx="2593428" cy="4027224"/>
          </a:xfrm>
        </p:grpSpPr>
        <p:sp>
          <p:nvSpPr>
            <p:cNvPr id="5" name="Freeform 4"/>
            <p:cNvSpPr/>
            <p:nvPr/>
          </p:nvSpPr>
          <p:spPr>
            <a:xfrm>
              <a:off x="6124774" y="1700808"/>
              <a:ext cx="2592288" cy="1872208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6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6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Discounted Cash Flow (NPV)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156176" y="3789040"/>
              <a:ext cx="256202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i="1" dirty="0" smtClean="0">
                  <a:latin typeface="+mn-lt"/>
                </a:rPr>
                <a:t>Monetary</a:t>
              </a:r>
            </a:p>
            <a:p>
              <a:pPr algn="ctr"/>
              <a:r>
                <a:rPr lang="en-US" sz="4000" b="1" i="1" dirty="0" smtClean="0">
                  <a:latin typeface="+mn-lt"/>
                </a:rPr>
                <a:t>Value</a:t>
              </a:r>
            </a:p>
            <a:p>
              <a:pPr algn="ctr"/>
              <a:r>
                <a:rPr lang="en-US" sz="4000" b="1" i="1" dirty="0">
                  <a:latin typeface="+mn-lt"/>
                </a:rPr>
                <a:t>£</a:t>
              </a:r>
              <a:endParaRPr lang="en-US" sz="4000" b="1" i="1" dirty="0" smtClean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293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 smtClean="0">
                <a:ea typeface="ＭＳ Ｐゴシック" charset="-128"/>
              </a:rPr>
              <a:t>What is the Payback Period?</a:t>
            </a:r>
            <a:endParaRPr lang="en-GB" altLang="en-US" dirty="0">
              <a:ea typeface="ＭＳ Ｐゴシック" charset="-128"/>
            </a:endParaRP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642938" y="1571625"/>
            <a:ext cx="7929562" cy="4500563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6000" b="1" dirty="0">
                <a:latin typeface="+mn-lt"/>
                <a:ea typeface="+mn-ea"/>
              </a:rPr>
              <a:t>The payback period is </a:t>
            </a:r>
            <a:r>
              <a:rPr lang="en-GB" sz="6000" b="1" dirty="0">
                <a:solidFill>
                  <a:srgbClr val="FF0000"/>
                </a:solidFill>
                <a:latin typeface="+mn-lt"/>
                <a:ea typeface="+mn-ea"/>
              </a:rPr>
              <a:t>the time </a:t>
            </a:r>
            <a:r>
              <a:rPr lang="en-GB" sz="6000" b="1" dirty="0">
                <a:latin typeface="+mn-lt"/>
                <a:ea typeface="+mn-ea"/>
              </a:rPr>
              <a:t>it takes for a project to </a:t>
            </a:r>
            <a:r>
              <a:rPr lang="en-GB" sz="6000" b="1" dirty="0">
                <a:solidFill>
                  <a:srgbClr val="FF0000"/>
                </a:solidFill>
                <a:latin typeface="+mn-lt"/>
                <a:ea typeface="+mn-ea"/>
              </a:rPr>
              <a:t>repay its initial investment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Calculate Payback</a:t>
            </a:r>
            <a:r>
              <a:rPr lang="is-I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500174"/>
            <a:ext cx="8568952" cy="462598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Identify the net cash flows for each period (e.g. year)</a:t>
            </a:r>
          </a:p>
          <a:p>
            <a:r>
              <a:rPr lang="en-US" dirty="0" smtClean="0"/>
              <a:t>Keep a running total of the cash flows</a:t>
            </a:r>
          </a:p>
          <a:p>
            <a:pPr lvl="1"/>
            <a:r>
              <a:rPr lang="en-US" dirty="0" smtClean="0"/>
              <a:t>Initial investment = an outflow</a:t>
            </a:r>
          </a:p>
          <a:p>
            <a:pPr lvl="1"/>
            <a:r>
              <a:rPr lang="en-US" dirty="0" smtClean="0"/>
              <a:t>When does the running total move from negative (outflow) to positive (inflow)?</a:t>
            </a:r>
          </a:p>
          <a:p>
            <a:pPr lvl="1"/>
            <a:r>
              <a:rPr lang="en-US" dirty="0" smtClean="0"/>
              <a:t>When the total net cash flow becomes positive, that is the end of the payback period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548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600" dirty="0" smtClean="0"/>
              <a:t>A Simple Example </a:t>
            </a:r>
            <a:r>
              <a:rPr lang="en-US" sz="4600" smtClean="0"/>
              <a:t>of Payback</a:t>
            </a:r>
            <a:endParaRPr lang="en-US" sz="4600"/>
          </a:p>
        </p:txBody>
      </p:sp>
      <p:sp>
        <p:nvSpPr>
          <p:cNvPr id="4" name="TextBox 3"/>
          <p:cNvSpPr txBox="1"/>
          <p:nvPr/>
        </p:nvSpPr>
        <p:spPr>
          <a:xfrm>
            <a:off x="4644008" y="1916832"/>
            <a:ext cx="424847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i="1" dirty="0" smtClean="0">
                <a:latin typeface="+mn-lt"/>
              </a:rPr>
              <a:t>A manufacturer of chocolates is planning to invest £500,000 in a new, state-of-the-art chocolate-</a:t>
            </a:r>
            <a:r>
              <a:rPr lang="en-US" sz="2600" i="1" dirty="0" err="1" smtClean="0">
                <a:latin typeface="+mn-lt"/>
              </a:rPr>
              <a:t>moulding</a:t>
            </a:r>
            <a:r>
              <a:rPr lang="en-US" sz="2600" i="1" dirty="0" smtClean="0">
                <a:latin typeface="+mn-lt"/>
              </a:rPr>
              <a:t> machine. This will enable the business to increase production capacity and revenues, generating significant extra profit.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942" y="1916832"/>
            <a:ext cx="3886200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08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MS_COMPLETION_TITLE" val="Change Process - Culture"/>
  <p:tag name="LMS_COMPLETION_ID" val="Change_Process_Culture"/>
  <p:tag name="LMS_COMPLETION_VERSION" val="1.0"/>
  <p:tag name="LMS_COMPLETION_DURATION" val="01:00:00"/>
  <p:tag name="LMS_COMPLETION_SCO_TITLE" val="Change Process - Culture"/>
  <p:tag name="LMS_COMPLETION_SCO_ID" val="Change_Process_Culture"/>
  <p:tag name="LMS_COMPLETION_EDITION" val="0"/>
  <p:tag name="LMS_COMPLETION_THRESHOLD" val="9"/>
  <p:tag name="LMS_COMPLETION_METHOD" val="VIEW"/>
  <p:tag name="LMS_REPORTING" val="2"/>
  <p:tag name="LMS_DATA_SCORM" val="Yes"/>
  <p:tag name="PRESENTATION_PLAYLIST_COUNT" val="0"/>
  <p:tag name="PRESENTATION_PRESENTER_SLIDE_LEVEL" val="0"/>
  <p:tag name="ARTICULATE_PRESENTER_VERSION" val="6"/>
  <p:tag name="PUBLISH_TITLE" val="Business Culture"/>
  <p:tag name="ARTICULATE_PUBLISH_PATH" val="C:\Users\tutor2u\Documents\Business Studies\AQA Business Unit 4\Teacher Presentations\Interactive Versions"/>
  <p:tag name="ARTICULATE_LOGO" val="(None selected)"/>
  <p:tag name="ARTICULATE_PRESENTER" val="(None selected)"/>
  <p:tag name="ARTICULATE_PRESENTER_GUID" val="9869030842"/>
  <p:tag name="ARTICULATE_LMS" val="0"/>
  <p:tag name="ARTICULATE_TEMPLATE" val="tutor2u Simple"/>
  <p:tag name="LMS_PUBLISH" val="Yes"/>
  <p:tag name="PRESENTER_PREVIEW_MODE" val="0"/>
  <p:tag name="PRESENTER_PREVIEW_START" val="1"/>
  <p:tag name="LMS_PROTOCOL_METHOD" val="SCORM"/>
  <p:tag name="LMS_PROTOCOL_VERSION" val="1.2"/>
  <p:tag name="LAUNCHINNEWWINDOW" val="0"/>
  <p:tag name="LASTPUBLISHED" val="C:\Users\tutor2u\Documents\Business Studies\AQA Business Unit 4\Teacher Presentations\Interactive Versions\Business Culture\player.html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Users\tutor2u\AppData\Local\Temp\articulate\presenter\imgtemp\ymoZ9TJT_files\slide0001_image001.jp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f67d0ae1-a725-4ace-9bcf-05064f5e904d"/>
  <p:tag name="ARTICULATE_SLIDE_PAUSE" val="1"/>
  <p:tag name="ARTICULATE_NAV_LEVEL" val="1"/>
  <p:tag name="ARTICULATE_PLAYLIST_ID" val="-1"/>
  <p:tag name="ARTICULATE_LOCK_SLIDE" val="0"/>
  <p:tag name="ARTICULATE_SLIDE_NAV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524bd87d-17a8-489f-b4a8-2cd2ef1fdc13"/>
  <p:tag name="ARTICULATE_SLIDE_PAUSE" val="1"/>
  <p:tag name="ARTICULATE_NAV_LEVEL" val="1"/>
  <p:tag name="ARTICULATE_PLAYLIST_ID" val="-1"/>
  <p:tag name="ARTICULATE_LOCK_SLIDE" val="0"/>
  <p:tag name="ARTICULATE_SLIDE_NAV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6"/>
  <p:tag name="ARTICULATE_SLIDE_GUID" val="cf5c0ff1-20ba-4e46-952d-5a229196de7c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7"/>
  <p:tag name="ARTICULATE_SLIDE_GUID" val="60eed5a9-d017-46c6-bf10-49ea8623d9cd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9"/>
  <p:tag name="ARTICULATE_SLIDE_GUID" val="104cdbe3-b6a4-4bb3-ac01-47e3e3eddf2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sz="50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7150" cmpd="sng">
          <a:headEnd type="none"/>
          <a:tailEnd type="triangl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i="1"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71058</TotalTime>
  <Words>665</Words>
  <Application>Microsoft Macintosh PowerPoint</Application>
  <PresentationFormat>On-screen Show (4:3)</PresentationFormat>
  <Paragraphs>209</Paragraphs>
  <Slides>18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Calibri</vt:lpstr>
      <vt:lpstr>ＭＳ Ｐゴシック</vt:lpstr>
      <vt:lpstr>Arial</vt:lpstr>
      <vt:lpstr>Office Theme</vt:lpstr>
      <vt:lpstr>Investment Appraisal - Payback</vt:lpstr>
      <vt:lpstr>What you need to know</vt:lpstr>
      <vt:lpstr>Concept links</vt:lpstr>
      <vt:lpstr>What is Investment Appraisal?</vt:lpstr>
      <vt:lpstr>Three Main Methods of Investment Appraisal</vt:lpstr>
      <vt:lpstr>The Results of Each Method… Are Measured in</vt:lpstr>
      <vt:lpstr>What is the Payback Period?</vt:lpstr>
      <vt:lpstr>How to Calculate Payback…</vt:lpstr>
      <vt:lpstr>A Simple Example of Payback</vt:lpstr>
      <vt:lpstr>The Chocolate Moulding Machine: Investment Numbers</vt:lpstr>
      <vt:lpstr>The Chocolate Moulding Machine: Investment Numbers</vt:lpstr>
      <vt:lpstr>The Chocolate Moulding Machine: Investment Numbers</vt:lpstr>
      <vt:lpstr>The Chocolate Moulding Machine: Investment Numbers</vt:lpstr>
      <vt:lpstr>The Chocolate Moulding Machine: Investment Numbers</vt:lpstr>
      <vt:lpstr>Calculating the Precise Payback Period</vt:lpstr>
      <vt:lpstr>Benefits of Using Payback Period…</vt:lpstr>
      <vt:lpstr>Drawbacks of Using Payback Period…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A Briefing Presentation Final</dc:title>
  <dc:creator>tutor2u</dc:creator>
  <cp:lastModifiedBy>Jim Riley</cp:lastModifiedBy>
  <cp:revision>641</cp:revision>
  <cp:lastPrinted>2013-02-20T11:29:22Z</cp:lastPrinted>
  <dcterms:created xsi:type="dcterms:W3CDTF">2009-04-09T12:56:25Z</dcterms:created>
  <dcterms:modified xsi:type="dcterms:W3CDTF">2016-08-17T11:58:01Z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Invention &amp; Innovation</vt:lpwstr>
  </property>
  <property fmtid="{D5CDD505-2E9C-101B-9397-08002B2CF9AE}" pid="4" name="ArticulateGUID">
    <vt:lpwstr>998E6639-5FC0-416C-9117-725EFDCCBD75</vt:lpwstr>
  </property>
  <property fmtid="{D5CDD505-2E9C-101B-9397-08002B2CF9AE}" pid="5" name="ArticulateProjectFull">
    <vt:lpwstr>C:\Users\jim-samsung\Dropbox\Business Studies\AQA GCE\AQA Business Unit 4\2013 Organisational Culture\Section A Briefing Presentation Final.ppta</vt:lpwstr>
  </property>
</Properties>
</file>