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80.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81.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89.xml" ContentType="application/vnd.openxmlformats-officedocument.presentationml.slide+xml"/>
  <Override PartName="/ppt/slides/slide15.xml" ContentType="application/vnd.openxmlformats-officedocument.presentationml.slide+xml"/>
  <Override PartName="/ppt/slides/slide87.xml" ContentType="application/vnd.openxmlformats-officedocument.presentationml.slide+xml"/>
  <Override PartName="/ppt/slides/slide86.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105.xml" ContentType="application/vnd.openxmlformats-officedocument.presentationml.slide+xml"/>
  <Override PartName="/ppt/slides/slide104.xml" ContentType="application/vnd.openxmlformats-officedocument.presentationml.slide+xml"/>
  <Override PartName="/ppt/slides/slide103.xml" ContentType="application/vnd.openxmlformats-officedocument.presentationml.slide+xml"/>
  <Override PartName="/ppt/slides/slide102.xml" ContentType="application/vnd.openxmlformats-officedocument.presentationml.slide+xml"/>
  <Override PartName="/ppt/slides/slide101.xml" ContentType="application/vnd.openxmlformats-officedocument.presentationml.slide+xml"/>
  <Override PartName="/ppt/slides/slide100.xml" ContentType="application/vnd.openxmlformats-officedocument.presentationml.slide+xml"/>
  <Override PartName="/ppt/slides/slide99.xml" ContentType="application/vnd.openxmlformats-officedocument.presentationml.slide+xml"/>
  <Override PartName="/ppt/slides/slide98.xml" ContentType="application/vnd.openxmlformats-officedocument.presentationml.slide+xml"/>
  <Override PartName="/ppt/slides/slide97.xml" ContentType="application/vnd.openxmlformats-officedocument.presentationml.slide+xml"/>
  <Override PartName="/ppt/slides/slide83.xml" ContentType="application/vnd.openxmlformats-officedocument.presentationml.slide+xml"/>
  <Override PartName="/ppt/slides/slide88.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82.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7"/>
  </p:notesMasterIdLst>
  <p:sldIdLst>
    <p:sldId id="424" r:id="rId2"/>
    <p:sldId id="267" r:id="rId3"/>
    <p:sldId id="400" r:id="rId4"/>
    <p:sldId id="418" r:id="rId5"/>
    <p:sldId id="279" r:id="rId6"/>
    <p:sldId id="285" r:id="rId7"/>
    <p:sldId id="329" r:id="rId8"/>
    <p:sldId id="330" r:id="rId9"/>
    <p:sldId id="331" r:id="rId10"/>
    <p:sldId id="401" r:id="rId11"/>
    <p:sldId id="362" r:id="rId12"/>
    <p:sldId id="430" r:id="rId13"/>
    <p:sldId id="435" r:id="rId14"/>
    <p:sldId id="363" r:id="rId15"/>
    <p:sldId id="364" r:id="rId16"/>
    <p:sldId id="365" r:id="rId17"/>
    <p:sldId id="366" r:id="rId18"/>
    <p:sldId id="367" r:id="rId19"/>
    <p:sldId id="368" r:id="rId20"/>
    <p:sldId id="419" r:id="rId21"/>
    <p:sldId id="332" r:id="rId22"/>
    <p:sldId id="340" r:id="rId23"/>
    <p:sldId id="341" r:id="rId24"/>
    <p:sldId id="352" r:id="rId25"/>
    <p:sldId id="342" r:id="rId26"/>
    <p:sldId id="355" r:id="rId27"/>
    <p:sldId id="356" r:id="rId28"/>
    <p:sldId id="357" r:id="rId29"/>
    <p:sldId id="343" r:id="rId30"/>
    <p:sldId id="344" r:id="rId31"/>
    <p:sldId id="345" r:id="rId32"/>
    <p:sldId id="353" r:id="rId33"/>
    <p:sldId id="358" r:id="rId34"/>
    <p:sldId id="360" r:id="rId35"/>
    <p:sldId id="359" r:id="rId36"/>
    <p:sldId id="361" r:id="rId37"/>
    <p:sldId id="371" r:id="rId38"/>
    <p:sldId id="373" r:id="rId39"/>
    <p:sldId id="372" r:id="rId40"/>
    <p:sldId id="354" r:id="rId41"/>
    <p:sldId id="369" r:id="rId42"/>
    <p:sldId id="346" r:id="rId43"/>
    <p:sldId id="347" r:id="rId44"/>
    <p:sldId id="374" r:id="rId45"/>
    <p:sldId id="425" r:id="rId46"/>
    <p:sldId id="348" r:id="rId47"/>
    <p:sldId id="349" r:id="rId48"/>
    <p:sldId id="350" r:id="rId49"/>
    <p:sldId id="351" r:id="rId50"/>
    <p:sldId id="338" r:id="rId51"/>
    <p:sldId id="370" r:id="rId52"/>
    <p:sldId id="426" r:id="rId53"/>
    <p:sldId id="397" r:id="rId54"/>
    <p:sldId id="417" r:id="rId55"/>
    <p:sldId id="375" r:id="rId56"/>
    <p:sldId id="377" r:id="rId57"/>
    <p:sldId id="378" r:id="rId58"/>
    <p:sldId id="431" r:id="rId59"/>
    <p:sldId id="379" r:id="rId60"/>
    <p:sldId id="427" r:id="rId61"/>
    <p:sldId id="434" r:id="rId62"/>
    <p:sldId id="436" r:id="rId63"/>
    <p:sldId id="380" r:id="rId64"/>
    <p:sldId id="390" r:id="rId65"/>
    <p:sldId id="382" r:id="rId66"/>
    <p:sldId id="384" r:id="rId67"/>
    <p:sldId id="381" r:id="rId68"/>
    <p:sldId id="420" r:id="rId69"/>
    <p:sldId id="383" r:id="rId70"/>
    <p:sldId id="385" r:id="rId71"/>
    <p:sldId id="386" r:id="rId72"/>
    <p:sldId id="399" r:id="rId73"/>
    <p:sldId id="398" r:id="rId74"/>
    <p:sldId id="421" r:id="rId75"/>
    <p:sldId id="422" r:id="rId76"/>
    <p:sldId id="432" r:id="rId77"/>
    <p:sldId id="387" r:id="rId78"/>
    <p:sldId id="388" r:id="rId79"/>
    <p:sldId id="389" r:id="rId80"/>
    <p:sldId id="428" r:id="rId81"/>
    <p:sldId id="429" r:id="rId82"/>
    <p:sldId id="423" r:id="rId83"/>
    <p:sldId id="376" r:id="rId84"/>
    <p:sldId id="391" r:id="rId85"/>
    <p:sldId id="433" r:id="rId86"/>
    <p:sldId id="392" r:id="rId87"/>
    <p:sldId id="393" r:id="rId88"/>
    <p:sldId id="394" r:id="rId89"/>
    <p:sldId id="396" r:id="rId90"/>
    <p:sldId id="395" r:id="rId91"/>
    <p:sldId id="402" r:id="rId92"/>
    <p:sldId id="403" r:id="rId93"/>
    <p:sldId id="404" r:id="rId94"/>
    <p:sldId id="405" r:id="rId95"/>
    <p:sldId id="416" r:id="rId96"/>
    <p:sldId id="406" r:id="rId97"/>
    <p:sldId id="407" r:id="rId98"/>
    <p:sldId id="408" r:id="rId99"/>
    <p:sldId id="409" r:id="rId100"/>
    <p:sldId id="410" r:id="rId101"/>
    <p:sldId id="411" r:id="rId102"/>
    <p:sldId id="412" r:id="rId103"/>
    <p:sldId id="413" r:id="rId104"/>
    <p:sldId id="414" r:id="rId105"/>
    <p:sldId id="415" r:id="rId10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8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41" autoAdjust="0"/>
    <p:restoredTop sz="94424" autoAdjust="0"/>
  </p:normalViewPr>
  <p:slideViewPr>
    <p:cSldViewPr>
      <p:cViewPr varScale="1">
        <p:scale>
          <a:sx n="110" d="100"/>
          <a:sy n="110" d="100"/>
        </p:scale>
        <p:origin x="-162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customXml" Target="../customXml/item1.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customXml" Target="../customXml/item2.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76BE69-1811-4C81-BCCA-B249E3ED9AB9}" type="datetimeFigureOut">
              <a:rPr lang="en-GB" smtClean="0"/>
              <a:pPr/>
              <a:t>05/05/2020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1B247-C8B5-4DD0-85F8-0A32064B4C44}" type="slidenum">
              <a:rPr lang="en-GB" smtClean="0"/>
              <a:pPr/>
              <a:t>‹#›</a:t>
            </a:fld>
            <a:endParaRPr lang="en-GB"/>
          </a:p>
        </p:txBody>
      </p:sp>
    </p:spTree>
    <p:extLst>
      <p:ext uri="{BB962C8B-B14F-4D97-AF65-F5344CB8AC3E}">
        <p14:creationId xmlns:p14="http://schemas.microsoft.com/office/powerpoint/2010/main" val="2086902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Would be easily to illustrate</a:t>
            </a:r>
            <a:r>
              <a:rPr lang="en-GB" baseline="0" dirty="0"/>
              <a:t> with 0, 1, 2, 3 (mod 4) -&gt; 0, 3, 6, 9 (mod 4) -&gt; 0, 3, 2, 1 (mod 4)</a:t>
            </a:r>
            <a:endParaRPr lang="en-GB" dirty="0"/>
          </a:p>
        </p:txBody>
      </p:sp>
      <p:sp>
        <p:nvSpPr>
          <p:cNvPr id="4" name="Slide Number Placeholder 3"/>
          <p:cNvSpPr>
            <a:spLocks noGrp="1"/>
          </p:cNvSpPr>
          <p:nvPr>
            <p:ph type="sldNum" sz="quarter" idx="10"/>
          </p:nvPr>
        </p:nvSpPr>
        <p:spPr/>
        <p:txBody>
          <a:bodyPr/>
          <a:lstStyle/>
          <a:p>
            <a:fld id="{0321B247-C8B5-4DD0-85F8-0A32064B4C44}" type="slidenum">
              <a:rPr lang="en-GB" smtClean="0"/>
              <a:pPr/>
              <a:t>70</a:t>
            </a:fld>
            <a:endParaRPr lang="en-GB"/>
          </a:p>
        </p:txBody>
      </p:sp>
    </p:spTree>
    <p:extLst>
      <p:ext uri="{BB962C8B-B14F-4D97-AF65-F5344CB8AC3E}">
        <p14:creationId xmlns:p14="http://schemas.microsoft.com/office/powerpoint/2010/main" val="3640311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DEADAE8-A87C-4BFE-9B3C-85DDE9E80F2A}" type="datetimeFigureOut">
              <a:rPr lang="en-GB" smtClean="0"/>
              <a:pPr/>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EF3540-FC72-4EB8-A033-D0228D645902}"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DEADAE8-A87C-4BFE-9B3C-85DDE9E80F2A}" type="datetimeFigureOut">
              <a:rPr lang="en-GB" smtClean="0"/>
              <a:pPr/>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EF3540-FC72-4EB8-A033-D0228D64590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DEADAE8-A87C-4BFE-9B3C-85DDE9E80F2A}" type="datetimeFigureOut">
              <a:rPr lang="en-GB" smtClean="0"/>
              <a:pPr/>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EF3540-FC72-4EB8-A033-D0228D64590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DEADAE8-A87C-4BFE-9B3C-85DDE9E80F2A}" type="datetimeFigureOut">
              <a:rPr lang="en-GB" smtClean="0"/>
              <a:pPr/>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EF3540-FC72-4EB8-A033-D0228D645902}"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EADAE8-A87C-4BFE-9B3C-85DDE9E80F2A}" type="datetimeFigureOut">
              <a:rPr lang="en-GB" smtClean="0"/>
              <a:pPr/>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EF3540-FC72-4EB8-A033-D0228D645902}"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DEADAE8-A87C-4BFE-9B3C-85DDE9E80F2A}" type="datetimeFigureOut">
              <a:rPr lang="en-GB" smtClean="0"/>
              <a:pPr/>
              <a:t>05/05/2020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EF3540-FC72-4EB8-A033-D0228D645902}"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DEADAE8-A87C-4BFE-9B3C-85DDE9E80F2A}" type="datetimeFigureOut">
              <a:rPr lang="en-GB" smtClean="0"/>
              <a:pPr/>
              <a:t>05/05/2020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BEF3540-FC72-4EB8-A033-D0228D645902}"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DEADAE8-A87C-4BFE-9B3C-85DDE9E80F2A}" type="datetimeFigureOut">
              <a:rPr lang="en-GB" smtClean="0"/>
              <a:pPr/>
              <a:t>05/05/2020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BEF3540-FC72-4EB8-A033-D0228D645902}"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EADAE8-A87C-4BFE-9B3C-85DDE9E80F2A}" type="datetimeFigureOut">
              <a:rPr lang="en-GB" smtClean="0"/>
              <a:pPr/>
              <a:t>05/05/2020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BEF3540-FC72-4EB8-A033-D0228D64590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EADAE8-A87C-4BFE-9B3C-85DDE9E80F2A}" type="datetimeFigureOut">
              <a:rPr lang="en-GB" smtClean="0"/>
              <a:pPr/>
              <a:t>05/05/2020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EF3540-FC72-4EB8-A033-D0228D645902}"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EADAE8-A87C-4BFE-9B3C-85DDE9E80F2A}" type="datetimeFigureOut">
              <a:rPr lang="en-GB" smtClean="0"/>
              <a:pPr/>
              <a:t>05/05/2020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EF3540-FC72-4EB8-A033-D0228D645902}"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EADAE8-A87C-4BFE-9B3C-85DDE9E80F2A}" type="datetimeFigureOut">
              <a:rPr lang="en-GB" smtClean="0"/>
              <a:pPr/>
              <a:t>05/05/2020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EF3540-FC72-4EB8-A033-D0228D64590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ukmt.org.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primes.utm.edu/notes/faq/one.html" TargetMode="Externa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2.png"/><Relationship Id="rId1" Type="http://schemas.openxmlformats.org/officeDocument/2006/relationships/slideLayout" Target="../slideLayouts/slideLayout7.xml"/><Relationship Id="rId4" Type="http://schemas.openxmlformats.org/officeDocument/2006/relationships/image" Target="../media/image133.png"/></Relationships>
</file>

<file path=ppt/slides/_rels/slide101.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4.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791.png"/><Relationship Id="rId2" Type="http://schemas.openxmlformats.org/officeDocument/2006/relationships/image" Target="../media/image780.png"/><Relationship Id="rId1" Type="http://schemas.openxmlformats.org/officeDocument/2006/relationships/slideLayout" Target="../slideLayouts/slideLayout7.xml"/><Relationship Id="rId4" Type="http://schemas.openxmlformats.org/officeDocument/2006/relationships/image" Target="../media/image800.png"/></Relationships>
</file>

<file path=ppt/slides/_rels/slide103.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5.png"/><Relationship Id="rId1" Type="http://schemas.openxmlformats.org/officeDocument/2006/relationships/slideLayout" Target="../slideLayouts/slideLayout7.xml"/><Relationship Id="rId6" Type="http://schemas.openxmlformats.org/officeDocument/2006/relationships/image" Target="../media/image139.png"/><Relationship Id="rId5" Type="http://schemas.openxmlformats.org/officeDocument/2006/relationships/image" Target="../media/image138.png"/><Relationship Id="rId4" Type="http://schemas.openxmlformats.org/officeDocument/2006/relationships/image" Target="../media/image790.png"/></Relationships>
</file>

<file path=ppt/slides/_rels/slide104.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7.xml"/><Relationship Id="rId5" Type="http://schemas.openxmlformats.org/officeDocument/2006/relationships/image" Target="../media/image144.png"/><Relationship Id="rId4" Type="http://schemas.openxmlformats.org/officeDocument/2006/relationships/image" Target="../media/image143.png"/></Relationships>
</file>

<file path=ppt/slides/_rels/slide105.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0.png"/><Relationship Id="rId1" Type="http://schemas.openxmlformats.org/officeDocument/2006/relationships/slideLayout" Target="../slideLayouts/slideLayout7.xml"/><Relationship Id="rId4" Type="http://schemas.openxmlformats.org/officeDocument/2006/relationships/image" Target="../media/image8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1.png"/><Relationship Id="rId2" Type="http://schemas.openxmlformats.org/officeDocument/2006/relationships/image" Target="../media/image241.png"/><Relationship Id="rId1" Type="http://schemas.openxmlformats.org/officeDocument/2006/relationships/slideLayout" Target="../slideLayouts/slideLayout7.xml"/><Relationship Id="rId4" Type="http://schemas.openxmlformats.org/officeDocument/2006/relationships/image" Target="../media/image26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2.png"/><Relationship Id="rId2" Type="http://schemas.openxmlformats.org/officeDocument/2006/relationships/image" Target="../media/image27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1.png"/><Relationship Id="rId2" Type="http://schemas.openxmlformats.org/officeDocument/2006/relationships/image" Target="../media/image28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21.png"/><Relationship Id="rId2" Type="http://schemas.openxmlformats.org/officeDocument/2006/relationships/image" Target="../media/image31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5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66.png"/><Relationship Id="rId1" Type="http://schemas.openxmlformats.org/officeDocument/2006/relationships/slideLayout" Target="../slideLayouts/slideLayout7.xml"/><Relationship Id="rId5" Type="http://schemas.openxmlformats.org/officeDocument/2006/relationships/image" Target="../media/image341.png"/><Relationship Id="rId4" Type="http://schemas.openxmlformats.org/officeDocument/2006/relationships/image" Target="../media/image160.png"/></Relationships>
</file>

<file path=ppt/slides/_rels/slide4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image" Target="../media/image380.png"/><Relationship Id="rId1" Type="http://schemas.openxmlformats.org/officeDocument/2006/relationships/slideLayout" Target="../slideLayouts/slideLayout7.xml"/><Relationship Id="rId5" Type="http://schemas.openxmlformats.org/officeDocument/2006/relationships/image" Target="../media/image410.png"/><Relationship Id="rId4" Type="http://schemas.openxmlformats.org/officeDocument/2006/relationships/image" Target="../media/image400.png"/></Relationships>
</file>

<file path=ppt/slides/_rels/slide4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image" Target="../media/image740.png"/><Relationship Id="rId13" Type="http://schemas.openxmlformats.org/officeDocument/2006/relationships/image" Target="../media/image760.png"/><Relationship Id="rId3" Type="http://schemas.openxmlformats.org/officeDocument/2006/relationships/image" Target="../media/image72.png"/><Relationship Id="rId7" Type="http://schemas.openxmlformats.org/officeDocument/2006/relationships/image" Target="../media/image731.png"/><Relationship Id="rId12" Type="http://schemas.openxmlformats.org/officeDocument/2006/relationships/image" Target="../media/image77.png"/><Relationship Id="rId17" Type="http://schemas.openxmlformats.org/officeDocument/2006/relationships/image" Target="../media/image80.png"/><Relationship Id="rId2" Type="http://schemas.openxmlformats.org/officeDocument/2006/relationships/image" Target="../media/image71.png"/><Relationship Id="rId16"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721.png"/><Relationship Id="rId11" Type="http://schemas.openxmlformats.org/officeDocument/2006/relationships/image" Target="../media/image750.png"/><Relationship Id="rId5" Type="http://schemas.openxmlformats.org/officeDocument/2006/relationships/image" Target="../media/image74.png"/><Relationship Id="rId15" Type="http://schemas.openxmlformats.org/officeDocument/2006/relationships/image" Target="../media/image78.png"/><Relationship Id="rId10" Type="http://schemas.openxmlformats.org/officeDocument/2006/relationships/image" Target="../media/image76.png"/><Relationship Id="rId4" Type="http://schemas.openxmlformats.org/officeDocument/2006/relationships/image" Target="../media/image73.png"/><Relationship Id="rId9" Type="http://schemas.openxmlformats.org/officeDocument/2006/relationships/image" Target="../media/image75.png"/><Relationship Id="rId14" Type="http://schemas.openxmlformats.org/officeDocument/2006/relationships/image" Target="../media/image77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420.png"/><Relationship Id="rId1" Type="http://schemas.openxmlformats.org/officeDocument/2006/relationships/slideLayout" Target="../slideLayouts/slideLayout7.xml"/><Relationship Id="rId6" Type="http://schemas.openxmlformats.org/officeDocument/2006/relationships/image" Target="../media/image450.png"/><Relationship Id="rId5" Type="http://schemas.openxmlformats.org/officeDocument/2006/relationships/image" Target="../media/image440.png"/><Relationship Id="rId4" Type="http://schemas.openxmlformats.org/officeDocument/2006/relationships/image" Target="../media/image82.png"/></Relationships>
</file>

<file path=ppt/slides/_rels/slide5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85.png"/><Relationship Id="rId1" Type="http://schemas.openxmlformats.org/officeDocument/2006/relationships/slideLayout" Target="../slideLayouts/slideLayout7.xml"/><Relationship Id="rId4" Type="http://schemas.openxmlformats.org/officeDocument/2006/relationships/image" Target="../media/image86.png"/></Relationships>
</file>

<file path=ppt/slides/_rels/slide5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 Id="rId5" Type="http://schemas.openxmlformats.org/officeDocument/2006/relationships/image" Target="../media/image90.png"/><Relationship Id="rId4" Type="http://schemas.openxmlformats.org/officeDocument/2006/relationships/image" Target="../media/image89.png"/></Relationships>
</file>

<file path=ppt/slides/_rels/slide5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 Id="rId5" Type="http://schemas.openxmlformats.org/officeDocument/2006/relationships/image" Target="../media/image94.png"/><Relationship Id="rId4" Type="http://schemas.openxmlformats.org/officeDocument/2006/relationships/image" Target="../media/image9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500.png"/><Relationship Id="rId1" Type="http://schemas.openxmlformats.org/officeDocument/2006/relationships/slideLayout" Target="../slideLayouts/slideLayout7.xml"/><Relationship Id="rId6" Type="http://schemas.openxmlformats.org/officeDocument/2006/relationships/image" Target="../media/image540.png"/><Relationship Id="rId5" Type="http://schemas.openxmlformats.org/officeDocument/2006/relationships/image" Target="../media/image530.png"/><Relationship Id="rId4" Type="http://schemas.openxmlformats.org/officeDocument/2006/relationships/image" Target="../media/image52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60.png"/><Relationship Id="rId2" Type="http://schemas.openxmlformats.org/officeDocument/2006/relationships/image" Target="../media/image550.png"/><Relationship Id="rId1" Type="http://schemas.openxmlformats.org/officeDocument/2006/relationships/slideLayout" Target="../slideLayouts/slideLayout7.xml"/><Relationship Id="rId5" Type="http://schemas.openxmlformats.org/officeDocument/2006/relationships/image" Target="../media/image580.png"/><Relationship Id="rId4" Type="http://schemas.openxmlformats.org/officeDocument/2006/relationships/image" Target="../media/image570.png"/></Relationships>
</file>

<file path=ppt/slides/_rels/slide61.xml.rels><?xml version="1.0" encoding="UTF-8" standalone="yes"?>
<Relationships xmlns="http://schemas.openxmlformats.org/package/2006/relationships"><Relationship Id="rId3" Type="http://schemas.openxmlformats.org/officeDocument/2006/relationships/image" Target="../media/image600.png"/><Relationship Id="rId2" Type="http://schemas.openxmlformats.org/officeDocument/2006/relationships/image" Target="../media/image590.png"/><Relationship Id="rId1" Type="http://schemas.openxmlformats.org/officeDocument/2006/relationships/slideLayout" Target="../slideLayouts/slideLayout7.xml"/><Relationship Id="rId4" Type="http://schemas.openxmlformats.org/officeDocument/2006/relationships/image" Target="../media/image610.png"/></Relationships>
</file>

<file path=ppt/slides/_rels/slide62.xml.rels><?xml version="1.0" encoding="UTF-8" standalone="yes"?>
<Relationships xmlns="http://schemas.openxmlformats.org/package/2006/relationships"><Relationship Id="rId2" Type="http://schemas.openxmlformats.org/officeDocument/2006/relationships/image" Target="../media/image62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image" Target="../media/image97.png"/><Relationship Id="rId1" Type="http://schemas.openxmlformats.org/officeDocument/2006/relationships/slideLayout" Target="../slideLayouts/slideLayout7.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6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7.xml"/><Relationship Id="rId5" Type="http://schemas.openxmlformats.org/officeDocument/2006/relationships/image" Target="../media/image112.png"/><Relationship Id="rId4" Type="http://schemas.openxmlformats.org/officeDocument/2006/relationships/image" Target="../media/image11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6.png"/><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7.xml"/><Relationship Id="rId4" Type="http://schemas.openxmlformats.org/officeDocument/2006/relationships/image" Target="../media/image11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640.png"/><Relationship Id="rId2" Type="http://schemas.openxmlformats.org/officeDocument/2006/relationships/image" Target="../media/image630.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650.png"/><Relationship Id="rId1" Type="http://schemas.openxmlformats.org/officeDocument/2006/relationships/slideLayout" Target="../slideLayouts/slideLayout7.xml"/><Relationship Id="rId4" Type="http://schemas.openxmlformats.org/officeDocument/2006/relationships/image" Target="../media/image250.png"/></Relationships>
</file>

<file path=ppt/slides/_rels/slide78.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60.png"/><Relationship Id="rId1" Type="http://schemas.openxmlformats.org/officeDocument/2006/relationships/slideLayout" Target="../slideLayouts/slideLayout7.xml"/><Relationship Id="rId4" Type="http://schemas.openxmlformats.org/officeDocument/2006/relationships/image" Target="../media/image650.png"/></Relationships>
</file>

<file path=ppt/slides/_rels/slide79.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image" Target="../media/image280.png"/><Relationship Id="rId1" Type="http://schemas.openxmlformats.org/officeDocument/2006/relationships/slideLayout" Target="../slideLayouts/slideLayout7.xml"/><Relationship Id="rId4" Type="http://schemas.openxmlformats.org/officeDocument/2006/relationships/image" Target="../media/image650.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0.xml.rels><?xml version="1.0" encoding="UTF-8" standalone="yes"?>
<Relationships xmlns="http://schemas.openxmlformats.org/package/2006/relationships"><Relationship Id="rId3" Type="http://schemas.openxmlformats.org/officeDocument/2006/relationships/image" Target="../media/image670.png"/><Relationship Id="rId2" Type="http://schemas.openxmlformats.org/officeDocument/2006/relationships/image" Target="../media/image660.png"/><Relationship Id="rId1" Type="http://schemas.openxmlformats.org/officeDocument/2006/relationships/slideLayout" Target="../slideLayouts/slideLayout7.xml"/><Relationship Id="rId4" Type="http://schemas.openxmlformats.org/officeDocument/2006/relationships/image" Target="../media/image680.png"/></Relationships>
</file>

<file path=ppt/slides/_rels/slide81.xml.rels><?xml version="1.0" encoding="UTF-8" standalone="yes"?>
<Relationships xmlns="http://schemas.openxmlformats.org/package/2006/relationships"><Relationship Id="rId3" Type="http://schemas.openxmlformats.org/officeDocument/2006/relationships/image" Target="../media/image700.png"/><Relationship Id="rId2" Type="http://schemas.openxmlformats.org/officeDocument/2006/relationships/image" Target="../media/image690.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710.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image" Target="../media/image118.png"/><Relationship Id="rId1" Type="http://schemas.openxmlformats.org/officeDocument/2006/relationships/slideLayout" Target="../slideLayouts/slideLayout7.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720.png"/><Relationship Id="rId1" Type="http://schemas.openxmlformats.org/officeDocument/2006/relationships/slideLayout" Target="../slideLayouts/slideLayout7.xml"/><Relationship Id="rId4" Type="http://schemas.openxmlformats.org/officeDocument/2006/relationships/image" Target="../media/image320.png"/></Relationships>
</file>

<file path=ppt/slides/_rels/slide93.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image" Target="../media/image330.png"/><Relationship Id="rId1" Type="http://schemas.openxmlformats.org/officeDocument/2006/relationships/slideLayout" Target="../slideLayouts/slideLayout7.xml"/><Relationship Id="rId4" Type="http://schemas.openxmlformats.org/officeDocument/2006/relationships/image" Target="../media/image350.png"/></Relationships>
</file>

<file path=ppt/slides/_rels/slide94.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hyperlink" Target="http://www.theproblemsite.com/problems/mathhs/2008/Jun_1_solution.asp" TargetMode="External"/><Relationship Id="rId1" Type="http://schemas.openxmlformats.org/officeDocument/2006/relationships/slideLayout" Target="../slideLayouts/slideLayout7.xml"/><Relationship Id="rId4" Type="http://schemas.openxmlformats.org/officeDocument/2006/relationships/image" Target="../media/image125.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7.xml"/><Relationship Id="rId4" Type="http://schemas.openxmlformats.org/officeDocument/2006/relationships/image" Target="../media/image128.png"/></Relationships>
</file>

<file path=ppt/slides/_rels/slide99.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730.png"/><Relationship Id="rId1" Type="http://schemas.openxmlformats.org/officeDocument/2006/relationships/slideLayout" Target="../slideLayouts/slideLayout7.xml"/><Relationship Id="rId5" Type="http://schemas.openxmlformats.org/officeDocument/2006/relationships/image" Target="../media/image95.png"/><Relationship Id="rId4" Type="http://schemas.openxmlformats.org/officeDocument/2006/relationships/image" Target="../media/image1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92D050"/>
                </a:solidFill>
              </a:rPr>
              <a:t>Topic 2: </a:t>
            </a:r>
            <a:r>
              <a:rPr lang="en-GB" dirty="0"/>
              <a:t>Number Theory</a:t>
            </a:r>
          </a:p>
        </p:txBody>
      </p:sp>
      <p:sp>
        <p:nvSpPr>
          <p:cNvPr id="3" name="Subtitle 2"/>
          <p:cNvSpPr>
            <a:spLocks noGrp="1"/>
          </p:cNvSpPr>
          <p:nvPr>
            <p:ph type="subTitle" idx="1"/>
          </p:nvPr>
        </p:nvSpPr>
        <p:spPr>
          <a:xfrm>
            <a:off x="1079612" y="3429000"/>
            <a:ext cx="6984776" cy="1417712"/>
          </a:xfrm>
        </p:spPr>
        <p:txBody>
          <a:bodyPr>
            <a:normAutofit/>
          </a:bodyPr>
          <a:lstStyle/>
          <a:p>
            <a:r>
              <a:rPr lang="en-GB" sz="2800" dirty="0"/>
              <a:t>Dr J Frost (jfrost@tiffin.kingston.sch.uk)</a:t>
            </a:r>
          </a:p>
          <a:p>
            <a:r>
              <a:rPr lang="en-GB" sz="2800" b="1" dirty="0"/>
              <a:t>www.drfrostmaths.com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2" descr="C:\Users\jamf\Documents\teaching\Enrichment\RiemannZetaClub.png"/>
          <p:cNvPicPr>
            <a:picLocks noChangeAspect="1" noChangeArrowheads="1"/>
          </p:cNvPicPr>
          <p:nvPr/>
        </p:nvPicPr>
        <p:blipFill>
          <a:blip r:embed="rId2" cstate="print"/>
          <a:srcRect/>
          <a:stretch>
            <a:fillRect/>
          </a:stretch>
        </p:blipFill>
        <p:spPr bwMode="auto">
          <a:xfrm>
            <a:off x="5292080" y="332656"/>
            <a:ext cx="3447383" cy="648072"/>
          </a:xfrm>
          <a:prstGeom prst="rect">
            <a:avLst/>
          </a:prstGeom>
          <a:noFill/>
        </p:spPr>
      </p:pic>
      <p:pic>
        <p:nvPicPr>
          <p:cNvPr id="10" name="Picture 2" descr="E:\TiffinSchoolLogo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27</a:t>
            </a:r>
            <a:r>
              <a:rPr lang="en-GB" baseline="30000" dirty="0"/>
              <a:t>th</a:t>
            </a:r>
            <a:r>
              <a:rPr lang="en-GB" dirty="0"/>
              <a:t> January 2017</a:t>
            </a:r>
          </a:p>
        </p:txBody>
      </p:sp>
      <p:sp>
        <p:nvSpPr>
          <p:cNvPr id="12" name="TextBox 4"/>
          <p:cNvSpPr txBox="1"/>
          <p:nvPr/>
        </p:nvSpPr>
        <p:spPr>
          <a:xfrm>
            <a:off x="2123728" y="4575859"/>
            <a:ext cx="489654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t>All Maths Challenge and Olympiad problems are © UK Mathematics Trust (</a:t>
            </a:r>
            <a:r>
              <a:rPr lang="en-GB" dirty="0">
                <a:hlinkClick r:id="rId4"/>
              </a:rPr>
              <a:t>www.ukmt.org.uk</a:t>
            </a:r>
            <a:r>
              <a:rPr lang="en-GB" dirty="0"/>
              <a:t>) </a:t>
            </a:r>
          </a:p>
        </p:txBody>
      </p:sp>
    </p:spTree>
    <p:extLst>
      <p:ext uri="{BB962C8B-B14F-4D97-AF65-F5344CB8AC3E}">
        <p14:creationId xmlns:p14="http://schemas.microsoft.com/office/powerpoint/2010/main" val="1097710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555776" y="1412776"/>
            <a:ext cx="1728192" cy="8640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ym typeface="Wingdings"/>
              </a:rPr>
              <a:t></a:t>
            </a:r>
            <a:endParaRPr lang="en-GB" sz="2800" dirty="0"/>
          </a:p>
        </p:txBody>
      </p:sp>
      <p:sp>
        <p:nvSpPr>
          <p:cNvPr id="13" name="Rectangle 12"/>
          <p:cNvSpPr/>
          <p:nvPr/>
        </p:nvSpPr>
        <p:spPr>
          <a:xfrm>
            <a:off x="4860032" y="1412776"/>
            <a:ext cx="1728192" cy="86409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p:sp>
        <p:nvSpPr>
          <p:cNvPr id="14" name="Rectangle 13"/>
          <p:cNvSpPr/>
          <p:nvPr/>
        </p:nvSpPr>
        <p:spPr>
          <a:xfrm>
            <a:off x="2555776" y="1412776"/>
            <a:ext cx="172819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200" dirty="0"/>
              <a:t>Vote No</a:t>
            </a:r>
          </a:p>
        </p:txBody>
      </p:sp>
      <p:sp>
        <p:nvSpPr>
          <p:cNvPr id="22" name="Rectangle 21"/>
          <p:cNvSpPr/>
          <p:nvPr/>
        </p:nvSpPr>
        <p:spPr>
          <a:xfrm>
            <a:off x="4860032" y="1412776"/>
            <a:ext cx="1728192"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3200" dirty="0"/>
              <a:t>Vote Yes</a:t>
            </a:r>
          </a:p>
        </p:txBody>
      </p:sp>
      <mc:AlternateContent xmlns:mc="http://schemas.openxmlformats.org/markup-compatibility/2006" xmlns:a14="http://schemas.microsoft.com/office/drawing/2010/main">
        <mc:Choice Requires="a14">
          <p:sp>
            <p:nvSpPr>
              <p:cNvPr id="23" name="TextBox 22"/>
              <p:cNvSpPr txBox="1"/>
              <p:nvPr/>
            </p:nvSpPr>
            <p:spPr>
              <a:xfrm>
                <a:off x="395536" y="2852936"/>
                <a:ext cx="8280920" cy="3693319"/>
              </a:xfrm>
              <a:prstGeom prst="rect">
                <a:avLst/>
              </a:prstGeom>
              <a:noFill/>
            </p:spPr>
            <p:txBody>
              <a:bodyPr wrap="square" rtlCol="0">
                <a:spAutoFit/>
              </a:bodyPr>
              <a:lstStyle/>
              <a:p>
                <a:r>
                  <a:rPr lang="en-GB" dirty="0"/>
                  <a:t>Euclid’s </a:t>
                </a:r>
                <a:r>
                  <a:rPr lang="en-GB" b="1" dirty="0"/>
                  <a:t>Fundamental Theorem of Arithmetic</a:t>
                </a:r>
                <a:r>
                  <a:rPr lang="en-GB" dirty="0"/>
                  <a:t>, also known as the </a:t>
                </a:r>
                <a:r>
                  <a:rPr lang="en-GB" b="1" dirty="0"/>
                  <a:t>Unique Factorisation Theorem</a:t>
                </a:r>
                <a:r>
                  <a:rPr lang="en-GB" dirty="0"/>
                  <a:t>, states that all positive integers are uniquely expressed as the product of primes.</a:t>
                </a:r>
              </a:p>
              <a:p>
                <a:endParaRPr lang="en-GB" dirty="0"/>
              </a:p>
              <a:p>
                <a:r>
                  <a:rPr lang="en-GB" dirty="0"/>
                  <a:t>Assume that 1 is a prime.</a:t>
                </a:r>
              </a:p>
              <a:p>
                <a:r>
                  <a:rPr lang="en-GB" dirty="0"/>
                  <a:t>Then all other numbers can be expressed as a product of primes in multiple ways: e.g. </a:t>
                </a:r>
                <a14:m>
                  <m:oMath xmlns:m="http://schemas.openxmlformats.org/officeDocument/2006/math">
                    <m:r>
                      <a:rPr lang="en-GB" b="0" i="1" smtClean="0">
                        <a:latin typeface="Cambria Math" panose="02040503050406030204" pitchFamily="18" charset="0"/>
                      </a:rPr>
                      <m:t>4=2×2×1</m:t>
                    </m:r>
                  </m:oMath>
                </a14:m>
                <a:r>
                  <a:rPr lang="en-GB" dirty="0"/>
                  <a:t>, but also </a:t>
                </a:r>
                <a14:m>
                  <m:oMath xmlns:m="http://schemas.openxmlformats.org/officeDocument/2006/math">
                    <m:r>
                      <a:rPr lang="en-GB" b="0" i="1" smtClean="0">
                        <a:latin typeface="Cambria Math" panose="02040503050406030204" pitchFamily="18" charset="0"/>
                      </a:rPr>
                      <m:t>4=2×2×1×1</m:t>
                    </m:r>
                  </m:oMath>
                </a14:m>
                <a:r>
                  <a:rPr lang="en-GB" dirty="0"/>
                  <a:t>, and </a:t>
                </a:r>
                <a14:m>
                  <m:oMath xmlns:m="http://schemas.openxmlformats.org/officeDocument/2006/math">
                    <m:r>
                      <a:rPr lang="en-GB" i="1">
                        <a:latin typeface="Cambria Math" panose="02040503050406030204" pitchFamily="18" charset="0"/>
                      </a:rPr>
                      <m:t>4=2×2×1×1×1</m:t>
                    </m:r>
                  </m:oMath>
                </a14:m>
                <a:r>
                  <a:rPr lang="en-GB" dirty="0"/>
                  <a:t>, and so on.</a:t>
                </a:r>
              </a:p>
              <a:p>
                <a:r>
                  <a:rPr lang="en-GB" dirty="0"/>
                  <a:t>Thus the Fundamental Theorem of Arithmetic would be violated were 1 a prime.</a:t>
                </a:r>
              </a:p>
              <a:p>
                <a:endParaRPr lang="en-GB" dirty="0"/>
              </a:p>
              <a:p>
                <a:r>
                  <a:rPr lang="en-GB" dirty="0">
                    <a:hlinkClick r:id="rId2"/>
                  </a:rPr>
                  <a:t>http://primes.utm.edu/notes/faq/one.html</a:t>
                </a:r>
                <a:r>
                  <a:rPr lang="en-GB" dirty="0"/>
                  <a:t> provides some other reasons.</a:t>
                </a:r>
              </a:p>
              <a:p>
                <a:endParaRPr lang="en-GB" dirty="0"/>
              </a:p>
              <a:p>
                <a:r>
                  <a:rPr lang="en-GB" b="1" dirty="0"/>
                  <a:t>(Note also that 0 is neither considered to be ‘positive’ nor ‘negative’. Thus the ‘positive integers’ start from 1)</a:t>
                </a:r>
              </a:p>
            </p:txBody>
          </p:sp>
        </mc:Choice>
        <mc:Fallback xmlns="">
          <p:sp>
            <p:nvSpPr>
              <p:cNvPr id="23" name="TextBox 22"/>
              <p:cNvSpPr txBox="1">
                <a:spLocks noRot="1" noChangeAspect="1" noMove="1" noResize="1" noEditPoints="1" noAdjustHandles="1" noChangeArrowheads="1" noChangeShapeType="1" noTextEdit="1"/>
              </p:cNvSpPr>
              <p:nvPr/>
            </p:nvSpPr>
            <p:spPr>
              <a:xfrm>
                <a:off x="395536" y="2852936"/>
                <a:ext cx="8280920" cy="3693319"/>
              </a:xfrm>
              <a:prstGeom prst="rect">
                <a:avLst/>
              </a:prstGeom>
              <a:blipFill rotWithShape="0">
                <a:blip r:embed="rId3"/>
                <a:stretch>
                  <a:fillRect l="-663" t="-825" b="-1650"/>
                </a:stretch>
              </a:blipFill>
            </p:spPr>
            <p:txBody>
              <a:bodyPr/>
              <a:lstStyle/>
              <a:p>
                <a:r>
                  <a:rPr lang="en-GB">
                    <a:noFill/>
                  </a:rPr>
                  <a:t> </a:t>
                </a:r>
              </a:p>
            </p:txBody>
          </p:sp>
        </mc:Fallback>
      </mc:AlternateContent>
      <p:grpSp>
        <p:nvGrpSpPr>
          <p:cNvPr id="11" name="Group 10"/>
          <p:cNvGrpSpPr/>
          <p:nvPr/>
        </p:nvGrpSpPr>
        <p:grpSpPr>
          <a:xfrm>
            <a:off x="0" y="0"/>
            <a:ext cx="9143074" cy="599127"/>
            <a:chOff x="0" y="13335"/>
            <a:chExt cx="9144218" cy="599127"/>
          </a:xfrm>
        </p:grpSpPr>
        <p:sp>
          <p:nvSpPr>
            <p:cNvPr id="15"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Is 1 a prime number?</a:t>
              </a:r>
            </a:p>
          </p:txBody>
        </p:sp>
        <p:cxnSp>
          <p:nvCxnSpPr>
            <p:cNvPr id="16" name="Straight Connector 15"/>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6918362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1000"/>
                                        <p:tgtEl>
                                          <p:spTgt spid="23"/>
                                        </p:tgtEl>
                                      </p:cBhvr>
                                    </p:animEffect>
                                  </p:childTnLst>
                                </p:cTn>
                              </p:par>
                            </p:childTnLst>
                          </p:cTn>
                        </p:par>
                      </p:childTnLst>
                    </p:cTn>
                  </p:par>
                </p:childTnLst>
              </p:cTn>
              <p:nextCondLst>
                <p:cond evt="onClick" delay="0">
                  <p:tgtEl>
                    <p:spTgt spid="14"/>
                  </p:tgtEl>
                </p:cond>
              </p:nextCondLst>
            </p:seq>
            <p:seq concurrent="1" nextAc="seek">
              <p:cTn id="11" restart="whenNotActive" fill="hold" evtFilter="cancelBubble" nodeType="interactiveSeq">
                <p:stCondLst>
                  <p:cond evt="onClick" delay="0">
                    <p:tgtEl>
                      <p:spTgt spid="22"/>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22"/>
                                        </p:tgtEl>
                                      </p:cBhvr>
                                    </p:animEffect>
                                    <p:set>
                                      <p:cBhvr>
                                        <p:cTn id="16"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4" grpId="0" animBg="1"/>
      <p:bldP spid="22" grpId="0" animBg="1"/>
      <p:bldP spid="23"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23528" y="1052736"/>
            <a:ext cx="8064896" cy="646331"/>
          </a:xfrm>
          <a:prstGeom prst="rect">
            <a:avLst/>
          </a:prstGeom>
          <a:noFill/>
        </p:spPr>
        <p:txBody>
          <a:bodyPr wrap="square" rtlCol="0">
            <a:spAutoFit/>
          </a:bodyPr>
          <a:lstStyle/>
          <a:p>
            <a:r>
              <a:rPr lang="en-GB" dirty="0"/>
              <a:t>But since </a:t>
            </a:r>
            <a:r>
              <a:rPr lang="en-GB" dirty="0" err="1"/>
              <a:t>ln</a:t>
            </a:r>
            <a:r>
              <a:rPr lang="en-GB" dirty="0"/>
              <a:t>(x) is a continuous function, we may as well use integration instead, finding the area under the graph:</a:t>
            </a:r>
          </a:p>
        </p:txBody>
      </p:sp>
      <mc:AlternateContent xmlns:mc="http://schemas.openxmlformats.org/markup-compatibility/2006" xmlns:a14="http://schemas.microsoft.com/office/drawing/2010/main">
        <mc:Choice Requires="a14">
          <p:sp>
            <p:nvSpPr>
              <p:cNvPr id="9" name="TextBox 8"/>
              <p:cNvSpPr txBox="1"/>
              <p:nvPr/>
            </p:nvSpPr>
            <p:spPr>
              <a:xfrm>
                <a:off x="323528" y="2636912"/>
                <a:ext cx="8064896" cy="2862322"/>
              </a:xfrm>
              <a:prstGeom prst="rect">
                <a:avLst/>
              </a:prstGeom>
              <a:noFill/>
            </p:spPr>
            <p:txBody>
              <a:bodyPr wrap="square" rtlCol="0">
                <a:spAutoFit/>
              </a:bodyPr>
              <a:lstStyle/>
              <a:p>
                <a:r>
                  <a:rPr lang="en-GB" dirty="0"/>
                  <a:t>The function on the RHS is known as the “</a:t>
                </a:r>
                <a:r>
                  <a:rPr lang="en-GB" b="1" dirty="0"/>
                  <a:t>logarithmic integral</a:t>
                </a:r>
                <a:r>
                  <a:rPr lang="en-GB" dirty="0"/>
                  <a:t>”, written </a:t>
                </a:r>
                <a14:m>
                  <m:oMath xmlns:m="http://schemas.openxmlformats.org/officeDocument/2006/math">
                    <m:r>
                      <a:rPr lang="en-GB" b="1" i="1" smtClean="0">
                        <a:latin typeface="Cambria Math" panose="02040503050406030204" pitchFamily="18" charset="0"/>
                      </a:rPr>
                      <m:t>𝑳𝒊</m:t>
                    </m:r>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oMath>
                </a14:m>
                <a:endParaRPr lang="en-GB" b="1" dirty="0"/>
              </a:p>
              <a:p>
                <a:endParaRPr lang="en-GB" b="1" dirty="0"/>
              </a:p>
              <a:p>
                <a:r>
                  <a:rPr lang="en-GB" dirty="0"/>
                  <a:t>But if we consider the graph of </a:t>
                </a:r>
                <a:r>
                  <a:rPr lang="en-GB" dirty="0" err="1"/>
                  <a:t>ln</a:t>
                </a:r>
                <a:r>
                  <a:rPr lang="en-GB" dirty="0"/>
                  <a:t>(x), and note that as x becomes large, the gradient of </a:t>
                </a:r>
                <a:r>
                  <a:rPr lang="en-GB" dirty="0" err="1"/>
                  <a:t>ln</a:t>
                </a:r>
                <a:r>
                  <a:rPr lang="en-GB" dirty="0"/>
                  <a:t>(x) becomes 0, and thus we could come up with a looser but easier to calculate approximation that assumes we use the same probability </a:t>
                </a:r>
                <a:r>
                  <a:rPr lang="en-GB" dirty="0" err="1"/>
                  <a:t>ln</a:t>
                </a:r>
                <a:r>
                  <a:rPr lang="en-GB" dirty="0"/>
                  <a:t>(x) for all numbers up to x (rather than calculate </a:t>
                </a:r>
                <a:r>
                  <a:rPr lang="en-GB" dirty="0" err="1"/>
                  <a:t>ln</a:t>
                </a:r>
                <a:r>
                  <a:rPr lang="en-GB" dirty="0"/>
                  <a:t>(k) for each k up to x as before).</a:t>
                </a:r>
              </a:p>
              <a:p>
                <a:r>
                  <a:rPr lang="en-GB" dirty="0"/>
                  <a:t>Then, given the probability is constant, then going back to our party analogy, we can just multiply this constant probability by the number of people to get the estimate attendance, i.e. Multiply 1/</a:t>
                </a:r>
                <a:r>
                  <a:rPr lang="en-GB" dirty="0" err="1"/>
                  <a:t>ln</a:t>
                </a:r>
                <a:r>
                  <a:rPr lang="en-GB" dirty="0"/>
                  <a:t>(x) by x to get an estimate number of primes:</a:t>
                </a:r>
              </a:p>
              <a:p>
                <a:endParaRPr lang="en-GB" b="1" dirty="0"/>
              </a:p>
            </p:txBody>
          </p:sp>
        </mc:Choice>
        <mc:Fallback xmlns="">
          <p:sp>
            <p:nvSpPr>
              <p:cNvPr id="9" name="TextBox 8"/>
              <p:cNvSpPr txBox="1">
                <a:spLocks noRot="1" noChangeAspect="1" noMove="1" noResize="1" noEditPoints="1" noAdjustHandles="1" noChangeArrowheads="1" noChangeShapeType="1" noTextEdit="1"/>
              </p:cNvSpPr>
              <p:nvPr/>
            </p:nvSpPr>
            <p:spPr>
              <a:xfrm>
                <a:off x="323528" y="2636912"/>
                <a:ext cx="8064896" cy="2862322"/>
              </a:xfrm>
              <a:prstGeom prst="rect">
                <a:avLst/>
              </a:prstGeom>
              <a:blipFill>
                <a:blip r:embed="rId2"/>
                <a:stretch>
                  <a:fillRect l="-605" t="-1279" r="-378"/>
                </a:stretch>
              </a:blipFill>
            </p:spPr>
            <p:txBody>
              <a:bodyPr/>
              <a:lstStyle/>
              <a:p>
                <a:r>
                  <a:rPr lang="en-GB">
                    <a:noFill/>
                  </a:rPr>
                  <a:t> </a:t>
                </a:r>
              </a:p>
            </p:txBody>
          </p:sp>
        </mc:Fallback>
      </mc:AlternateContent>
      <p:pic>
        <p:nvPicPr>
          <p:cNvPr id="2052" name="Picture 4"/>
          <p:cNvPicPr>
            <a:picLocks noChangeAspect="1" noChangeArrowheads="1"/>
          </p:cNvPicPr>
          <p:nvPr/>
        </p:nvPicPr>
        <p:blipFill>
          <a:blip r:embed="rId3" cstate="print"/>
          <a:srcRect/>
          <a:stretch>
            <a:fillRect/>
          </a:stretch>
        </p:blipFill>
        <p:spPr bwMode="auto">
          <a:xfrm>
            <a:off x="3059832" y="1628800"/>
            <a:ext cx="2160240" cy="896851"/>
          </a:xfrm>
          <a:prstGeom prst="rect">
            <a:avLst/>
          </a:prstGeom>
          <a:noFill/>
          <a:ln w="9525">
            <a:noFill/>
            <a:miter lim="800000"/>
            <a:headEnd/>
            <a:tailEnd/>
          </a:ln>
        </p:spPr>
      </p:pic>
      <p:cxnSp>
        <p:nvCxnSpPr>
          <p:cNvPr id="13" name="Straight Connector 12"/>
          <p:cNvCxnSpPr/>
          <p:nvPr/>
        </p:nvCxnSpPr>
        <p:spPr>
          <a:xfrm flipH="1">
            <a:off x="0" y="3068960"/>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2054" name="Picture 6"/>
          <p:cNvPicPr>
            <a:picLocks noChangeAspect="1" noChangeArrowheads="1"/>
          </p:cNvPicPr>
          <p:nvPr/>
        </p:nvPicPr>
        <p:blipFill>
          <a:blip r:embed="rId4" cstate="print"/>
          <a:srcRect/>
          <a:stretch>
            <a:fillRect/>
          </a:stretch>
        </p:blipFill>
        <p:spPr bwMode="auto">
          <a:xfrm>
            <a:off x="3275856" y="5373216"/>
            <a:ext cx="1819275" cy="971550"/>
          </a:xfrm>
          <a:prstGeom prst="rect">
            <a:avLst/>
          </a:prstGeom>
          <a:noFill/>
          <a:ln w="9525">
            <a:noFill/>
            <a:miter lim="800000"/>
            <a:headEnd/>
            <a:tailEnd/>
          </a:ln>
        </p:spPr>
      </p:pic>
      <p:grpSp>
        <p:nvGrpSpPr>
          <p:cNvPr id="8" name="Group 7"/>
          <p:cNvGrpSpPr/>
          <p:nvPr/>
        </p:nvGrpSpPr>
        <p:grpSpPr>
          <a:xfrm>
            <a:off x="0" y="0"/>
            <a:ext cx="9143074" cy="599127"/>
            <a:chOff x="0" y="13335"/>
            <a:chExt cx="9144218" cy="599127"/>
          </a:xfrm>
        </p:grpSpPr>
        <p:sp>
          <p:nvSpPr>
            <p:cNvPr id="10"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Counting primes</a:t>
              </a:r>
            </a:p>
          </p:txBody>
        </p:sp>
        <p:cxnSp>
          <p:nvCxnSpPr>
            <p:cNvPr id="11" name="Straight Connector 10"/>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thumb/8/87/Prime_number_theorem_ratio_convergence.svg/500px-Prime_number_theorem_ratio_convergence.svg.png"/>
          <p:cNvPicPr>
            <a:picLocks noChangeAspect="1" noChangeArrowheads="1"/>
          </p:cNvPicPr>
          <p:nvPr/>
        </p:nvPicPr>
        <p:blipFill>
          <a:blip r:embed="rId2" cstate="print"/>
          <a:srcRect/>
          <a:stretch>
            <a:fillRect/>
          </a:stretch>
        </p:blipFill>
        <p:spPr bwMode="auto">
          <a:xfrm>
            <a:off x="1763688" y="2132856"/>
            <a:ext cx="5625623" cy="3600400"/>
          </a:xfrm>
          <a:prstGeom prst="rect">
            <a:avLst/>
          </a:prstGeom>
          <a:noFill/>
        </p:spPr>
      </p:pic>
      <mc:AlternateContent xmlns:mc="http://schemas.openxmlformats.org/markup-compatibility/2006" xmlns:a14="http://schemas.microsoft.com/office/drawing/2010/main">
        <mc:Choice Requires="a14">
          <p:sp>
            <p:nvSpPr>
              <p:cNvPr id="4" name="TextBox 3"/>
              <p:cNvSpPr txBox="1"/>
              <p:nvPr/>
            </p:nvSpPr>
            <p:spPr>
              <a:xfrm>
                <a:off x="467544" y="1052736"/>
                <a:ext cx="7632848" cy="646331"/>
              </a:xfrm>
              <a:prstGeom prst="rect">
                <a:avLst/>
              </a:prstGeom>
              <a:noFill/>
            </p:spPr>
            <p:txBody>
              <a:bodyPr wrap="square" rtlCol="0">
                <a:spAutoFit/>
              </a:bodyPr>
              <a:lstStyle/>
              <a:p>
                <a:r>
                  <a:rPr lang="en-GB" dirty="0"/>
                  <a:t>The graph indicates how accurate these two estimates area compared to the true number of primes </a:t>
                </a:r>
                <a14:m>
                  <m:oMath xmlns:m="http://schemas.openxmlformats.org/officeDocument/2006/math">
                    <m:r>
                      <a:rPr lang="en-GB" b="0" i="1" smtClean="0">
                        <a:latin typeface="Cambria Math" panose="02040503050406030204" pitchFamily="18" charset="0"/>
                      </a:rPr>
                      <m:t>𝜋</m:t>
                    </m:r>
                    <m:d>
                      <m:dPr>
                        <m:ctrlPr>
                          <a:rPr lang="en-GB" b="0" i="1" smtClean="0">
                            <a:latin typeface="Cambria Math"/>
                          </a:rPr>
                        </m:ctrlPr>
                      </m:dPr>
                      <m:e>
                        <m:r>
                          <a:rPr lang="en-GB" b="0" i="1" smtClean="0">
                            <a:latin typeface="Cambria Math" panose="02040503050406030204" pitchFamily="18" charset="0"/>
                          </a:rPr>
                          <m:t>𝑥</m:t>
                        </m:r>
                      </m:e>
                    </m:d>
                  </m:oMath>
                </a14:m>
                <a:r>
                  <a:rPr lang="en-GB" dirty="0"/>
                  <a:t>.</a:t>
                </a:r>
              </a:p>
            </p:txBody>
          </p:sp>
        </mc:Choice>
        <mc:Fallback xmlns="">
          <p:sp>
            <p:nvSpPr>
              <p:cNvPr id="4" name="TextBox 3"/>
              <p:cNvSpPr txBox="1">
                <a:spLocks noRot="1" noChangeAspect="1" noMove="1" noResize="1" noEditPoints="1" noAdjustHandles="1" noChangeArrowheads="1" noChangeShapeType="1" noTextEdit="1"/>
              </p:cNvSpPr>
              <p:nvPr/>
            </p:nvSpPr>
            <p:spPr>
              <a:xfrm>
                <a:off x="467544" y="1052736"/>
                <a:ext cx="7632848" cy="646331"/>
              </a:xfrm>
              <a:prstGeom prst="rect">
                <a:avLst/>
              </a:prstGeom>
              <a:blipFill>
                <a:blip r:embed="rId3"/>
                <a:stretch>
                  <a:fillRect l="-719" t="-5660" b="-14151"/>
                </a:stretch>
              </a:blipFill>
            </p:spPr>
            <p:txBody>
              <a:bodyPr/>
              <a:lstStyle/>
              <a:p>
                <a:r>
                  <a:rPr lang="en-GB">
                    <a:noFill/>
                  </a:rPr>
                  <a:t> </a:t>
                </a:r>
              </a:p>
            </p:txBody>
          </p:sp>
        </mc:Fallback>
      </mc:AlternateContent>
      <p:sp>
        <p:nvSpPr>
          <p:cNvPr id="5" name="TextBox 4"/>
          <p:cNvSpPr txBox="1"/>
          <p:nvPr/>
        </p:nvSpPr>
        <p:spPr>
          <a:xfrm>
            <a:off x="107504" y="2708920"/>
            <a:ext cx="1584176" cy="830997"/>
          </a:xfrm>
          <a:prstGeom prst="rect">
            <a:avLst/>
          </a:prstGeom>
          <a:noFill/>
        </p:spPr>
        <p:txBody>
          <a:bodyPr wrap="square" rtlCol="0">
            <a:spAutoFit/>
          </a:bodyPr>
          <a:lstStyle/>
          <a:p>
            <a:r>
              <a:rPr lang="en-GB" sz="1600" dirty="0"/>
              <a:t>1.1 means we’ve overestimated by 10%</a:t>
            </a:r>
          </a:p>
        </p:txBody>
      </p:sp>
      <p:cxnSp>
        <p:nvCxnSpPr>
          <p:cNvPr id="7" name="Straight Arrow Connector 6"/>
          <p:cNvCxnSpPr/>
          <p:nvPr/>
        </p:nvCxnSpPr>
        <p:spPr>
          <a:xfrm>
            <a:off x="1475656" y="3212976"/>
            <a:ext cx="288032" cy="7200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3131840" y="5877272"/>
            <a:ext cx="3528392" cy="830997"/>
          </a:xfrm>
          <a:prstGeom prst="rect">
            <a:avLst/>
          </a:prstGeom>
          <a:noFill/>
        </p:spPr>
        <p:txBody>
          <a:bodyPr wrap="square" rtlCol="0">
            <a:spAutoFit/>
          </a:bodyPr>
          <a:lstStyle/>
          <a:p>
            <a:r>
              <a:rPr lang="en-GB" sz="1600" dirty="0"/>
              <a:t>We can see that this estimate is 99% accurate once we consider the number of primes up to about 100,000</a:t>
            </a:r>
          </a:p>
        </p:txBody>
      </p:sp>
      <p:cxnSp>
        <p:nvCxnSpPr>
          <p:cNvPr id="14" name="Straight Arrow Connector 13"/>
          <p:cNvCxnSpPr/>
          <p:nvPr/>
        </p:nvCxnSpPr>
        <p:spPr>
          <a:xfrm flipH="1" flipV="1">
            <a:off x="3148717" y="4063117"/>
            <a:ext cx="487179" cy="188616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9" name="Group 8"/>
          <p:cNvGrpSpPr/>
          <p:nvPr/>
        </p:nvGrpSpPr>
        <p:grpSpPr>
          <a:xfrm>
            <a:off x="0" y="0"/>
            <a:ext cx="9143074" cy="599127"/>
            <a:chOff x="0" y="13335"/>
            <a:chExt cx="9144218" cy="599127"/>
          </a:xfrm>
        </p:grpSpPr>
        <p:sp>
          <p:nvSpPr>
            <p:cNvPr id="10"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Counting primes</a:t>
              </a:r>
            </a:p>
          </p:txBody>
        </p:sp>
        <p:cxnSp>
          <p:nvCxnSpPr>
            <p:cNvPr id="11" name="Straight Connector 10"/>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467544" y="1052736"/>
                <a:ext cx="7632848" cy="2029530"/>
              </a:xfrm>
              <a:prstGeom prst="rect">
                <a:avLst/>
              </a:prstGeom>
              <a:noFill/>
            </p:spPr>
            <p:txBody>
              <a:bodyPr wrap="square" rtlCol="0">
                <a:spAutoFit/>
              </a:bodyPr>
              <a:lstStyle/>
              <a:p>
                <a:r>
                  <a:rPr lang="en-GB" sz="2000" b="1" dirty="0"/>
                  <a:t>There’s currently no formula to generate the </a:t>
                </a:r>
                <a14:m>
                  <m:oMath xmlns:m="http://schemas.openxmlformats.org/officeDocument/2006/math">
                    <m:r>
                      <a:rPr lang="en-GB" sz="2000" b="1" i="1" dirty="0" smtClean="0">
                        <a:latin typeface="Cambria Math" panose="02040503050406030204" pitchFamily="18" charset="0"/>
                      </a:rPr>
                      <m:t>𝒙</m:t>
                    </m:r>
                  </m:oMath>
                </a14:m>
                <a:r>
                  <a:rPr lang="en-GB" sz="2000" b="1" baseline="30000" dirty="0" err="1"/>
                  <a:t>th</a:t>
                </a:r>
                <a:r>
                  <a:rPr lang="en-GB" sz="2000" b="1" dirty="0"/>
                  <a:t> prime.</a:t>
                </a:r>
              </a:p>
              <a:p>
                <a:r>
                  <a:rPr lang="en-GB" dirty="0"/>
                  <a:t>But we can use the approximation </a:t>
                </a:r>
                <a14:m>
                  <m:oMath xmlns:m="http://schemas.openxmlformats.org/officeDocument/2006/math">
                    <m:r>
                      <a:rPr lang="en-GB" b="0" i="1" smtClean="0">
                        <a:latin typeface="Cambria Math" panose="02040503050406030204" pitchFamily="18" charset="0"/>
                      </a:rPr>
                      <m:t>𝜋</m:t>
                    </m:r>
                    <m:d>
                      <m:dPr>
                        <m:ctrlPr>
                          <a:rPr lang="en-GB" b="0" i="1" smtClean="0">
                            <a:latin typeface="Cambria Math"/>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f>
                      <m:fPr>
                        <m:ctrlPr>
                          <a:rPr lang="en-GB" b="0" i="1" smtClean="0">
                            <a:latin typeface="Cambria Math"/>
                          </a:rPr>
                        </m:ctrlPr>
                      </m:fPr>
                      <m:num>
                        <m:r>
                          <a:rPr lang="en-GB" b="0" i="1" smtClean="0">
                            <a:latin typeface="Cambria Math" panose="02040503050406030204" pitchFamily="18" charset="0"/>
                          </a:rPr>
                          <m:t>𝑥</m:t>
                        </m:r>
                      </m:num>
                      <m:den>
                        <m:func>
                          <m:funcPr>
                            <m:ctrlPr>
                              <a:rPr lang="en-GB" b="0" i="1" smtClean="0">
                                <a:latin typeface="Cambria Math"/>
                              </a:rPr>
                            </m:ctrlPr>
                          </m:funcPr>
                          <m:fName>
                            <m:r>
                              <m:rPr>
                                <m:sty m:val="p"/>
                              </m:rPr>
                              <a:rPr lang="en-GB" b="0" i="0" smtClean="0">
                                <a:latin typeface="Cambria Math" panose="02040503050406030204" pitchFamily="18" charset="0"/>
                              </a:rPr>
                              <m:t>ln</m:t>
                            </m:r>
                          </m:fName>
                          <m:e>
                            <m:d>
                              <m:dPr>
                                <m:ctrlPr>
                                  <a:rPr lang="en-GB" b="0" i="1" smtClean="0">
                                    <a:latin typeface="Cambria Math"/>
                                  </a:rPr>
                                </m:ctrlPr>
                              </m:dPr>
                              <m:e>
                                <m:r>
                                  <a:rPr lang="en-GB" b="0" i="1" smtClean="0">
                                    <a:latin typeface="Cambria Math" panose="02040503050406030204" pitchFamily="18" charset="0"/>
                                  </a:rPr>
                                  <m:t>𝑥</m:t>
                                </m:r>
                              </m:e>
                            </m:d>
                          </m:e>
                        </m:func>
                      </m:den>
                    </m:f>
                  </m:oMath>
                </a14:m>
                <a:r>
                  <a:rPr lang="en-GB" dirty="0"/>
                  <a:t> seen earlier.</a:t>
                </a:r>
              </a:p>
              <a:p>
                <a:endParaRPr lang="en-GB" dirty="0"/>
              </a:p>
              <a:p>
                <a:r>
                  <a:rPr lang="en-GB" dirty="0"/>
                  <a:t>If there are </a:t>
                </a:r>
                <a14:m>
                  <m:oMath xmlns:m="http://schemas.openxmlformats.org/officeDocument/2006/math">
                    <m:f>
                      <m:fPr>
                        <m:ctrlPr>
                          <a:rPr lang="en-GB" b="0" i="1" smtClean="0">
                            <a:latin typeface="Cambria Math"/>
                          </a:rPr>
                        </m:ctrlPr>
                      </m:fPr>
                      <m:num>
                        <m:r>
                          <a:rPr lang="en-GB" b="0" i="1" smtClean="0">
                            <a:latin typeface="Cambria Math" panose="02040503050406030204" pitchFamily="18" charset="0"/>
                          </a:rPr>
                          <m:t>𝑥</m:t>
                        </m:r>
                      </m:num>
                      <m:den>
                        <m:func>
                          <m:funcPr>
                            <m:ctrlPr>
                              <a:rPr lang="en-GB" b="0" i="1" smtClean="0">
                                <a:latin typeface="Cambria Math"/>
                              </a:rPr>
                            </m:ctrlPr>
                          </m:funcPr>
                          <m:fName>
                            <m:r>
                              <m:rPr>
                                <m:sty m:val="p"/>
                              </m:rPr>
                              <a:rPr lang="en-GB" b="0" i="0" smtClean="0">
                                <a:latin typeface="Cambria Math" panose="02040503050406030204" pitchFamily="18" charset="0"/>
                              </a:rPr>
                              <m:t>ln</m:t>
                            </m:r>
                          </m:fName>
                          <m:e>
                            <m:d>
                              <m:dPr>
                                <m:ctrlPr>
                                  <a:rPr lang="en-GB" b="0" i="1" smtClean="0">
                                    <a:latin typeface="Cambria Math"/>
                                  </a:rPr>
                                </m:ctrlPr>
                              </m:dPr>
                              <m:e>
                                <m:r>
                                  <a:rPr lang="en-GB" b="0" i="1" smtClean="0">
                                    <a:latin typeface="Cambria Math" panose="02040503050406030204" pitchFamily="18" charset="0"/>
                                  </a:rPr>
                                  <m:t>𝑥</m:t>
                                </m:r>
                              </m:e>
                            </m:d>
                          </m:e>
                        </m:func>
                      </m:den>
                    </m:f>
                  </m:oMath>
                </a14:m>
                <a:r>
                  <a:rPr lang="en-GB" dirty="0"/>
                  <a:t> prime numbers up to </a:t>
                </a:r>
                <a14:m>
                  <m:oMath xmlns:m="http://schemas.openxmlformats.org/officeDocument/2006/math">
                    <m:r>
                      <a:rPr lang="en-GB" i="1" dirty="0" smtClean="0">
                        <a:latin typeface="Cambria Math" panose="02040503050406030204" pitchFamily="18" charset="0"/>
                      </a:rPr>
                      <m:t>𝑥</m:t>
                    </m:r>
                  </m:oMath>
                </a14:m>
                <a:r>
                  <a:rPr lang="en-GB" dirty="0"/>
                  <a:t>, this suggests that the (</a:t>
                </a:r>
                <a14:m>
                  <m:oMath xmlns:m="http://schemas.openxmlformats.org/officeDocument/2006/math">
                    <m:f>
                      <m:fPr>
                        <m:ctrlPr>
                          <a:rPr lang="en-GB" b="0" i="1" smtClean="0">
                            <a:latin typeface="Cambria Math"/>
                          </a:rPr>
                        </m:ctrlPr>
                      </m:fPr>
                      <m:num>
                        <m:r>
                          <a:rPr lang="en-GB" b="0" i="1" smtClean="0">
                            <a:latin typeface="Cambria Math" panose="02040503050406030204" pitchFamily="18" charset="0"/>
                          </a:rPr>
                          <m:t>𝑥</m:t>
                        </m:r>
                      </m:num>
                      <m:den>
                        <m:func>
                          <m:funcPr>
                            <m:ctrlPr>
                              <a:rPr lang="en-GB" b="0" i="1" smtClean="0">
                                <a:latin typeface="Cambria Math"/>
                              </a:rPr>
                            </m:ctrlPr>
                          </m:funcPr>
                          <m:fName>
                            <m:r>
                              <m:rPr>
                                <m:sty m:val="p"/>
                              </m:rPr>
                              <a:rPr lang="en-GB" b="0" i="0" smtClean="0">
                                <a:latin typeface="Cambria Math" panose="02040503050406030204" pitchFamily="18" charset="0"/>
                              </a:rPr>
                              <m:t>ln</m:t>
                            </m:r>
                          </m:fName>
                          <m:e>
                            <m:d>
                              <m:dPr>
                                <m:ctrlPr>
                                  <a:rPr lang="en-GB" b="0" i="1" smtClean="0">
                                    <a:latin typeface="Cambria Math"/>
                                  </a:rPr>
                                </m:ctrlPr>
                              </m:dPr>
                              <m:e>
                                <m:r>
                                  <a:rPr lang="en-GB" b="0" i="1" smtClean="0">
                                    <a:latin typeface="Cambria Math" panose="02040503050406030204" pitchFamily="18" charset="0"/>
                                  </a:rPr>
                                  <m:t>𝑥</m:t>
                                </m:r>
                              </m:e>
                            </m:d>
                          </m:e>
                        </m:func>
                      </m:den>
                    </m:f>
                  </m:oMath>
                </a14:m>
                <a:r>
                  <a:rPr lang="en-GB" dirty="0"/>
                  <a:t>)</a:t>
                </a:r>
                <a:r>
                  <a:rPr lang="en-GB" baseline="30000" dirty="0" err="1"/>
                  <a:t>th</a:t>
                </a:r>
                <a:r>
                  <a:rPr lang="en-GB" dirty="0"/>
                  <a:t> prime number is roughly </a:t>
                </a:r>
                <a14:m>
                  <m:oMath xmlns:m="http://schemas.openxmlformats.org/officeDocument/2006/math">
                    <m:r>
                      <a:rPr lang="en-GB" i="1" dirty="0" smtClean="0">
                        <a:latin typeface="Cambria Math" panose="02040503050406030204" pitchFamily="18" charset="0"/>
                      </a:rPr>
                      <m:t>𝑥</m:t>
                    </m:r>
                  </m:oMath>
                </a14:m>
                <a:r>
                  <a:rPr lang="en-GB" dirty="0"/>
                  <a:t>.</a:t>
                </a:r>
              </a:p>
              <a:p>
                <a:r>
                  <a:rPr lang="en-GB" dirty="0"/>
                  <a:t>That means that the </a:t>
                </a:r>
                <a14:m>
                  <m:oMath xmlns:m="http://schemas.openxmlformats.org/officeDocument/2006/math">
                    <m:r>
                      <a:rPr lang="en-GB" b="1" i="1" dirty="0" smtClean="0">
                        <a:latin typeface="Cambria Math" panose="02040503050406030204" pitchFamily="18" charset="0"/>
                      </a:rPr>
                      <m:t>𝒙</m:t>
                    </m:r>
                  </m:oMath>
                </a14:m>
                <a:r>
                  <a:rPr lang="en-GB" b="1" baseline="30000" dirty="0" err="1"/>
                  <a:t>th</a:t>
                </a:r>
                <a:r>
                  <a:rPr lang="en-GB" b="1" dirty="0"/>
                  <a:t> prime number will be roughly </a:t>
                </a:r>
                <a14:m>
                  <m:oMath xmlns:m="http://schemas.openxmlformats.org/officeDocument/2006/math">
                    <m:r>
                      <a:rPr lang="en-GB" b="1" i="1" dirty="0" smtClean="0">
                        <a:latin typeface="Cambria Math" panose="02040503050406030204" pitchFamily="18" charset="0"/>
                      </a:rPr>
                      <m:t>𝒙</m:t>
                    </m:r>
                    <m:r>
                      <a:rPr lang="en-GB" b="1" i="1" dirty="0" smtClean="0">
                        <a:latin typeface="Cambria Math" panose="02040503050406030204" pitchFamily="18" charset="0"/>
                      </a:rPr>
                      <m:t> </m:t>
                    </m:r>
                    <m:r>
                      <a:rPr lang="en-GB" b="1" i="1" dirty="0" smtClean="0">
                        <a:latin typeface="Cambria Math" panose="02040503050406030204" pitchFamily="18" charset="0"/>
                      </a:rPr>
                      <m:t>𝒍𝒏</m:t>
                    </m:r>
                    <m:d>
                      <m:dPr>
                        <m:ctrlPr>
                          <a:rPr lang="en-GB" b="1" i="1" dirty="0" smtClean="0">
                            <a:latin typeface="Cambria Math"/>
                          </a:rPr>
                        </m:ctrlPr>
                      </m:dPr>
                      <m:e>
                        <m:r>
                          <a:rPr lang="en-GB" b="1" i="1" dirty="0" smtClean="0">
                            <a:latin typeface="Cambria Math" panose="02040503050406030204" pitchFamily="18" charset="0"/>
                          </a:rPr>
                          <m:t>𝒙</m:t>
                        </m:r>
                      </m:e>
                    </m:d>
                  </m:oMath>
                </a14:m>
                <a:r>
                  <a:rPr lang="en-GB" b="1" dirty="0"/>
                  <a:t> </a:t>
                </a:r>
              </a:p>
            </p:txBody>
          </p:sp>
        </mc:Choice>
        <mc:Fallback xmlns="">
          <p:sp>
            <p:nvSpPr>
              <p:cNvPr id="4" name="TextBox 3"/>
              <p:cNvSpPr txBox="1">
                <a:spLocks noRot="1" noChangeAspect="1" noMove="1" noResize="1" noEditPoints="1" noAdjustHandles="1" noChangeArrowheads="1" noChangeShapeType="1" noTextEdit="1"/>
              </p:cNvSpPr>
              <p:nvPr/>
            </p:nvSpPr>
            <p:spPr>
              <a:xfrm>
                <a:off x="467544" y="1052736"/>
                <a:ext cx="7632848" cy="2029530"/>
              </a:xfrm>
              <a:prstGeom prst="rect">
                <a:avLst/>
              </a:prstGeom>
              <a:blipFill rotWithShape="0">
                <a:blip r:embed="rId2"/>
                <a:stretch>
                  <a:fillRect l="-879" t="-1802" b="-39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67544" y="3717032"/>
                <a:ext cx="6912768" cy="1477328"/>
              </a:xfrm>
              <a:prstGeom prst="rect">
                <a:avLst/>
              </a:prstGeom>
              <a:noFill/>
            </p:spPr>
            <p:txBody>
              <a:bodyPr wrap="square" rtlCol="0">
                <a:spAutoFit/>
              </a:bodyPr>
              <a:lstStyle/>
              <a:p>
                <a:r>
                  <a:rPr lang="en-GB" b="1" dirty="0"/>
                  <a:t>Example:</a:t>
                </a:r>
              </a:p>
              <a:p>
                <a:r>
                  <a:rPr lang="en-GB" dirty="0"/>
                  <a:t>The actual 100,000</a:t>
                </a:r>
                <a:r>
                  <a:rPr lang="en-GB" baseline="30000" dirty="0"/>
                  <a:t>th</a:t>
                </a:r>
                <a:r>
                  <a:rPr lang="en-GB" dirty="0"/>
                  <a:t> prime number is just under 1.3 million</a:t>
                </a:r>
              </a:p>
              <a:p>
                <a:r>
                  <a:rPr lang="en-GB" dirty="0"/>
                  <a:t>And </a:t>
                </a:r>
                <a14:m>
                  <m:oMath xmlns:m="http://schemas.openxmlformats.org/officeDocument/2006/math">
                    <m:r>
                      <a:rPr lang="en-GB" b="0" i="1" smtClean="0">
                        <a:latin typeface="Cambria Math" panose="02040503050406030204" pitchFamily="18" charset="0"/>
                      </a:rPr>
                      <m:t>100000×</m:t>
                    </m:r>
                    <m:func>
                      <m:funcPr>
                        <m:ctrlPr>
                          <a:rPr lang="en-GB" b="0" i="1" smtClean="0">
                            <a:latin typeface="Cambria Math"/>
                          </a:rPr>
                        </m:ctrlPr>
                      </m:funcPr>
                      <m:fName>
                        <m:r>
                          <m:rPr>
                            <m:sty m:val="p"/>
                          </m:rPr>
                          <a:rPr lang="en-GB" b="0" i="0" smtClean="0">
                            <a:latin typeface="Cambria Math" panose="02040503050406030204" pitchFamily="18" charset="0"/>
                          </a:rPr>
                          <m:t>ln</m:t>
                        </m:r>
                      </m:fName>
                      <m:e>
                        <m:d>
                          <m:dPr>
                            <m:ctrlPr>
                              <a:rPr lang="en-GB" b="0" i="1" smtClean="0">
                                <a:latin typeface="Cambria Math"/>
                              </a:rPr>
                            </m:ctrlPr>
                          </m:dPr>
                          <m:e>
                            <m:r>
                              <a:rPr lang="en-GB" b="0" i="1" smtClean="0">
                                <a:latin typeface="Cambria Math" panose="02040503050406030204" pitchFamily="18" charset="0"/>
                              </a:rPr>
                              <m:t>100000</m:t>
                            </m:r>
                          </m:e>
                        </m:d>
                      </m:e>
                    </m:func>
                    <m:r>
                      <a:rPr lang="en-GB" b="0" i="1" smtClean="0">
                        <a:latin typeface="Cambria Math" panose="02040503050406030204" pitchFamily="18" charset="0"/>
                      </a:rPr>
                      <m:t>=</m:t>
                    </m:r>
                  </m:oMath>
                </a14:m>
                <a:r>
                  <a:rPr lang="en-GB" dirty="0"/>
                  <a:t> 1.15 million.</a:t>
                </a:r>
              </a:p>
              <a:p>
                <a:endParaRPr lang="en-GB" dirty="0"/>
              </a:p>
              <a:p>
                <a:r>
                  <a:rPr lang="en-GB" dirty="0"/>
                  <a:t>This percentage error is reduced as the number becomes larger.</a:t>
                </a:r>
              </a:p>
            </p:txBody>
          </p:sp>
        </mc:Choice>
        <mc:Fallback xmlns="">
          <p:sp>
            <p:nvSpPr>
              <p:cNvPr id="9" name="TextBox 8"/>
              <p:cNvSpPr txBox="1">
                <a:spLocks noRot="1" noChangeAspect="1" noMove="1" noResize="1" noEditPoints="1" noAdjustHandles="1" noChangeArrowheads="1" noChangeShapeType="1" noTextEdit="1"/>
              </p:cNvSpPr>
              <p:nvPr/>
            </p:nvSpPr>
            <p:spPr>
              <a:xfrm>
                <a:off x="467544" y="3717032"/>
                <a:ext cx="6912768" cy="1477328"/>
              </a:xfrm>
              <a:prstGeom prst="rect">
                <a:avLst/>
              </a:prstGeom>
              <a:blipFill rotWithShape="0">
                <a:blip r:embed="rId3"/>
                <a:stretch>
                  <a:fillRect l="-794" t="-2479" b="-5785"/>
                </a:stretch>
              </a:blipFill>
            </p:spPr>
            <p:txBody>
              <a:bodyPr/>
              <a:lstStyle/>
              <a:p>
                <a:r>
                  <a:rPr lang="en-GB">
                    <a:noFill/>
                  </a:rPr>
                  <a:t> </a:t>
                </a:r>
              </a:p>
            </p:txBody>
          </p:sp>
        </mc:Fallback>
      </mc:AlternateContent>
      <p:cxnSp>
        <p:nvCxnSpPr>
          <p:cNvPr id="10" name="Straight Connector 9"/>
          <p:cNvCxnSpPr/>
          <p:nvPr/>
        </p:nvCxnSpPr>
        <p:spPr>
          <a:xfrm flipH="1">
            <a:off x="0" y="3284984"/>
            <a:ext cx="9144000" cy="0"/>
          </a:xfrm>
          <a:prstGeom prst="line">
            <a:avLst/>
          </a:prstGeom>
        </p:spPr>
        <p:style>
          <a:lnRef idx="1">
            <a:schemeClr val="dk1"/>
          </a:lnRef>
          <a:fillRef idx="0">
            <a:schemeClr val="dk1"/>
          </a:fillRef>
          <a:effectRef idx="0">
            <a:schemeClr val="dk1"/>
          </a:effectRef>
          <a:fontRef idx="minor">
            <a:schemeClr val="tx1"/>
          </a:fontRef>
        </p:style>
      </p:cxnSp>
      <p:grpSp>
        <p:nvGrpSpPr>
          <p:cNvPr id="6" name="Group 5"/>
          <p:cNvGrpSpPr/>
          <p:nvPr/>
        </p:nvGrpSpPr>
        <p:grpSpPr>
          <a:xfrm>
            <a:off x="0" y="0"/>
            <a:ext cx="9143074" cy="599127"/>
            <a:chOff x="0" y="13335"/>
            <a:chExt cx="9144218" cy="599127"/>
          </a:xfrm>
        </p:grpSpPr>
        <mc:AlternateContent xmlns:mc="http://schemas.openxmlformats.org/markup-compatibility/2006" xmlns:a14="http://schemas.microsoft.com/office/drawing/2010/main">
          <mc:Choice Requires="a14">
            <p:sp>
              <p:nvSpPr>
                <p:cNvPr id="7"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The </a:t>
                  </a:r>
                  <a14:m>
                    <m:oMath xmlns:m="http://schemas.openxmlformats.org/officeDocument/2006/math">
                      <m:r>
                        <a:rPr lang="en-GB" sz="3200" i="1" dirty="0" smtClean="0">
                          <a:latin typeface="Cambria Math" panose="02040503050406030204" pitchFamily="18" charset="0"/>
                        </a:rPr>
                        <m:t>𝑥</m:t>
                      </m:r>
                    </m:oMath>
                  </a14:m>
                  <a:r>
                    <a:rPr lang="en-GB" sz="3200" baseline="30000" dirty="0" err="1"/>
                    <a:t>th</a:t>
                  </a:r>
                  <a:r>
                    <a:rPr lang="en-GB" sz="3200" dirty="0"/>
                    <a:t> prime?</a:t>
                  </a:r>
                </a:p>
              </p:txBody>
            </p:sp>
          </mc:Choice>
          <mc:Fallback xmlns="">
            <p:sp>
              <p:nvSpPr>
                <p:cNvPr id="7" name="TextBox 32"/>
                <p:cNvSpPr txBox="1">
                  <a:spLocks noRot="1" noChangeAspect="1" noMove="1" noResize="1" noEditPoints="1" noAdjustHandles="1" noChangeArrowheads="1" noChangeShapeType="1" noTextEdit="1"/>
                </p:cNvSpPr>
                <p:nvPr/>
              </p:nvSpPr>
              <p:spPr>
                <a:xfrm>
                  <a:off x="0" y="13335"/>
                  <a:ext cx="9144000" cy="599127"/>
                </a:xfrm>
                <a:prstGeom prst="rect">
                  <a:avLst/>
                </a:prstGeom>
                <a:blipFill rotWithShape="0">
                  <a:blip r:embed="rId4"/>
                  <a:stretch>
                    <a:fillRect t="-12245" b="-31633"/>
                  </a:stretch>
                </a:blipFill>
                <a:ln>
                  <a:noFill/>
                </a:ln>
              </p:spPr>
              <p:txBody>
                <a:bodyPr/>
                <a:lstStyle/>
                <a:p>
                  <a:r>
                    <a:rPr lang="en-GB">
                      <a:noFill/>
                    </a:rPr>
                    <a:t> </a:t>
                  </a:r>
                </a:p>
              </p:txBody>
            </p:sp>
          </mc:Fallback>
        </mc:AlternateContent>
        <p:cxnSp>
          <p:nvCxnSpPr>
            <p:cNvPr id="8" name="Straight Connector 7"/>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1052736"/>
            <a:ext cx="7632848" cy="707886"/>
          </a:xfrm>
          <a:prstGeom prst="rect">
            <a:avLst/>
          </a:prstGeom>
          <a:noFill/>
        </p:spPr>
        <p:txBody>
          <a:bodyPr wrap="square" rtlCol="0">
            <a:spAutoFit/>
          </a:bodyPr>
          <a:lstStyle/>
          <a:p>
            <a:r>
              <a:rPr lang="en-GB" sz="2000" dirty="0"/>
              <a:t>To solve this problem, let’s first consider the </a:t>
            </a:r>
            <a:r>
              <a:rPr lang="en-GB" sz="2000" b="1" dirty="0"/>
              <a:t>Riemann Zeta Function </a:t>
            </a:r>
            <a:r>
              <a:rPr lang="en-GB" sz="2000" dirty="0"/>
              <a:t>(which these resources are named after!)</a:t>
            </a:r>
            <a:endParaRPr lang="en-GB" dirty="0"/>
          </a:p>
        </p:txBody>
      </p:sp>
      <p:pic>
        <p:nvPicPr>
          <p:cNvPr id="99330" name="Picture 2"/>
          <p:cNvPicPr>
            <a:picLocks noChangeAspect="1" noChangeArrowheads="1"/>
          </p:cNvPicPr>
          <p:nvPr/>
        </p:nvPicPr>
        <p:blipFill>
          <a:blip r:embed="rId2" cstate="print"/>
          <a:srcRect/>
          <a:stretch>
            <a:fillRect/>
          </a:stretch>
        </p:blipFill>
        <p:spPr bwMode="auto">
          <a:xfrm>
            <a:off x="2843808" y="1844824"/>
            <a:ext cx="2505075" cy="1085850"/>
          </a:xfrm>
          <a:prstGeom prst="rect">
            <a:avLst/>
          </a:prstGeom>
          <a:noFill/>
          <a:ln w="9525">
            <a:noFill/>
            <a:miter lim="800000"/>
            <a:headEnd/>
            <a:tailEnd/>
          </a:ln>
        </p:spPr>
      </p:pic>
      <p:sp>
        <p:nvSpPr>
          <p:cNvPr id="7" name="TextBox 6"/>
          <p:cNvSpPr txBox="1"/>
          <p:nvPr/>
        </p:nvSpPr>
        <p:spPr>
          <a:xfrm>
            <a:off x="539552" y="2852936"/>
            <a:ext cx="7632848" cy="400110"/>
          </a:xfrm>
          <a:prstGeom prst="rect">
            <a:avLst/>
          </a:prstGeom>
          <a:noFill/>
        </p:spPr>
        <p:txBody>
          <a:bodyPr wrap="square" rtlCol="0">
            <a:spAutoFit/>
          </a:bodyPr>
          <a:lstStyle/>
          <a:p>
            <a:r>
              <a:rPr lang="en-GB" sz="2000" dirty="0"/>
              <a:t>So for example:</a:t>
            </a:r>
            <a:endParaRPr lang="en-GB" dirty="0"/>
          </a:p>
        </p:txBody>
      </p:sp>
      <p:pic>
        <p:nvPicPr>
          <p:cNvPr id="99331" name="Picture 3"/>
          <p:cNvPicPr>
            <a:picLocks noChangeAspect="1" noChangeArrowheads="1"/>
          </p:cNvPicPr>
          <p:nvPr/>
        </p:nvPicPr>
        <p:blipFill>
          <a:blip r:embed="rId3" cstate="print"/>
          <a:srcRect/>
          <a:stretch>
            <a:fillRect/>
          </a:stretch>
        </p:blipFill>
        <p:spPr bwMode="auto">
          <a:xfrm>
            <a:off x="2555776" y="3140968"/>
            <a:ext cx="3744416" cy="896667"/>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1" name="TextBox 10"/>
              <p:cNvSpPr txBox="1"/>
              <p:nvPr/>
            </p:nvSpPr>
            <p:spPr>
              <a:xfrm>
                <a:off x="539552" y="4077072"/>
                <a:ext cx="7704856" cy="801438"/>
              </a:xfrm>
              <a:prstGeom prst="rect">
                <a:avLst/>
              </a:prstGeom>
              <a:noFill/>
            </p:spPr>
            <p:txBody>
              <a:bodyPr wrap="square" rtlCol="0">
                <a:spAutoFit/>
              </a:bodyPr>
              <a:lstStyle/>
              <a:p>
                <a:r>
                  <a:rPr lang="en-GB" dirty="0"/>
                  <a:t>Which curiously comes to </a:t>
                </a:r>
                <a14:m>
                  <m:oMath xmlns:m="http://schemas.openxmlformats.org/officeDocument/2006/math">
                    <m:f>
                      <m:fPr>
                        <m:ctrlPr>
                          <a:rPr lang="en-GB" b="0" i="1" smtClean="0">
                            <a:latin typeface="Cambria Math"/>
                          </a:rPr>
                        </m:ctrlPr>
                      </m:fPr>
                      <m:num>
                        <m:sSup>
                          <m:sSupPr>
                            <m:ctrlPr>
                              <a:rPr lang="en-GB" b="0" i="1" smtClean="0">
                                <a:latin typeface="Cambria Math"/>
                              </a:rPr>
                            </m:ctrlPr>
                          </m:sSupPr>
                          <m:e>
                            <m:r>
                              <a:rPr lang="en-GB" b="0" i="1" smtClean="0">
                                <a:latin typeface="Cambria Math"/>
                              </a:rPr>
                              <m:t>𝜋</m:t>
                            </m:r>
                          </m:e>
                          <m:sup>
                            <m:r>
                              <a:rPr lang="en-GB" b="0" i="1" smtClean="0">
                                <a:latin typeface="Cambria Math"/>
                              </a:rPr>
                              <m:t>2</m:t>
                            </m:r>
                          </m:sup>
                        </m:sSup>
                      </m:num>
                      <m:den>
                        <m:r>
                          <a:rPr lang="en-GB" b="0" i="1" smtClean="0">
                            <a:latin typeface="Cambria Math"/>
                          </a:rPr>
                          <m:t>6</m:t>
                        </m:r>
                      </m:den>
                    </m:f>
                  </m:oMath>
                </a14:m>
                <a:r>
                  <a:rPr lang="en-GB" dirty="0"/>
                  <a:t> (and yes, </a:t>
                </a:r>
                <a14:m>
                  <m:oMath xmlns:m="http://schemas.openxmlformats.org/officeDocument/2006/math">
                    <m:r>
                      <a:rPr lang="en-GB" b="0" i="1" smtClean="0">
                        <a:latin typeface="Cambria Math"/>
                      </a:rPr>
                      <m:t>𝜋</m:t>
                    </m:r>
                  </m:oMath>
                </a14:m>
                <a:r>
                  <a:rPr lang="en-GB" dirty="0"/>
                  <a:t> here means 3.14…) </a:t>
                </a:r>
              </a:p>
              <a:p>
                <a:r>
                  <a:rPr lang="en-GB" dirty="0"/>
                  <a:t>Euler proved that such as sum </a:t>
                </a:r>
                <a:r>
                  <a:rPr lang="en-GB" b="1" dirty="0"/>
                  <a:t>is related to a product involving primes</a:t>
                </a:r>
                <a:r>
                  <a:rPr lang="en-GB" dirty="0"/>
                  <a:t>:</a:t>
                </a:r>
              </a:p>
            </p:txBody>
          </p:sp>
        </mc:Choice>
        <mc:Fallback xmlns="">
          <p:sp>
            <p:nvSpPr>
              <p:cNvPr id="11" name="TextBox 10"/>
              <p:cNvSpPr txBox="1">
                <a:spLocks noRot="1" noChangeAspect="1" noMove="1" noResize="1" noEditPoints="1" noAdjustHandles="1" noChangeArrowheads="1" noChangeShapeType="1" noTextEdit="1"/>
              </p:cNvSpPr>
              <p:nvPr/>
            </p:nvSpPr>
            <p:spPr>
              <a:xfrm>
                <a:off x="539552" y="4077072"/>
                <a:ext cx="7704856" cy="801438"/>
              </a:xfrm>
              <a:prstGeom prst="rect">
                <a:avLst/>
              </a:prstGeom>
              <a:blipFill rotWithShape="1">
                <a:blip r:embed="rId4"/>
                <a:stretch>
                  <a:fillRect l="-713" b="-11450"/>
                </a:stretch>
              </a:blipFill>
            </p:spPr>
            <p:txBody>
              <a:bodyPr/>
              <a:lstStyle/>
              <a:p>
                <a:r>
                  <a:rPr lang="en-GB">
                    <a:noFill/>
                  </a:rPr>
                  <a:t> </a:t>
                </a:r>
              </a:p>
            </p:txBody>
          </p:sp>
        </mc:Fallback>
      </mc:AlternateContent>
      <p:pic>
        <p:nvPicPr>
          <p:cNvPr id="12" name="Picture 6" descr="\sum_{n=1}^\infty\frac{1}{n^s} = \prod_{p \text{ prime}} \frac{1}{1-p^{-s}}"/>
          <p:cNvPicPr>
            <a:picLocks noChangeAspect="1" noChangeArrowheads="1"/>
          </p:cNvPicPr>
          <p:nvPr/>
        </p:nvPicPr>
        <p:blipFill>
          <a:blip r:embed="rId5" cstate="print"/>
          <a:srcRect/>
          <a:stretch>
            <a:fillRect/>
          </a:stretch>
        </p:blipFill>
        <p:spPr bwMode="auto">
          <a:xfrm>
            <a:off x="3059832" y="4869160"/>
            <a:ext cx="2217083" cy="648072"/>
          </a:xfrm>
          <a:prstGeom prst="rect">
            <a:avLst/>
          </a:prstGeom>
          <a:noFill/>
        </p:spPr>
      </p:pic>
      <p:pic>
        <p:nvPicPr>
          <p:cNvPr id="13" name="Picture 7"/>
          <p:cNvPicPr>
            <a:picLocks noChangeAspect="1" noChangeArrowheads="1"/>
          </p:cNvPicPr>
          <p:nvPr/>
        </p:nvPicPr>
        <p:blipFill>
          <a:blip r:embed="rId6" cstate="print"/>
          <a:srcRect/>
          <a:stretch>
            <a:fillRect/>
          </a:stretch>
        </p:blipFill>
        <p:spPr bwMode="auto">
          <a:xfrm>
            <a:off x="2699792" y="5589240"/>
            <a:ext cx="4659635" cy="910707"/>
          </a:xfrm>
          <a:prstGeom prst="rect">
            <a:avLst/>
          </a:prstGeom>
          <a:noFill/>
          <a:ln w="9525">
            <a:noFill/>
            <a:miter lim="800000"/>
            <a:headEnd/>
            <a:tailEnd/>
          </a:ln>
        </p:spPr>
      </p:pic>
      <p:sp>
        <p:nvSpPr>
          <p:cNvPr id="14" name="TextBox 13"/>
          <p:cNvSpPr txBox="1"/>
          <p:nvPr/>
        </p:nvSpPr>
        <p:spPr>
          <a:xfrm>
            <a:off x="971600" y="5805264"/>
            <a:ext cx="1728192" cy="369332"/>
          </a:xfrm>
          <a:prstGeom prst="rect">
            <a:avLst/>
          </a:prstGeom>
          <a:noFill/>
        </p:spPr>
        <p:txBody>
          <a:bodyPr wrap="square" rtlCol="0">
            <a:spAutoFit/>
          </a:bodyPr>
          <a:lstStyle/>
          <a:p>
            <a:r>
              <a:rPr lang="en-GB" dirty="0"/>
              <a:t>For example:</a:t>
            </a:r>
          </a:p>
        </p:txBody>
      </p:sp>
      <p:grpSp>
        <p:nvGrpSpPr>
          <p:cNvPr id="15" name="Group 14"/>
          <p:cNvGrpSpPr/>
          <p:nvPr/>
        </p:nvGrpSpPr>
        <p:grpSpPr>
          <a:xfrm>
            <a:off x="0" y="0"/>
            <a:ext cx="9143074" cy="599127"/>
            <a:chOff x="0" y="13335"/>
            <a:chExt cx="9144218" cy="599127"/>
          </a:xfrm>
        </p:grpSpPr>
        <p:sp>
          <p:nvSpPr>
            <p:cNvPr id="16"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The probability two numbers are </a:t>
              </a:r>
              <a:r>
                <a:rPr lang="en-GB" sz="3200" dirty="0" err="1"/>
                <a:t>coprime</a:t>
              </a:r>
              <a:r>
                <a:rPr lang="en-GB" sz="3200" dirty="0"/>
                <a:t>?</a:t>
              </a:r>
            </a:p>
          </p:txBody>
        </p:sp>
        <p:cxnSp>
          <p:nvCxnSpPr>
            <p:cNvPr id="17" name="Straight Connector 16"/>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6515653" y="3006269"/>
                <a:ext cx="648072" cy="84843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400" b="0" i="1" smtClean="0">
                              <a:latin typeface="Cambria Math"/>
                            </a:rPr>
                          </m:ctrlPr>
                        </m:fPr>
                        <m:num>
                          <m:r>
                            <a:rPr lang="en-GB" sz="2400" b="0" i="1" smtClean="0">
                              <a:latin typeface="Cambria Math" panose="02040503050406030204" pitchFamily="18" charset="0"/>
                            </a:rPr>
                            <m:t>1</m:t>
                          </m:r>
                        </m:num>
                        <m:den>
                          <m:sSup>
                            <m:sSupPr>
                              <m:ctrlPr>
                                <a:rPr lang="en-GB" sz="2400" b="0" i="1" smtClean="0">
                                  <a:latin typeface="Cambria Math"/>
                                </a:rPr>
                              </m:ctrlPr>
                            </m:sSupPr>
                            <m:e>
                              <m:r>
                                <a:rPr lang="en-GB" sz="2400" b="0" i="1" smtClean="0">
                                  <a:latin typeface="Cambria Math" panose="02040503050406030204" pitchFamily="18" charset="0"/>
                                </a:rPr>
                                <m:t>𝑝</m:t>
                              </m:r>
                            </m:e>
                            <m:sup>
                              <m:r>
                                <a:rPr lang="en-GB" sz="2400" b="0" i="1" smtClean="0">
                                  <a:latin typeface="Cambria Math" panose="02040503050406030204" pitchFamily="18" charset="0"/>
                                </a:rPr>
                                <m:t>2</m:t>
                              </m:r>
                            </m:sup>
                          </m:sSup>
                        </m:den>
                      </m:f>
                    </m:oMath>
                  </m:oMathPara>
                </a14:m>
                <a:endParaRPr lang="en-GB" dirty="0"/>
              </a:p>
            </p:txBody>
          </p:sp>
        </mc:Choice>
        <mc:Fallback xmlns="">
          <p:sp>
            <p:nvSpPr>
              <p:cNvPr id="2" name="TextBox 1"/>
              <p:cNvSpPr txBox="1">
                <a:spLocks noRot="1" noChangeAspect="1" noMove="1" noResize="1" noEditPoints="1" noAdjustHandles="1" noChangeArrowheads="1" noChangeShapeType="1" noTextEdit="1"/>
              </p:cNvSpPr>
              <p:nvPr/>
            </p:nvSpPr>
            <p:spPr>
              <a:xfrm>
                <a:off x="6515653" y="3006269"/>
                <a:ext cx="648072" cy="848437"/>
              </a:xfrm>
              <a:prstGeom prst="rect">
                <a:avLst/>
              </a:prstGeom>
              <a:blipFill>
                <a:blip r:embed="rId2"/>
                <a:stretch>
                  <a:fillRect/>
                </a:stretch>
              </a:blipFill>
            </p:spPr>
            <p:txBody>
              <a:bodyPr/>
              <a:lstStyle/>
              <a:p>
                <a:r>
                  <a:rPr lang="en-GB">
                    <a:noFill/>
                  </a:rPr>
                  <a:t> </a:t>
                </a:r>
              </a:p>
            </p:txBody>
          </p:sp>
        </mc:Fallback>
      </mc:AlternateContent>
      <p:sp>
        <p:nvSpPr>
          <p:cNvPr id="4" name="TextBox 3"/>
          <p:cNvSpPr txBox="1"/>
          <p:nvPr/>
        </p:nvSpPr>
        <p:spPr>
          <a:xfrm>
            <a:off x="467544" y="1052736"/>
            <a:ext cx="7632848" cy="707886"/>
          </a:xfrm>
          <a:prstGeom prst="rect">
            <a:avLst/>
          </a:prstGeom>
          <a:noFill/>
        </p:spPr>
        <p:txBody>
          <a:bodyPr wrap="square" rtlCol="0">
            <a:spAutoFit/>
          </a:bodyPr>
          <a:lstStyle/>
          <a:p>
            <a:r>
              <a:rPr lang="en-GB" sz="2000" dirty="0"/>
              <a:t>How then is this related to the probability of two numbers being </a:t>
            </a:r>
            <a:r>
              <a:rPr lang="en-GB" sz="2000" dirty="0" err="1"/>
              <a:t>coprime</a:t>
            </a:r>
            <a:r>
              <a:rPr lang="en-GB" sz="2000" dirty="0"/>
              <a:t>?</a:t>
            </a:r>
            <a:endParaRPr lang="en-GB" dirty="0"/>
          </a:p>
        </p:txBody>
      </p:sp>
      <p:sp>
        <p:nvSpPr>
          <p:cNvPr id="15" name="TextBox 14"/>
          <p:cNvSpPr txBox="1"/>
          <p:nvPr/>
        </p:nvSpPr>
        <p:spPr>
          <a:xfrm>
            <a:off x="467544" y="2276872"/>
            <a:ext cx="5400600" cy="400110"/>
          </a:xfrm>
          <a:prstGeom prst="rect">
            <a:avLst/>
          </a:prstGeom>
          <a:noFill/>
        </p:spPr>
        <p:txBody>
          <a:bodyPr wrap="square" rtlCol="0">
            <a:spAutoFit/>
          </a:bodyPr>
          <a:lstStyle/>
          <a:p>
            <a:r>
              <a:rPr lang="en-GB" sz="2000" dirty="0"/>
              <a:t>What’s the probability an integer is divisible by 4?</a:t>
            </a:r>
          </a:p>
        </p:txBody>
      </p:sp>
      <mc:AlternateContent xmlns:mc="http://schemas.openxmlformats.org/markup-compatibility/2006" xmlns:a14="http://schemas.microsoft.com/office/drawing/2010/main">
        <mc:Choice Requires="a14">
          <p:sp>
            <p:nvSpPr>
              <p:cNvPr id="16" name="TextBox 15"/>
              <p:cNvSpPr txBox="1"/>
              <p:nvPr/>
            </p:nvSpPr>
            <p:spPr>
              <a:xfrm>
                <a:off x="6588224" y="2132856"/>
                <a:ext cx="432048" cy="78380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en-GB" sz="2400" b="0" i="1" smtClean="0">
                              <a:latin typeface="Cambria Math"/>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4</m:t>
                          </m:r>
                        </m:den>
                      </m:f>
                    </m:oMath>
                  </m:oMathPara>
                </a14:m>
                <a:endParaRPr lang="en-GB" sz="2400" b="0" dirty="0"/>
              </a:p>
            </p:txBody>
          </p:sp>
        </mc:Choice>
        <mc:Fallback xmlns="">
          <p:sp>
            <p:nvSpPr>
              <p:cNvPr id="16" name="TextBox 15"/>
              <p:cNvSpPr txBox="1">
                <a:spLocks noRot="1" noChangeAspect="1" noMove="1" noResize="1" noEditPoints="1" noAdjustHandles="1" noChangeArrowheads="1" noChangeShapeType="1" noTextEdit="1"/>
              </p:cNvSpPr>
              <p:nvPr/>
            </p:nvSpPr>
            <p:spPr>
              <a:xfrm>
                <a:off x="6588224" y="2132856"/>
                <a:ext cx="432048" cy="783804"/>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67544" y="4941168"/>
                <a:ext cx="8064896" cy="1815882"/>
              </a:xfrm>
              <a:prstGeom prst="rect">
                <a:avLst/>
              </a:prstGeom>
              <a:noFill/>
            </p:spPr>
            <p:txBody>
              <a:bodyPr wrap="square" rtlCol="0">
                <a:spAutoFit/>
              </a:bodyPr>
              <a:lstStyle/>
              <a:p>
                <a:r>
                  <a:rPr lang="en-GB" sz="1600" b="1" dirty="0"/>
                  <a:t>To consider whether two numbers are </a:t>
                </a:r>
                <a:r>
                  <a:rPr lang="en-GB" sz="1600" b="1" dirty="0" err="1"/>
                  <a:t>coprime</a:t>
                </a:r>
                <a:r>
                  <a:rPr lang="en-GB" sz="1600" b="1" dirty="0"/>
                  <a:t>, we need to test whether each possible prime </a:t>
                </a:r>
                <a14:m>
                  <m:oMath xmlns:m="http://schemas.openxmlformats.org/officeDocument/2006/math">
                    <m:r>
                      <a:rPr lang="en-GB" sz="1600" b="1" i="1" dirty="0" smtClean="0">
                        <a:latin typeface="Cambria Math" panose="02040503050406030204" pitchFamily="18" charset="0"/>
                      </a:rPr>
                      <m:t>𝒑</m:t>
                    </m:r>
                  </m:oMath>
                </a14:m>
                <a:r>
                  <a:rPr lang="en-GB" sz="1600" b="1" dirty="0"/>
                  <a:t> is a factor of both. </a:t>
                </a:r>
              </a:p>
              <a:p>
                <a:r>
                  <a:rPr lang="en-GB" sz="1600" dirty="0"/>
                  <a:t>We need not test whether they’re both divisible by non-primes, because if for example both numbers are divisible by 8, we would have already earlier found that they are divisible by 2. It also ensures we have independence: the probability of a number being divisible by 2 is not affected by the probability of being divisible by 3, but if a number is divisible by 2 say, then this increases the chance it’s divisible by 4 (from 0.25 to 0.5).</a:t>
                </a:r>
              </a:p>
            </p:txBody>
          </p:sp>
        </mc:Choice>
        <mc:Fallback xmlns="">
          <p:sp>
            <p:nvSpPr>
              <p:cNvPr id="17" name="TextBox 16"/>
              <p:cNvSpPr txBox="1">
                <a:spLocks noRot="1" noChangeAspect="1" noMove="1" noResize="1" noEditPoints="1" noAdjustHandles="1" noChangeArrowheads="1" noChangeShapeType="1" noTextEdit="1"/>
              </p:cNvSpPr>
              <p:nvPr/>
            </p:nvSpPr>
            <p:spPr>
              <a:xfrm>
                <a:off x="467544" y="4941168"/>
                <a:ext cx="8064896" cy="1815882"/>
              </a:xfrm>
              <a:prstGeom prst="rect">
                <a:avLst/>
              </a:prstGeom>
              <a:blipFill>
                <a:blip r:embed="rId4"/>
                <a:stretch>
                  <a:fillRect l="-454" t="-1010" r="-302" b="-3704"/>
                </a:stretch>
              </a:blipFill>
            </p:spPr>
            <p:txBody>
              <a:bodyPr/>
              <a:lstStyle/>
              <a:p>
                <a:r>
                  <a:rPr lang="en-GB">
                    <a:noFill/>
                  </a:rPr>
                  <a:t> </a:t>
                </a:r>
              </a:p>
            </p:txBody>
          </p:sp>
        </mc:Fallback>
      </mc:AlternateContent>
      <p:sp>
        <p:nvSpPr>
          <p:cNvPr id="18" name="Rectangle 17"/>
          <p:cNvSpPr/>
          <p:nvPr/>
        </p:nvSpPr>
        <p:spPr>
          <a:xfrm>
            <a:off x="6444208" y="2234481"/>
            <a:ext cx="792088" cy="648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TextBox 18"/>
          <p:cNvSpPr txBox="1"/>
          <p:nvPr/>
        </p:nvSpPr>
        <p:spPr>
          <a:xfrm>
            <a:off x="467544" y="2996952"/>
            <a:ext cx="5400600" cy="707886"/>
          </a:xfrm>
          <a:prstGeom prst="rect">
            <a:avLst/>
          </a:prstGeom>
          <a:noFill/>
        </p:spPr>
        <p:txBody>
          <a:bodyPr wrap="square" rtlCol="0">
            <a:spAutoFit/>
          </a:bodyPr>
          <a:lstStyle/>
          <a:p>
            <a:r>
              <a:rPr lang="en-GB" sz="2000" dirty="0"/>
              <a:t>What’s the probability that two numbers are divisible by some number p?</a:t>
            </a:r>
          </a:p>
        </p:txBody>
      </p:sp>
      <p:sp>
        <p:nvSpPr>
          <p:cNvPr id="22" name="TextBox 21"/>
          <p:cNvSpPr txBox="1"/>
          <p:nvPr/>
        </p:nvSpPr>
        <p:spPr>
          <a:xfrm>
            <a:off x="467544" y="3933056"/>
            <a:ext cx="5400600" cy="707886"/>
          </a:xfrm>
          <a:prstGeom prst="rect">
            <a:avLst/>
          </a:prstGeom>
          <a:noFill/>
        </p:spPr>
        <p:txBody>
          <a:bodyPr wrap="square" rtlCol="0">
            <a:spAutoFit/>
          </a:bodyPr>
          <a:lstStyle/>
          <a:p>
            <a:r>
              <a:rPr lang="en-GB" sz="2000" dirty="0"/>
              <a:t>What’s the probability that neither of two numbers is divisible by a number p?</a:t>
            </a:r>
          </a:p>
        </p:txBody>
      </p:sp>
      <mc:AlternateContent xmlns:mc="http://schemas.openxmlformats.org/markup-compatibility/2006" xmlns:a14="http://schemas.microsoft.com/office/drawing/2010/main">
        <mc:Choice Requires="a14">
          <p:sp>
            <p:nvSpPr>
              <p:cNvPr id="24" name="TextBox 23"/>
              <p:cNvSpPr txBox="1"/>
              <p:nvPr/>
            </p:nvSpPr>
            <p:spPr>
              <a:xfrm>
                <a:off x="6271163" y="3888950"/>
                <a:ext cx="1224136" cy="84843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1−</m:t>
                      </m:r>
                      <m:f>
                        <m:fPr>
                          <m:ctrlPr>
                            <a:rPr lang="en-GB" sz="2400" b="0" i="1" smtClean="0">
                              <a:latin typeface="Cambria Math"/>
                            </a:rPr>
                          </m:ctrlPr>
                        </m:fPr>
                        <m:num>
                          <m:r>
                            <a:rPr lang="en-GB" sz="2400" b="0" i="1" smtClean="0">
                              <a:latin typeface="Cambria Math" panose="02040503050406030204" pitchFamily="18" charset="0"/>
                            </a:rPr>
                            <m:t>1</m:t>
                          </m:r>
                        </m:num>
                        <m:den>
                          <m:sSup>
                            <m:sSupPr>
                              <m:ctrlPr>
                                <a:rPr lang="en-GB" sz="2400" b="0" i="1" smtClean="0">
                                  <a:latin typeface="Cambria Math"/>
                                </a:rPr>
                              </m:ctrlPr>
                            </m:sSupPr>
                            <m:e>
                              <m:r>
                                <a:rPr lang="en-GB" sz="2400" b="0" i="1" smtClean="0">
                                  <a:latin typeface="Cambria Math" panose="02040503050406030204" pitchFamily="18" charset="0"/>
                                </a:rPr>
                                <m:t>𝑝</m:t>
                              </m:r>
                            </m:e>
                            <m:sup>
                              <m:r>
                                <a:rPr lang="en-GB" sz="2400" b="0" i="1" smtClean="0">
                                  <a:latin typeface="Cambria Math" panose="02040503050406030204" pitchFamily="18" charset="0"/>
                                </a:rPr>
                                <m:t>2</m:t>
                              </m:r>
                            </m:sup>
                          </m:sSup>
                        </m:den>
                      </m:f>
                    </m:oMath>
                  </m:oMathPara>
                </a14:m>
                <a:endParaRPr lang="en-GB" sz="2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6271163" y="3888950"/>
                <a:ext cx="1224136" cy="848437"/>
              </a:xfrm>
              <a:prstGeom prst="rect">
                <a:avLst/>
              </a:prstGeom>
              <a:blipFill>
                <a:blip r:embed="rId5"/>
                <a:stretch>
                  <a:fillRect/>
                </a:stretch>
              </a:blipFill>
            </p:spPr>
            <p:txBody>
              <a:bodyPr/>
              <a:lstStyle/>
              <a:p>
                <a:r>
                  <a:rPr lang="en-GB">
                    <a:noFill/>
                  </a:rPr>
                  <a:t> </a:t>
                </a:r>
              </a:p>
            </p:txBody>
          </p:sp>
        </mc:Fallback>
      </mc:AlternateContent>
      <p:sp>
        <p:nvSpPr>
          <p:cNvPr id="20" name="Rectangle 19"/>
          <p:cNvSpPr/>
          <p:nvPr/>
        </p:nvSpPr>
        <p:spPr>
          <a:xfrm>
            <a:off x="6444208" y="3065751"/>
            <a:ext cx="792088" cy="720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Rectangle 24"/>
          <p:cNvSpPr/>
          <p:nvPr/>
        </p:nvSpPr>
        <p:spPr>
          <a:xfrm>
            <a:off x="6271162" y="3888950"/>
            <a:ext cx="1145637" cy="7991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26" name="Straight Connector 25"/>
          <p:cNvCxnSpPr/>
          <p:nvPr/>
        </p:nvCxnSpPr>
        <p:spPr>
          <a:xfrm flipH="1">
            <a:off x="0" y="1916832"/>
            <a:ext cx="9144000" cy="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flipH="1">
            <a:off x="0" y="4869160"/>
            <a:ext cx="9144000" cy="0"/>
          </a:xfrm>
          <a:prstGeom prst="line">
            <a:avLst/>
          </a:prstGeom>
        </p:spPr>
        <p:style>
          <a:lnRef idx="1">
            <a:schemeClr val="dk1"/>
          </a:lnRef>
          <a:fillRef idx="0">
            <a:schemeClr val="dk1"/>
          </a:fillRef>
          <a:effectRef idx="0">
            <a:schemeClr val="dk1"/>
          </a:effectRef>
          <a:fontRef idx="minor">
            <a:schemeClr val="tx1"/>
          </a:fontRef>
        </p:style>
      </p:cxnSp>
      <p:grpSp>
        <p:nvGrpSpPr>
          <p:cNvPr id="28" name="Group 27"/>
          <p:cNvGrpSpPr/>
          <p:nvPr/>
        </p:nvGrpSpPr>
        <p:grpSpPr>
          <a:xfrm>
            <a:off x="0" y="0"/>
            <a:ext cx="9143074" cy="599127"/>
            <a:chOff x="0" y="13335"/>
            <a:chExt cx="9144218" cy="599127"/>
          </a:xfrm>
        </p:grpSpPr>
        <p:sp>
          <p:nvSpPr>
            <p:cNvPr id="29"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The probability two numbers are </a:t>
              </a:r>
              <a:r>
                <a:rPr lang="en-GB" sz="3200" dirty="0" err="1"/>
                <a:t>coprime</a:t>
              </a:r>
              <a:r>
                <a:rPr lang="en-GB" sz="3200" dirty="0"/>
                <a:t>?</a:t>
              </a:r>
            </a:p>
          </p:txBody>
        </p:sp>
        <p:cxnSp>
          <p:nvCxnSpPr>
            <p:cNvPr id="30" name="Straight Connector 29"/>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 restart="whenNotActive" fill="hold" evtFilter="cancelBubble" nodeType="interactiveSeq">
                <p:stCondLst>
                  <p:cond evt="onClick" delay="0">
                    <p:tgtEl>
                      <p:spTgt spid="2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5"/>
                                        </p:tgtEl>
                                      </p:cBhvr>
                                    </p:animEffect>
                                    <p:set>
                                      <p:cBhvr>
                                        <p:cTn id="19"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18" grpId="0" animBg="1"/>
      <p:bldP spid="20" grpId="0" animBg="1"/>
      <p:bldP spid="25"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1196752"/>
            <a:ext cx="6120680" cy="369332"/>
          </a:xfrm>
          <a:prstGeom prst="rect">
            <a:avLst/>
          </a:prstGeom>
          <a:noFill/>
        </p:spPr>
        <p:txBody>
          <a:bodyPr wrap="square" rtlCol="0">
            <a:spAutoFit/>
          </a:bodyPr>
          <a:lstStyle/>
          <a:p>
            <a:r>
              <a:rPr lang="en-GB" dirty="0"/>
              <a:t>Then by considering all possible primes p, the probability is:</a:t>
            </a:r>
          </a:p>
        </p:txBody>
      </p:sp>
      <p:pic>
        <p:nvPicPr>
          <p:cNvPr id="100354" name="Picture 2"/>
          <p:cNvPicPr>
            <a:picLocks noChangeAspect="1" noChangeArrowheads="1"/>
          </p:cNvPicPr>
          <p:nvPr/>
        </p:nvPicPr>
        <p:blipFill>
          <a:blip r:embed="rId2" cstate="print"/>
          <a:srcRect/>
          <a:stretch>
            <a:fillRect/>
          </a:stretch>
        </p:blipFill>
        <p:spPr bwMode="auto">
          <a:xfrm>
            <a:off x="2771800" y="1628800"/>
            <a:ext cx="3312368" cy="959022"/>
          </a:xfrm>
          <a:prstGeom prst="rect">
            <a:avLst/>
          </a:prstGeom>
          <a:noFill/>
          <a:ln w="9525">
            <a:noFill/>
            <a:miter lim="800000"/>
            <a:headEnd/>
            <a:tailEnd/>
          </a:ln>
        </p:spPr>
      </p:pic>
      <p:sp>
        <p:nvSpPr>
          <p:cNvPr id="5" name="TextBox 4"/>
          <p:cNvSpPr txBox="1"/>
          <p:nvPr/>
        </p:nvSpPr>
        <p:spPr>
          <a:xfrm>
            <a:off x="539552" y="2852936"/>
            <a:ext cx="6984776" cy="1754326"/>
          </a:xfrm>
          <a:prstGeom prst="rect">
            <a:avLst/>
          </a:prstGeom>
          <a:noFill/>
        </p:spPr>
        <p:txBody>
          <a:bodyPr wrap="square" rtlCol="0">
            <a:spAutoFit/>
          </a:bodyPr>
          <a:lstStyle/>
          <a:p>
            <a:r>
              <a:rPr lang="en-GB" dirty="0"/>
              <a:t>The RHS looks familiar! We saw that the product of such expressions involving primes was the same as the Riemann Zeta Function.</a:t>
            </a:r>
          </a:p>
          <a:p>
            <a:endParaRPr lang="en-GB" dirty="0"/>
          </a:p>
          <a:p>
            <a:r>
              <a:rPr lang="en-GB" dirty="0"/>
              <a:t>So the probability is </a:t>
            </a:r>
            <a:r>
              <a:rPr lang="el-GR" dirty="0">
                <a:latin typeface="Times New Roman"/>
                <a:cs typeface="Times New Roman"/>
              </a:rPr>
              <a:t>ζ</a:t>
            </a:r>
            <a:r>
              <a:rPr lang="en-GB" dirty="0"/>
              <a:t>(2)</a:t>
            </a:r>
            <a:r>
              <a:rPr lang="en-GB" baseline="30000" dirty="0"/>
              <a:t>-1</a:t>
            </a:r>
            <a:r>
              <a:rPr lang="en-GB" dirty="0"/>
              <a:t>, which is (</a:t>
            </a:r>
            <a:r>
              <a:rPr lang="el-GR" dirty="0">
                <a:latin typeface="Times New Roman"/>
                <a:cs typeface="Times New Roman"/>
              </a:rPr>
              <a:t>π</a:t>
            </a:r>
            <a:r>
              <a:rPr lang="en-GB" baseline="30000" dirty="0"/>
              <a:t>2</a:t>
            </a:r>
            <a:r>
              <a:rPr lang="en-GB" dirty="0"/>
              <a:t>/6)</a:t>
            </a:r>
            <a:r>
              <a:rPr lang="en-GB" baseline="30000" dirty="0"/>
              <a:t>-1</a:t>
            </a:r>
            <a:r>
              <a:rPr lang="en-GB" dirty="0"/>
              <a:t> </a:t>
            </a:r>
          </a:p>
          <a:p>
            <a:endParaRPr lang="en-GB" dirty="0"/>
          </a:p>
          <a:p>
            <a:r>
              <a:rPr lang="en-GB" dirty="0"/>
              <a:t>	</a:t>
            </a:r>
            <a:endParaRPr lang="en-GB" sz="2800" dirty="0"/>
          </a:p>
        </p:txBody>
      </p:sp>
      <mc:AlternateContent xmlns:mc="http://schemas.openxmlformats.org/markup-compatibility/2006" xmlns:a14="http://schemas.microsoft.com/office/drawing/2010/main">
        <mc:Choice Requires="a14">
          <p:sp>
            <p:nvSpPr>
              <p:cNvPr id="6" name="TextBox 5"/>
              <p:cNvSpPr txBox="1"/>
              <p:nvPr/>
            </p:nvSpPr>
            <p:spPr>
              <a:xfrm>
                <a:off x="611560" y="5733256"/>
                <a:ext cx="7344816" cy="707886"/>
              </a:xfrm>
              <a:prstGeom prst="rect">
                <a:avLst/>
              </a:prstGeom>
              <a:noFill/>
            </p:spPr>
            <p:txBody>
              <a:bodyPr wrap="square" rtlCol="0">
                <a:spAutoFit/>
              </a:bodyPr>
              <a:lstStyle/>
              <a:p>
                <a:r>
                  <a:rPr lang="en-GB" sz="2000" dirty="0"/>
                  <a:t>I find this remarkable, that </a:t>
                </a:r>
                <a14:m>
                  <m:oMath xmlns:m="http://schemas.openxmlformats.org/officeDocument/2006/math">
                    <m:r>
                      <a:rPr lang="en-GB" sz="2000" b="0" i="1" smtClean="0">
                        <a:latin typeface="Cambria Math" panose="02040503050406030204" pitchFamily="18" charset="0"/>
                      </a:rPr>
                      <m:t>𝜋</m:t>
                    </m:r>
                  </m:oMath>
                </a14:m>
                <a:r>
                  <a:rPr lang="en-GB" sz="2000" dirty="0"/>
                  <a:t>, usually associated with circles, would arise in a probability involving </a:t>
                </a:r>
                <a:r>
                  <a:rPr lang="en-GB" sz="2000" dirty="0" err="1"/>
                  <a:t>coprimality</a:t>
                </a:r>
                <a:r>
                  <a:rPr lang="en-GB" sz="2000"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611560" y="5733256"/>
                <a:ext cx="7344816" cy="707886"/>
              </a:xfrm>
              <a:prstGeom prst="rect">
                <a:avLst/>
              </a:prstGeom>
              <a:blipFill>
                <a:blip r:embed="rId3"/>
                <a:stretch>
                  <a:fillRect l="-830" t="-4274" b="-13675"/>
                </a:stretch>
              </a:blipFill>
            </p:spPr>
            <p:txBody>
              <a:bodyPr/>
              <a:lstStyle/>
              <a:p>
                <a:r>
                  <a:rPr lang="en-GB">
                    <a:noFill/>
                  </a:rPr>
                  <a:t> </a:t>
                </a:r>
              </a:p>
            </p:txBody>
          </p:sp>
        </mc:Fallback>
      </mc:AlternateContent>
      <p:cxnSp>
        <p:nvCxnSpPr>
          <p:cNvPr id="7" name="Straight Connector 6"/>
          <p:cNvCxnSpPr/>
          <p:nvPr/>
        </p:nvCxnSpPr>
        <p:spPr>
          <a:xfrm flipH="1">
            <a:off x="0" y="5373216"/>
            <a:ext cx="9144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1331640" y="4077072"/>
                <a:ext cx="792088" cy="7861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400" b="0" i="1" smtClean="0">
                          <a:latin typeface="Cambria Math"/>
                        </a:rPr>
                        <m:t>=</m:t>
                      </m:r>
                      <m:f>
                        <m:fPr>
                          <m:ctrlPr>
                            <a:rPr lang="en-GB" sz="2400" b="0" i="1" smtClean="0">
                              <a:latin typeface="Cambria Math"/>
                            </a:rPr>
                          </m:ctrlPr>
                        </m:fPr>
                        <m:num>
                          <m:r>
                            <a:rPr lang="en-GB" sz="2400" b="0" i="1" smtClean="0">
                              <a:latin typeface="Cambria Math"/>
                            </a:rPr>
                            <m:t>6</m:t>
                          </m:r>
                        </m:num>
                        <m:den>
                          <m:sSup>
                            <m:sSupPr>
                              <m:ctrlPr>
                                <a:rPr lang="en-GB" sz="2400" b="0" i="1" smtClean="0">
                                  <a:latin typeface="Cambria Math"/>
                                </a:rPr>
                              </m:ctrlPr>
                            </m:sSupPr>
                            <m:e>
                              <m:r>
                                <a:rPr lang="en-GB" sz="2400" b="0" i="1" smtClean="0">
                                  <a:latin typeface="Cambria Math"/>
                                </a:rPr>
                                <m:t>𝜋</m:t>
                              </m:r>
                            </m:e>
                            <m:sup>
                              <m:r>
                                <a:rPr lang="en-GB" sz="2400" b="0" i="1" smtClean="0">
                                  <a:latin typeface="Cambria Math"/>
                                </a:rPr>
                                <m:t>2</m:t>
                              </m:r>
                            </m:sup>
                          </m:sSup>
                        </m:den>
                      </m:f>
                    </m:oMath>
                  </m:oMathPara>
                </a14:m>
                <a:endParaRPr lang="en-GB"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1331640" y="4077072"/>
                <a:ext cx="792088" cy="786177"/>
              </a:xfrm>
              <a:prstGeom prst="rect">
                <a:avLst/>
              </a:prstGeom>
              <a:blipFill rotWithShape="1">
                <a:blip r:embed="rId4"/>
                <a:stretch>
                  <a:fillRect/>
                </a:stretch>
              </a:blipFill>
            </p:spPr>
            <p:txBody>
              <a:bodyPr/>
              <a:lstStyle/>
              <a:p>
                <a:r>
                  <a:rPr lang="en-GB">
                    <a:noFill/>
                  </a:rPr>
                  <a:t> </a:t>
                </a:r>
              </a:p>
            </p:txBody>
          </p:sp>
        </mc:Fallback>
      </mc:AlternateContent>
      <p:grpSp>
        <p:nvGrpSpPr>
          <p:cNvPr id="9" name="Group 8"/>
          <p:cNvGrpSpPr/>
          <p:nvPr/>
        </p:nvGrpSpPr>
        <p:grpSpPr>
          <a:xfrm>
            <a:off x="0" y="0"/>
            <a:ext cx="9143074" cy="599127"/>
            <a:chOff x="0" y="13335"/>
            <a:chExt cx="9144218" cy="599127"/>
          </a:xfrm>
        </p:grpSpPr>
        <p:sp>
          <p:nvSpPr>
            <p:cNvPr id="10"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The probability two numbers are </a:t>
              </a:r>
              <a:r>
                <a:rPr lang="en-GB" sz="3200" dirty="0" err="1"/>
                <a:t>coprime</a:t>
              </a:r>
              <a:r>
                <a:rPr lang="en-GB" sz="3200" dirty="0"/>
                <a:t>?</a:t>
              </a:r>
            </a:p>
          </p:txBody>
        </p:sp>
        <p:cxnSp>
          <p:nvCxnSpPr>
            <p:cNvPr id="11" name="Straight Connector 10"/>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360000" rtlCol="0">
            <a:spAutoFit/>
          </a:bodyPr>
          <a:lstStyle/>
          <a:p>
            <a:r>
              <a:rPr lang="en-GB" sz="3200" dirty="0"/>
              <a:t>Divisibility Tricks</a:t>
            </a:r>
          </a:p>
        </p:txBody>
      </p:sp>
      <p:sp>
        <p:nvSpPr>
          <p:cNvPr id="3" name="TextBox 2"/>
          <p:cNvSpPr txBox="1"/>
          <p:nvPr/>
        </p:nvSpPr>
        <p:spPr>
          <a:xfrm>
            <a:off x="0" y="576064"/>
            <a:ext cx="9144000" cy="43088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360000" rtlCol="0">
            <a:spAutoFit/>
          </a:bodyPr>
          <a:lstStyle/>
          <a:p>
            <a:r>
              <a:rPr lang="en-GB" sz="2200" b="1" dirty="0"/>
              <a:t>How can we tell if a number is divisible by...</a:t>
            </a:r>
          </a:p>
        </p:txBody>
      </p:sp>
      <p:graphicFrame>
        <p:nvGraphicFramePr>
          <p:cNvPr id="4" name="Table 3"/>
          <p:cNvGraphicFramePr>
            <a:graphicFrameLocks noGrp="1"/>
          </p:cNvGraphicFramePr>
          <p:nvPr/>
        </p:nvGraphicFramePr>
        <p:xfrm>
          <a:off x="899592" y="1484784"/>
          <a:ext cx="7272808" cy="5227320"/>
        </p:xfrm>
        <a:graphic>
          <a:graphicData uri="http://schemas.openxmlformats.org/drawingml/2006/table">
            <a:tbl>
              <a:tblPr bandRow="1">
                <a:tableStyleId>{F5AB1C69-6EDB-4FF4-983F-18BD219EF322}</a:tableStyleId>
              </a:tblPr>
              <a:tblGrid>
                <a:gridCol w="576064">
                  <a:extLst>
                    <a:ext uri="{9D8B030D-6E8A-4147-A177-3AD203B41FA5}">
                      <a16:colId xmlns:a16="http://schemas.microsoft.com/office/drawing/2014/main" xmlns="" val="20000"/>
                    </a:ext>
                  </a:extLst>
                </a:gridCol>
                <a:gridCol w="6696744">
                  <a:extLst>
                    <a:ext uri="{9D8B030D-6E8A-4147-A177-3AD203B41FA5}">
                      <a16:colId xmlns:a16="http://schemas.microsoft.com/office/drawing/2014/main" xmlns="" val="20001"/>
                    </a:ext>
                  </a:extLst>
                </a:gridCol>
              </a:tblGrid>
              <a:tr h="370840">
                <a:tc>
                  <a:txBody>
                    <a:bodyPr/>
                    <a:lstStyle/>
                    <a:p>
                      <a:r>
                        <a:rPr lang="en-GB" b="1" dirty="0"/>
                        <a:t>2</a:t>
                      </a:r>
                    </a:p>
                  </a:txBody>
                  <a:tcPr/>
                </a:tc>
                <a:tc>
                  <a:txBody>
                    <a:bodyPr/>
                    <a:lstStyle/>
                    <a:p>
                      <a:r>
                        <a:rPr lang="en-GB" dirty="0"/>
                        <a:t>Last number</a:t>
                      </a:r>
                      <a:r>
                        <a:rPr lang="en-GB" baseline="0" dirty="0"/>
                        <a:t> is even.</a:t>
                      </a:r>
                      <a:endParaRPr lang="en-GB" dirty="0"/>
                    </a:p>
                  </a:txBody>
                  <a:tcPr/>
                </a:tc>
                <a:extLst>
                  <a:ext uri="{0D108BD9-81ED-4DB2-BD59-A6C34878D82A}">
                    <a16:rowId xmlns:a16="http://schemas.microsoft.com/office/drawing/2014/main" xmlns="" val="10000"/>
                  </a:ext>
                </a:extLst>
              </a:tr>
              <a:tr h="370840">
                <a:tc>
                  <a:txBody>
                    <a:bodyPr/>
                    <a:lstStyle/>
                    <a:p>
                      <a:r>
                        <a:rPr lang="en-GB" b="1" dirty="0"/>
                        <a:t>3</a:t>
                      </a:r>
                    </a:p>
                  </a:txBody>
                  <a:tcPr/>
                </a:tc>
                <a:tc>
                  <a:txBody>
                    <a:bodyPr/>
                    <a:lstStyle/>
                    <a:p>
                      <a:r>
                        <a:rPr lang="en-GB" dirty="0"/>
                        <a:t>Digits add up to multiple of 3. </a:t>
                      </a:r>
                      <a:r>
                        <a:rPr lang="en-GB" dirty="0" err="1"/>
                        <a:t>e.g</a:t>
                      </a:r>
                      <a:r>
                        <a:rPr lang="en-GB" dirty="0"/>
                        <a:t>:</a:t>
                      </a:r>
                      <a:r>
                        <a:rPr lang="en-GB" baseline="0" dirty="0"/>
                        <a:t> 1692: 1+6+9+2 = 18 </a:t>
                      </a:r>
                      <a:r>
                        <a:rPr lang="en-GB" baseline="0" dirty="0">
                          <a:sym typeface="Wingdings"/>
                        </a:rPr>
                        <a:t></a:t>
                      </a:r>
                      <a:endParaRPr lang="en-GB" dirty="0"/>
                    </a:p>
                  </a:txBody>
                  <a:tcPr/>
                </a:tc>
                <a:extLst>
                  <a:ext uri="{0D108BD9-81ED-4DB2-BD59-A6C34878D82A}">
                    <a16:rowId xmlns:a16="http://schemas.microsoft.com/office/drawing/2014/main" xmlns="" val="10001"/>
                  </a:ext>
                </a:extLst>
              </a:tr>
              <a:tr h="370840">
                <a:tc>
                  <a:txBody>
                    <a:bodyPr/>
                    <a:lstStyle/>
                    <a:p>
                      <a:r>
                        <a:rPr lang="en-GB" b="1" dirty="0"/>
                        <a:t>4</a:t>
                      </a:r>
                    </a:p>
                  </a:txBody>
                  <a:tcPr/>
                </a:tc>
                <a:tc>
                  <a:txBody>
                    <a:bodyPr/>
                    <a:lstStyle/>
                    <a:p>
                      <a:r>
                        <a:rPr lang="en-GB" dirty="0"/>
                        <a:t>Last two digits are</a:t>
                      </a:r>
                      <a:r>
                        <a:rPr lang="en-GB" baseline="0" dirty="0"/>
                        <a:t> divisible by 4. e.g. 1433</a:t>
                      </a:r>
                      <a:r>
                        <a:rPr lang="en-GB" b="1" baseline="0" dirty="0"/>
                        <a:t>28</a:t>
                      </a:r>
                      <a:endParaRPr lang="en-GB" b="1" dirty="0"/>
                    </a:p>
                  </a:txBody>
                  <a:tcPr/>
                </a:tc>
                <a:extLst>
                  <a:ext uri="{0D108BD9-81ED-4DB2-BD59-A6C34878D82A}">
                    <a16:rowId xmlns:a16="http://schemas.microsoft.com/office/drawing/2014/main" xmlns="" val="10002"/>
                  </a:ext>
                </a:extLst>
              </a:tr>
              <a:tr h="370840">
                <a:tc>
                  <a:txBody>
                    <a:bodyPr/>
                    <a:lstStyle/>
                    <a:p>
                      <a:r>
                        <a:rPr lang="en-GB" b="1" dirty="0"/>
                        <a:t>5</a:t>
                      </a:r>
                    </a:p>
                  </a:txBody>
                  <a:tcPr/>
                </a:tc>
                <a:tc>
                  <a:txBody>
                    <a:bodyPr/>
                    <a:lstStyle/>
                    <a:p>
                      <a:r>
                        <a:rPr lang="en-GB" dirty="0"/>
                        <a:t>Last digit is 0 or 5.</a:t>
                      </a:r>
                    </a:p>
                  </a:txBody>
                  <a:tcPr/>
                </a:tc>
                <a:extLst>
                  <a:ext uri="{0D108BD9-81ED-4DB2-BD59-A6C34878D82A}">
                    <a16:rowId xmlns:a16="http://schemas.microsoft.com/office/drawing/2014/main" xmlns="" val="10003"/>
                  </a:ext>
                </a:extLst>
              </a:tr>
              <a:tr h="370840">
                <a:tc>
                  <a:txBody>
                    <a:bodyPr/>
                    <a:lstStyle/>
                    <a:p>
                      <a:r>
                        <a:rPr lang="en-GB" b="1" dirty="0"/>
                        <a:t>6</a:t>
                      </a:r>
                    </a:p>
                  </a:txBody>
                  <a:tcPr/>
                </a:tc>
                <a:tc>
                  <a:txBody>
                    <a:bodyPr/>
                    <a:lstStyle/>
                    <a:p>
                      <a:r>
                        <a:rPr lang="en-GB" dirty="0"/>
                        <a:t>Number is divisible</a:t>
                      </a:r>
                      <a:r>
                        <a:rPr lang="en-GB" baseline="0" dirty="0"/>
                        <a:t> by 2 and 3 (so use tests for 2 and 3).</a:t>
                      </a:r>
                      <a:endParaRPr lang="en-GB" dirty="0"/>
                    </a:p>
                  </a:txBody>
                  <a:tcPr/>
                </a:tc>
                <a:extLst>
                  <a:ext uri="{0D108BD9-81ED-4DB2-BD59-A6C34878D82A}">
                    <a16:rowId xmlns:a16="http://schemas.microsoft.com/office/drawing/2014/main" xmlns="" val="10004"/>
                  </a:ext>
                </a:extLst>
              </a:tr>
              <a:tr h="370840">
                <a:tc>
                  <a:txBody>
                    <a:bodyPr/>
                    <a:lstStyle/>
                    <a:p>
                      <a:r>
                        <a:rPr lang="en-GB" b="1" dirty="0"/>
                        <a:t>7</a:t>
                      </a:r>
                    </a:p>
                  </a:txBody>
                  <a:tcPr/>
                </a:tc>
                <a:tc>
                  <a:txBody>
                    <a:bodyPr/>
                    <a:lstStyle/>
                    <a:p>
                      <a:r>
                        <a:rPr lang="en-GB" sz="1500" b="1" dirty="0"/>
                        <a:t>There isn’t really any trick  that would save time</a:t>
                      </a:r>
                      <a:r>
                        <a:rPr lang="en-GB" sz="1500" dirty="0"/>
                        <a:t>. You could</a:t>
                      </a:r>
                      <a:r>
                        <a:rPr lang="en-GB" sz="1500" baseline="0" dirty="0"/>
                        <a:t> double the last digit and subtract it from the remaining digits, and see if the result is divisible by 7. </a:t>
                      </a:r>
                    </a:p>
                    <a:p>
                      <a:r>
                        <a:rPr lang="en-GB" sz="1500" baseline="0" dirty="0" err="1"/>
                        <a:t>e.g</a:t>
                      </a:r>
                      <a:r>
                        <a:rPr lang="en-GB" sz="1500" baseline="0" dirty="0"/>
                        <a:t>: 2464 -&gt; 246 – 8 = 238 -&gt; 23 – 16 = 7. But you’re only removing a digit each time, so you might as well long divide!</a:t>
                      </a:r>
                      <a:endParaRPr lang="en-GB" sz="1500" dirty="0"/>
                    </a:p>
                  </a:txBody>
                  <a:tcPr/>
                </a:tc>
                <a:extLst>
                  <a:ext uri="{0D108BD9-81ED-4DB2-BD59-A6C34878D82A}">
                    <a16:rowId xmlns:a16="http://schemas.microsoft.com/office/drawing/2014/main" xmlns="" val="10005"/>
                  </a:ext>
                </a:extLst>
              </a:tr>
              <a:tr h="370840">
                <a:tc>
                  <a:txBody>
                    <a:bodyPr/>
                    <a:lstStyle/>
                    <a:p>
                      <a:r>
                        <a:rPr lang="en-GB" b="1" dirty="0"/>
                        <a:t>8</a:t>
                      </a:r>
                    </a:p>
                  </a:txBody>
                  <a:tcPr/>
                </a:tc>
                <a:tc>
                  <a:txBody>
                    <a:bodyPr/>
                    <a:lstStyle/>
                    <a:p>
                      <a:r>
                        <a:rPr lang="en-GB" sz="1500" dirty="0"/>
                        <a:t>Last three digits divisible by 8.</a:t>
                      </a:r>
                    </a:p>
                  </a:txBody>
                  <a:tcPr/>
                </a:tc>
                <a:extLst>
                  <a:ext uri="{0D108BD9-81ED-4DB2-BD59-A6C34878D82A}">
                    <a16:rowId xmlns:a16="http://schemas.microsoft.com/office/drawing/2014/main" xmlns="" val="10006"/>
                  </a:ext>
                </a:extLst>
              </a:tr>
              <a:tr h="370840">
                <a:tc>
                  <a:txBody>
                    <a:bodyPr/>
                    <a:lstStyle/>
                    <a:p>
                      <a:r>
                        <a:rPr lang="en-GB" b="1" dirty="0"/>
                        <a:t>9</a:t>
                      </a:r>
                    </a:p>
                  </a:txBody>
                  <a:tcPr/>
                </a:tc>
                <a:tc>
                  <a:txBody>
                    <a:bodyPr/>
                    <a:lstStyle/>
                    <a:p>
                      <a:r>
                        <a:rPr lang="en-GB" dirty="0"/>
                        <a:t>Digits add up to multiple of</a:t>
                      </a:r>
                      <a:r>
                        <a:rPr lang="en-GB" baseline="0" dirty="0"/>
                        <a:t> 9.</a:t>
                      </a:r>
                      <a:endParaRPr lang="en-GB" dirty="0"/>
                    </a:p>
                  </a:txBody>
                  <a:tcPr/>
                </a:tc>
                <a:extLst>
                  <a:ext uri="{0D108BD9-81ED-4DB2-BD59-A6C34878D82A}">
                    <a16:rowId xmlns:a16="http://schemas.microsoft.com/office/drawing/2014/main" xmlns="" val="10007"/>
                  </a:ext>
                </a:extLst>
              </a:tr>
              <a:tr h="370840">
                <a:tc>
                  <a:txBody>
                    <a:bodyPr/>
                    <a:lstStyle/>
                    <a:p>
                      <a:r>
                        <a:rPr lang="en-GB" b="1" dirty="0"/>
                        <a:t>10</a:t>
                      </a:r>
                    </a:p>
                  </a:txBody>
                  <a:tcPr/>
                </a:tc>
                <a:tc>
                  <a:txBody>
                    <a:bodyPr/>
                    <a:lstStyle/>
                    <a:p>
                      <a:r>
                        <a:rPr lang="en-GB" dirty="0"/>
                        <a:t>Last digit 0.</a:t>
                      </a:r>
                    </a:p>
                  </a:txBody>
                  <a:tcPr/>
                </a:tc>
                <a:extLst>
                  <a:ext uri="{0D108BD9-81ED-4DB2-BD59-A6C34878D82A}">
                    <a16:rowId xmlns:a16="http://schemas.microsoft.com/office/drawing/2014/main" xmlns="" val="10008"/>
                  </a:ext>
                </a:extLst>
              </a:tr>
              <a:tr h="370840">
                <a:tc>
                  <a:txBody>
                    <a:bodyPr/>
                    <a:lstStyle/>
                    <a:p>
                      <a:r>
                        <a:rPr lang="en-GB" b="1" dirty="0"/>
                        <a:t>11</a:t>
                      </a:r>
                    </a:p>
                  </a:txBody>
                  <a:tcPr/>
                </a:tc>
                <a:tc>
                  <a:txBody>
                    <a:bodyPr/>
                    <a:lstStyle/>
                    <a:p>
                      <a:r>
                        <a:rPr lang="en-GB" dirty="0"/>
                        <a:t>When you sum odd-positioned digits and subtract even-positioned digits, the result</a:t>
                      </a:r>
                      <a:r>
                        <a:rPr lang="en-GB" baseline="0" dirty="0"/>
                        <a:t> is divisible by 11.</a:t>
                      </a:r>
                    </a:p>
                    <a:p>
                      <a:r>
                        <a:rPr lang="en-GB" sz="1600" baseline="0" dirty="0"/>
                        <a:t>e.g. 47949:    (4 + 9 + 9) – (7 + 4) = 22 – 11 = 11, which is divisible by 11.</a:t>
                      </a:r>
                      <a:endParaRPr lang="en-GB" sz="1600" dirty="0"/>
                    </a:p>
                  </a:txBody>
                  <a:tcPr/>
                </a:tc>
                <a:extLst>
                  <a:ext uri="{0D108BD9-81ED-4DB2-BD59-A6C34878D82A}">
                    <a16:rowId xmlns:a16="http://schemas.microsoft.com/office/drawing/2014/main" xmlns="" val="10009"/>
                  </a:ext>
                </a:extLst>
              </a:tr>
              <a:tr h="370840">
                <a:tc>
                  <a:txBody>
                    <a:bodyPr/>
                    <a:lstStyle/>
                    <a:p>
                      <a:r>
                        <a:rPr lang="en-GB" b="1" dirty="0"/>
                        <a:t>12</a:t>
                      </a:r>
                    </a:p>
                  </a:txBody>
                  <a:tcPr/>
                </a:tc>
                <a:tc>
                  <a:txBody>
                    <a:bodyPr/>
                    <a:lstStyle/>
                    <a:p>
                      <a:r>
                        <a:rPr lang="en-GB" dirty="0"/>
                        <a:t>Number divisible by 3 and by 4.</a:t>
                      </a:r>
                    </a:p>
                  </a:txBody>
                  <a:tcPr/>
                </a:tc>
                <a:extLst>
                  <a:ext uri="{0D108BD9-81ED-4DB2-BD59-A6C34878D82A}">
                    <a16:rowId xmlns:a16="http://schemas.microsoft.com/office/drawing/2014/main" xmlns="" val="10010"/>
                  </a:ext>
                </a:extLst>
              </a:tr>
            </a:tbl>
          </a:graphicData>
        </a:graphic>
      </p:graphicFrame>
      <p:sp>
        <p:nvSpPr>
          <p:cNvPr id="5" name="Rectangle 4"/>
          <p:cNvSpPr/>
          <p:nvPr/>
        </p:nvSpPr>
        <p:spPr>
          <a:xfrm>
            <a:off x="1475656" y="1484784"/>
            <a:ext cx="6696744"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 name="Rectangle 5"/>
          <p:cNvSpPr/>
          <p:nvPr/>
        </p:nvSpPr>
        <p:spPr>
          <a:xfrm>
            <a:off x="1475656" y="1844824"/>
            <a:ext cx="6696744"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Rectangle 6"/>
          <p:cNvSpPr/>
          <p:nvPr/>
        </p:nvSpPr>
        <p:spPr>
          <a:xfrm>
            <a:off x="1475656" y="2204864"/>
            <a:ext cx="6696744"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1475656" y="2564903"/>
            <a:ext cx="6696744" cy="4009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1475656" y="2965837"/>
            <a:ext cx="6696744" cy="3657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1475656" y="3356992"/>
            <a:ext cx="6696744" cy="10255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1475656" y="5157192"/>
            <a:ext cx="6696744" cy="3657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1475656" y="4365104"/>
            <a:ext cx="6696744" cy="3657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1475656" y="4725144"/>
            <a:ext cx="6696744"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1475656" y="5517232"/>
            <a:ext cx="6696744" cy="8640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1475656" y="6381328"/>
            <a:ext cx="6696744" cy="3657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4" restart="whenNotActive" fill="hold" evtFilter="cancelBubble" nodeType="interactiveSeq">
                <p:stCondLst>
                  <p:cond evt="onClick" delay="0">
                    <p:tgtEl>
                      <p:spTgt spid="14"/>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0" restart="whenNotActive" fill="hold" evtFilter="cancelBubble" nodeType="interactiveSeq">
                <p:stCondLst>
                  <p:cond evt="onClick" delay="0">
                    <p:tgtEl>
                      <p:spTgt spid="15"/>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15"/>
                                        </p:tgtEl>
                                      </p:cBhvr>
                                    </p:animEffect>
                                    <p:set>
                                      <p:cBhvr>
                                        <p:cTn id="5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6" restart="whenNotActive" fill="hold" evtFilter="cancelBubble" nodeType="interactiveSeq">
                <p:stCondLst>
                  <p:cond evt="onClick" delay="0">
                    <p:tgtEl>
                      <p:spTgt spid="16"/>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16"/>
                                        </p:tgtEl>
                                      </p:cBhvr>
                                    </p:animEffect>
                                    <p:set>
                                      <p:cBhvr>
                                        <p:cTn id="6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2" restart="whenNotActive" fill="hold" evtFilter="cancelBubble" nodeType="interactiveSeq">
                <p:stCondLst>
                  <p:cond evt="onClick" delay="0">
                    <p:tgtEl>
                      <p:spTgt spid="17"/>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17"/>
                                        </p:tgtEl>
                                      </p:cBhvr>
                                    </p:animEffect>
                                    <p:set>
                                      <p:cBhvr>
                                        <p:cTn id="6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5" grpId="0" animBg="1"/>
      <p:bldP spid="6" grpId="0" animBg="1"/>
      <p:bldP spid="7" grpId="0" animBg="1"/>
      <p:bldP spid="8" grpId="0" animBg="1"/>
      <p:bldP spid="9" grpId="0" animBg="1"/>
      <p:bldP spid="12" grpId="0" animBg="1"/>
      <p:bldP spid="13" grpId="0" animBg="1"/>
      <p:bldP spid="14" grpId="0" animBg="1"/>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Notation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714925" y="2636912"/>
                <a:ext cx="1482014" cy="707886"/>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4000" b="0" i="1" smtClean="0">
                          <a:latin typeface="Cambria Math"/>
                        </a:rPr>
                        <m:t>2</m:t>
                      </m:r>
                      <m:r>
                        <a:rPr lang="en-GB" sz="4000" b="0" i="1" smtClean="0">
                          <a:latin typeface="Cambria Math"/>
                          <a:ea typeface="Cambria Math"/>
                        </a:rPr>
                        <m:t>∤9</m:t>
                      </m:r>
                    </m:oMath>
                  </m:oMathPara>
                </a14:m>
                <a:endParaRPr lang="en-GB" sz="3600" dirty="0"/>
              </a:p>
            </p:txBody>
          </p:sp>
        </mc:Choice>
        <mc:Fallback xmlns="">
          <p:sp>
            <p:nvSpPr>
              <p:cNvPr id="5" name="TextBox 4"/>
              <p:cNvSpPr txBox="1">
                <a:spLocks noRot="1" noChangeAspect="1" noMove="1" noResize="1" noEditPoints="1" noAdjustHandles="1" noChangeArrowheads="1" noChangeShapeType="1" noTextEdit="1"/>
              </p:cNvSpPr>
              <p:nvPr/>
            </p:nvSpPr>
            <p:spPr>
              <a:xfrm>
                <a:off x="3714925" y="2636912"/>
                <a:ext cx="1482014" cy="707886"/>
              </a:xfrm>
              <a:prstGeom prst="rect">
                <a:avLst/>
              </a:prstGeom>
              <a:blipFill rotWithShape="1">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915872" y="1424970"/>
                <a:ext cx="1080120" cy="707886"/>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4000" i="1">
                          <a:latin typeface="Cambria Math"/>
                        </a:rPr>
                        <m:t>2 | 8</m:t>
                      </m:r>
                    </m:oMath>
                  </m:oMathPara>
                </a14:m>
                <a:endParaRPr lang="en-GB" sz="4000" dirty="0"/>
              </a:p>
            </p:txBody>
          </p:sp>
        </mc:Choice>
        <mc:Fallback xmlns="">
          <p:sp>
            <p:nvSpPr>
              <p:cNvPr id="6" name="TextBox 5"/>
              <p:cNvSpPr txBox="1">
                <a:spLocks noRot="1" noChangeAspect="1" noMove="1" noResize="1" noEditPoints="1" noAdjustHandles="1" noChangeArrowheads="1" noChangeShapeType="1" noTextEdit="1"/>
              </p:cNvSpPr>
              <p:nvPr/>
            </p:nvSpPr>
            <p:spPr>
              <a:xfrm>
                <a:off x="3915872" y="1424970"/>
                <a:ext cx="1080120" cy="707886"/>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714925" y="3861048"/>
                <a:ext cx="1482014" cy="707886"/>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4000" b="0" i="1" smtClean="0">
                          <a:latin typeface="Cambria Math"/>
                        </a:rPr>
                        <m:t>5 </m:t>
                      </m:r>
                      <m:r>
                        <a:rPr lang="en-GB" sz="4000" b="0" i="1" smtClean="0">
                          <a:latin typeface="Cambria Math"/>
                          <a:ea typeface="Cambria Math"/>
                        </a:rPr>
                        <m:t>| </m:t>
                      </m:r>
                      <m:r>
                        <a:rPr lang="en-GB" sz="4000" b="0" i="1" smtClean="0">
                          <a:latin typeface="Cambria Math"/>
                          <a:ea typeface="Cambria Math"/>
                        </a:rPr>
                        <m:t>𝑛</m:t>
                      </m:r>
                    </m:oMath>
                  </m:oMathPara>
                </a14:m>
                <a:endParaRPr lang="en-GB" sz="3600" dirty="0"/>
              </a:p>
            </p:txBody>
          </p:sp>
        </mc:Choice>
        <mc:Fallback xmlns="">
          <p:sp>
            <p:nvSpPr>
              <p:cNvPr id="7" name="TextBox 6"/>
              <p:cNvSpPr txBox="1">
                <a:spLocks noRot="1" noChangeAspect="1" noMove="1" noResize="1" noEditPoints="1" noAdjustHandles="1" noChangeArrowheads="1" noChangeShapeType="1" noTextEdit="1"/>
              </p:cNvSpPr>
              <p:nvPr/>
            </p:nvSpPr>
            <p:spPr>
              <a:xfrm>
                <a:off x="3714925" y="3861048"/>
                <a:ext cx="1482014" cy="707886"/>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784075" y="5013176"/>
                <a:ext cx="1482014" cy="707886"/>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4000" b="0" i="1" smtClean="0">
                          <a:latin typeface="Cambria Math"/>
                        </a:rPr>
                        <m:t>𝑛</m:t>
                      </m:r>
                      <m:r>
                        <a:rPr lang="en-GB" sz="4000" b="0" i="1" smtClean="0">
                          <a:latin typeface="Cambria Math"/>
                        </a:rPr>
                        <m:t> | 15</m:t>
                      </m:r>
                    </m:oMath>
                  </m:oMathPara>
                </a14:m>
                <a:endParaRPr lang="en-GB" sz="3600" dirty="0"/>
              </a:p>
            </p:txBody>
          </p:sp>
        </mc:Choice>
        <mc:Fallback xmlns="">
          <p:sp>
            <p:nvSpPr>
              <p:cNvPr id="8" name="TextBox 7"/>
              <p:cNvSpPr txBox="1">
                <a:spLocks noRot="1" noChangeAspect="1" noMove="1" noResize="1" noEditPoints="1" noAdjustHandles="1" noChangeArrowheads="1" noChangeShapeType="1" noTextEdit="1"/>
              </p:cNvSpPr>
              <p:nvPr/>
            </p:nvSpPr>
            <p:spPr>
              <a:xfrm>
                <a:off x="3784075" y="5013176"/>
                <a:ext cx="1482014" cy="707886"/>
              </a:xfrm>
              <a:prstGeom prst="rect">
                <a:avLst/>
              </a:prstGeom>
              <a:blipFill rotWithShape="1">
                <a:blip r:embed="rId5"/>
                <a:stretch>
                  <a:fillRect/>
                </a:stretch>
              </a:blipFill>
            </p:spPr>
            <p:txBody>
              <a:bodyPr/>
              <a:lstStyle/>
              <a:p>
                <a:r>
                  <a:rPr lang="en-GB">
                    <a:noFill/>
                  </a:rPr>
                  <a:t> </a:t>
                </a:r>
              </a:p>
            </p:txBody>
          </p:sp>
        </mc:Fallback>
      </mc:AlternateContent>
      <p:sp>
        <p:nvSpPr>
          <p:cNvPr id="9" name="TextBox 8"/>
          <p:cNvSpPr txBox="1"/>
          <p:nvPr/>
        </p:nvSpPr>
        <p:spPr>
          <a:xfrm>
            <a:off x="5652120" y="1124744"/>
            <a:ext cx="288032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This means “2 divides 8”.</a:t>
            </a:r>
          </a:p>
        </p:txBody>
      </p:sp>
      <p:cxnSp>
        <p:nvCxnSpPr>
          <p:cNvPr id="11" name="Straight Arrow Connector 10"/>
          <p:cNvCxnSpPr>
            <a:stCxn id="9" idx="1"/>
          </p:cNvCxnSpPr>
          <p:nvPr/>
        </p:nvCxnSpPr>
        <p:spPr>
          <a:xfrm flipH="1">
            <a:off x="4995992" y="1309410"/>
            <a:ext cx="656128" cy="18466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2" name="TextBox 11"/>
          <p:cNvSpPr txBox="1"/>
          <p:nvPr/>
        </p:nvSpPr>
        <p:spPr>
          <a:xfrm>
            <a:off x="647410" y="2476033"/>
            <a:ext cx="2880320"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This means “2 does not divide 9”.</a:t>
            </a:r>
          </a:p>
        </p:txBody>
      </p:sp>
      <p:cxnSp>
        <p:nvCxnSpPr>
          <p:cNvPr id="13" name="Straight Arrow Connector 12"/>
          <p:cNvCxnSpPr>
            <a:stCxn id="12" idx="3"/>
          </p:cNvCxnSpPr>
          <p:nvPr/>
        </p:nvCxnSpPr>
        <p:spPr>
          <a:xfrm>
            <a:off x="3527730" y="2799199"/>
            <a:ext cx="388142" cy="19165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5652120" y="3584049"/>
                <a:ext cx="288032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14:m>
                  <m:oMath xmlns:m="http://schemas.openxmlformats.org/officeDocument/2006/math">
                    <m:r>
                      <a:rPr lang="en-GB" b="0" i="1" smtClean="0">
                        <a:latin typeface="Cambria Math"/>
                      </a:rPr>
                      <m:t>𝑛</m:t>
                    </m:r>
                  </m:oMath>
                </a14:m>
                <a:r>
                  <a:rPr lang="en-GB" dirty="0"/>
                  <a:t> is divisible by 5.</a:t>
                </a:r>
              </a:p>
            </p:txBody>
          </p:sp>
        </mc:Choice>
        <mc:Fallback xmlns="">
          <p:sp>
            <p:nvSpPr>
              <p:cNvPr id="14" name="TextBox 13"/>
              <p:cNvSpPr txBox="1">
                <a:spLocks noRot="1" noChangeAspect="1" noMove="1" noResize="1" noEditPoints="1" noAdjustHandles="1" noChangeArrowheads="1" noChangeShapeType="1" noTextEdit="1"/>
              </p:cNvSpPr>
              <p:nvPr/>
            </p:nvSpPr>
            <p:spPr>
              <a:xfrm>
                <a:off x="5652120" y="3584049"/>
                <a:ext cx="2880320" cy="369332"/>
              </a:xfrm>
              <a:prstGeom prst="rect">
                <a:avLst/>
              </a:prstGeom>
              <a:blipFill rotWithShape="1">
                <a:blip r:embed="rId6"/>
                <a:stretch>
                  <a:fillRect t="-4615" b="-20000"/>
                </a:stretch>
              </a:blipFill>
            </p:spPr>
            <p:txBody>
              <a:bodyPr/>
              <a:lstStyle/>
              <a:p>
                <a:r>
                  <a:rPr lang="en-GB">
                    <a:noFill/>
                  </a:rPr>
                  <a:t> </a:t>
                </a:r>
              </a:p>
            </p:txBody>
          </p:sp>
        </mc:Fallback>
      </mc:AlternateContent>
      <p:cxnSp>
        <p:nvCxnSpPr>
          <p:cNvPr id="15" name="Straight Arrow Connector 14"/>
          <p:cNvCxnSpPr>
            <a:stCxn id="14" idx="1"/>
          </p:cNvCxnSpPr>
          <p:nvPr/>
        </p:nvCxnSpPr>
        <p:spPr>
          <a:xfrm flipH="1">
            <a:off x="4995992" y="3768715"/>
            <a:ext cx="656128" cy="18466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395536" y="4828510"/>
                <a:ext cx="288032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14:m>
                  <m:oMath xmlns:m="http://schemas.openxmlformats.org/officeDocument/2006/math">
                    <m:r>
                      <a:rPr lang="en-GB" b="0" i="1" smtClean="0">
                        <a:latin typeface="Cambria Math"/>
                      </a:rPr>
                      <m:t>𝑛</m:t>
                    </m:r>
                  </m:oMath>
                </a14:m>
                <a:r>
                  <a:rPr lang="en-GB" dirty="0"/>
                  <a:t> is a factor of 15.</a:t>
                </a:r>
              </a:p>
            </p:txBody>
          </p:sp>
        </mc:Choice>
        <mc:Fallback xmlns="">
          <p:sp>
            <p:nvSpPr>
              <p:cNvPr id="16" name="TextBox 15"/>
              <p:cNvSpPr txBox="1">
                <a:spLocks noRot="1" noChangeAspect="1" noMove="1" noResize="1" noEditPoints="1" noAdjustHandles="1" noChangeArrowheads="1" noChangeShapeType="1" noTextEdit="1"/>
              </p:cNvSpPr>
              <p:nvPr/>
            </p:nvSpPr>
            <p:spPr>
              <a:xfrm>
                <a:off x="395536" y="4828510"/>
                <a:ext cx="2880320" cy="369332"/>
              </a:xfrm>
              <a:prstGeom prst="rect">
                <a:avLst/>
              </a:prstGeom>
              <a:blipFill rotWithShape="1">
                <a:blip r:embed="rId7"/>
                <a:stretch>
                  <a:fillRect t="-4615" b="-20000"/>
                </a:stretch>
              </a:blipFill>
            </p:spPr>
            <p:txBody>
              <a:bodyPr/>
              <a:lstStyle/>
              <a:p>
                <a:r>
                  <a:rPr lang="en-GB">
                    <a:noFill/>
                  </a:rPr>
                  <a:t> </a:t>
                </a:r>
              </a:p>
            </p:txBody>
          </p:sp>
        </mc:Fallback>
      </mc:AlternateContent>
      <p:cxnSp>
        <p:nvCxnSpPr>
          <p:cNvPr id="17" name="Straight Arrow Connector 16"/>
          <p:cNvCxnSpPr>
            <a:stCxn id="16" idx="3"/>
          </p:cNvCxnSpPr>
          <p:nvPr/>
        </p:nvCxnSpPr>
        <p:spPr>
          <a:xfrm>
            <a:off x="3275856" y="5013176"/>
            <a:ext cx="640016" cy="18466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674662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Notation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3163244" y="2206577"/>
                <a:ext cx="2816368" cy="707886"/>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d>
                        <m:dPr>
                          <m:ctrlPr>
                            <a:rPr lang="en-GB" sz="4000" b="0" i="1" smtClean="0">
                              <a:latin typeface="Cambria Math"/>
                            </a:rPr>
                          </m:ctrlPr>
                        </m:dPr>
                        <m:e>
                          <m:r>
                            <a:rPr lang="en-GB" sz="4000" b="0" i="1" smtClean="0">
                              <a:latin typeface="Cambria Math"/>
                            </a:rPr>
                            <m:t>15,10</m:t>
                          </m:r>
                        </m:e>
                      </m:d>
                      <m:r>
                        <a:rPr lang="en-GB" sz="4000" b="0" i="1" smtClean="0">
                          <a:latin typeface="Cambria Math"/>
                        </a:rPr>
                        <m:t>=5</m:t>
                      </m:r>
                    </m:oMath>
                  </m:oMathPara>
                </a14:m>
                <a:endParaRPr lang="en-GB" sz="4000" dirty="0"/>
              </a:p>
            </p:txBody>
          </p:sp>
        </mc:Choice>
        <mc:Fallback xmlns="">
          <p:sp>
            <p:nvSpPr>
              <p:cNvPr id="6" name="TextBox 5"/>
              <p:cNvSpPr txBox="1">
                <a:spLocks noRot="1" noChangeAspect="1" noMove="1" noResize="1" noEditPoints="1" noAdjustHandles="1" noChangeArrowheads="1" noChangeShapeType="1" noTextEdit="1"/>
              </p:cNvSpPr>
              <p:nvPr/>
            </p:nvSpPr>
            <p:spPr>
              <a:xfrm>
                <a:off x="3163244" y="2206577"/>
                <a:ext cx="2816368" cy="707886"/>
              </a:xfrm>
              <a:prstGeom prst="rect">
                <a:avLst/>
              </a:prstGeom>
              <a:blipFill rotWithShape="1">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771800" y="4331567"/>
                <a:ext cx="4104456" cy="707886"/>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4000" b="0" i="1" smtClean="0">
                          <a:latin typeface="Cambria Math"/>
                        </a:rPr>
                        <m:t>𝐿𝐶𝑀</m:t>
                      </m:r>
                      <m:d>
                        <m:dPr>
                          <m:ctrlPr>
                            <a:rPr lang="en-GB" sz="4000" b="0" i="1" smtClean="0">
                              <a:latin typeface="Cambria Math"/>
                            </a:rPr>
                          </m:ctrlPr>
                        </m:dPr>
                        <m:e>
                          <m:r>
                            <a:rPr lang="en-GB" sz="4000" b="0" i="1" smtClean="0">
                              <a:latin typeface="Cambria Math"/>
                            </a:rPr>
                            <m:t>6,8</m:t>
                          </m:r>
                        </m:e>
                      </m:d>
                      <m:r>
                        <a:rPr lang="en-GB" sz="4000" b="0" i="1" smtClean="0">
                          <a:latin typeface="Cambria Math"/>
                        </a:rPr>
                        <m:t>=24</m:t>
                      </m:r>
                    </m:oMath>
                  </m:oMathPara>
                </a14:m>
                <a:endParaRPr lang="en-GB" sz="3600" dirty="0"/>
              </a:p>
            </p:txBody>
          </p:sp>
        </mc:Choice>
        <mc:Fallback xmlns="">
          <p:sp>
            <p:nvSpPr>
              <p:cNvPr id="7" name="TextBox 6"/>
              <p:cNvSpPr txBox="1">
                <a:spLocks noRot="1" noChangeAspect="1" noMove="1" noResize="1" noEditPoints="1" noAdjustHandles="1" noChangeArrowheads="1" noChangeShapeType="1" noTextEdit="1"/>
              </p:cNvSpPr>
              <p:nvPr/>
            </p:nvSpPr>
            <p:spPr>
              <a:xfrm>
                <a:off x="2771800" y="4331567"/>
                <a:ext cx="4104456" cy="707886"/>
              </a:xfrm>
              <a:prstGeom prst="rect">
                <a:avLst/>
              </a:prstGeom>
              <a:blipFill rotWithShape="1">
                <a:blip r:embed="rId3"/>
                <a:stretch>
                  <a:fillRect/>
                </a:stretch>
              </a:blipFill>
            </p:spPr>
            <p:txBody>
              <a:bodyPr/>
              <a:lstStyle/>
              <a:p>
                <a:r>
                  <a:rPr lang="en-GB">
                    <a:noFill/>
                  </a:rPr>
                  <a:t> </a:t>
                </a:r>
              </a:p>
            </p:txBody>
          </p:sp>
        </mc:Fallback>
      </mc:AlternateContent>
      <p:sp>
        <p:nvSpPr>
          <p:cNvPr id="9" name="TextBox 8"/>
          <p:cNvSpPr txBox="1"/>
          <p:nvPr/>
        </p:nvSpPr>
        <p:spPr>
          <a:xfrm>
            <a:off x="5652120" y="908720"/>
            <a:ext cx="2880320" cy="12003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This is NOT a coordinate! It means “the </a:t>
            </a:r>
            <a:r>
              <a:rPr lang="en-GB" b="1" dirty="0"/>
              <a:t>Greatest Common Divisor</a:t>
            </a:r>
            <a:r>
              <a:rPr lang="en-GB" dirty="0"/>
              <a:t> of 15 and 10”.</a:t>
            </a:r>
          </a:p>
        </p:txBody>
      </p:sp>
      <p:cxnSp>
        <p:nvCxnSpPr>
          <p:cNvPr id="11" name="Straight Arrow Connector 10"/>
          <p:cNvCxnSpPr>
            <a:stCxn id="9" idx="1"/>
          </p:cNvCxnSpPr>
          <p:nvPr/>
        </p:nvCxnSpPr>
        <p:spPr>
          <a:xfrm flipH="1">
            <a:off x="4455932" y="1508885"/>
            <a:ext cx="1196188" cy="48166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3" name="Straight Arrow Connector 12"/>
          <p:cNvCxnSpPr>
            <a:stCxn id="14" idx="3"/>
          </p:cNvCxnSpPr>
          <p:nvPr/>
        </p:nvCxnSpPr>
        <p:spPr>
          <a:xfrm>
            <a:off x="3326783" y="3862121"/>
            <a:ext cx="457292" cy="46944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4" name="TextBox 13"/>
          <p:cNvSpPr txBox="1"/>
          <p:nvPr/>
        </p:nvSpPr>
        <p:spPr>
          <a:xfrm>
            <a:off x="446463" y="3538955"/>
            <a:ext cx="2880320"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The </a:t>
            </a:r>
            <a:r>
              <a:rPr lang="en-GB" b="1" dirty="0"/>
              <a:t>Lowest Common Multiple</a:t>
            </a:r>
            <a:r>
              <a:rPr lang="en-GB" dirty="0"/>
              <a:t> of 6 and 8.</a:t>
            </a:r>
          </a:p>
        </p:txBody>
      </p:sp>
    </p:spTree>
    <p:extLst>
      <p:ext uri="{BB962C8B-B14F-4D97-AF65-F5344CB8AC3E}">
        <p14:creationId xmlns:p14="http://schemas.microsoft.com/office/powerpoint/2010/main" val="2283684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395536" y="2060848"/>
                <a:ext cx="4392488" cy="830997"/>
              </a:xfrm>
              <a:prstGeom prst="rect">
                <a:avLst/>
              </a:prstGeom>
              <a:noFill/>
            </p:spPr>
            <p:txBody>
              <a:bodyPr wrap="square" rtlCol="0">
                <a:spAutoFit/>
              </a:bodyPr>
              <a:lstStyle/>
              <a:p>
                <a:r>
                  <a:rPr lang="en-GB" sz="2400" dirty="0"/>
                  <a:t>If </a:t>
                </a:r>
                <a14:m>
                  <m:oMath xmlns:m="http://schemas.openxmlformats.org/officeDocument/2006/math">
                    <m:r>
                      <a:rPr lang="en-GB" sz="2400" b="0" i="1" smtClean="0">
                        <a:latin typeface="Cambria Math"/>
                      </a:rPr>
                      <m:t>3|</m:t>
                    </m:r>
                    <m:r>
                      <a:rPr lang="en-GB" sz="2400" b="0" i="1" smtClean="0">
                        <a:latin typeface="Cambria Math"/>
                      </a:rPr>
                      <m:t>𝑛</m:t>
                    </m:r>
                  </m:oMath>
                </a14:m>
                <a:r>
                  <a:rPr lang="en-GB" sz="2400" dirty="0"/>
                  <a:t> and </a:t>
                </a:r>
                <a14:m>
                  <m:oMath xmlns:m="http://schemas.openxmlformats.org/officeDocument/2006/math">
                    <m:r>
                      <a:rPr lang="en-GB" sz="2400" b="0" i="1" smtClean="0">
                        <a:latin typeface="Cambria Math"/>
                      </a:rPr>
                      <m:t>5|</m:t>
                    </m:r>
                    <m:r>
                      <a:rPr lang="en-GB" sz="2400" b="0" i="1" smtClean="0">
                        <a:latin typeface="Cambria Math"/>
                      </a:rPr>
                      <m:t>𝑛</m:t>
                    </m:r>
                  </m:oMath>
                </a14:m>
                <a:r>
                  <a:rPr lang="en-GB" sz="2400" dirty="0"/>
                  <a:t>, then is it the case that </a:t>
                </a:r>
                <a14:m>
                  <m:oMath xmlns:m="http://schemas.openxmlformats.org/officeDocument/2006/math">
                    <m:r>
                      <a:rPr lang="en-GB" sz="2400" b="0" i="1" smtClean="0">
                        <a:latin typeface="Cambria Math"/>
                      </a:rPr>
                      <m:t>15|</m:t>
                    </m:r>
                    <m:r>
                      <a:rPr lang="en-GB" sz="2400" b="0" i="1" smtClean="0">
                        <a:latin typeface="Cambria Math"/>
                      </a:rPr>
                      <m:t>𝑛</m:t>
                    </m:r>
                  </m:oMath>
                </a14:m>
                <a:r>
                  <a:rPr lang="en-GB" sz="2400" dirty="0"/>
                  <a:t>?</a:t>
                </a:r>
              </a:p>
            </p:txBody>
          </p:sp>
        </mc:Choice>
        <mc:Fallback xmlns="">
          <p:sp>
            <p:nvSpPr>
              <p:cNvPr id="3" name="TextBox 2"/>
              <p:cNvSpPr txBox="1">
                <a:spLocks noRot="1" noChangeAspect="1" noMove="1" noResize="1" noEditPoints="1" noAdjustHandles="1" noChangeArrowheads="1" noChangeShapeType="1" noTextEdit="1"/>
              </p:cNvSpPr>
              <p:nvPr/>
            </p:nvSpPr>
            <p:spPr>
              <a:xfrm>
                <a:off x="395536" y="2060848"/>
                <a:ext cx="4392488" cy="830997"/>
              </a:xfrm>
              <a:prstGeom prst="rect">
                <a:avLst/>
              </a:prstGeom>
              <a:blipFill rotWithShape="1">
                <a:blip r:embed="rId2"/>
                <a:stretch>
                  <a:fillRect l="-2222" t="-5882" b="-161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95536" y="3356992"/>
                <a:ext cx="4248472" cy="830997"/>
              </a:xfrm>
              <a:prstGeom prst="rect">
                <a:avLst/>
              </a:prstGeom>
              <a:noFill/>
            </p:spPr>
            <p:txBody>
              <a:bodyPr wrap="square" rtlCol="0">
                <a:spAutoFit/>
              </a:bodyPr>
              <a:lstStyle/>
              <a:p>
                <a:r>
                  <a:rPr lang="en-GB" sz="2400" dirty="0"/>
                  <a:t>If </a:t>
                </a:r>
                <a14:m>
                  <m:oMath xmlns:m="http://schemas.openxmlformats.org/officeDocument/2006/math">
                    <m:r>
                      <a:rPr lang="en-GB" sz="2400" b="0" i="1" smtClean="0">
                        <a:latin typeface="Cambria Math"/>
                      </a:rPr>
                      <m:t>4</m:t>
                    </m:r>
                    <m:r>
                      <a:rPr lang="en-GB" sz="2400" i="1">
                        <a:latin typeface="Cambria Math"/>
                      </a:rPr>
                      <m:t>|</m:t>
                    </m:r>
                    <m:r>
                      <a:rPr lang="en-GB" sz="2400" i="1">
                        <a:latin typeface="Cambria Math"/>
                      </a:rPr>
                      <m:t>𝑛</m:t>
                    </m:r>
                  </m:oMath>
                </a14:m>
                <a:r>
                  <a:rPr lang="en-GB" sz="2400" dirty="0"/>
                  <a:t> and </a:t>
                </a:r>
                <a14:m>
                  <m:oMath xmlns:m="http://schemas.openxmlformats.org/officeDocument/2006/math">
                    <m:r>
                      <a:rPr lang="en-GB" sz="2400" b="0" i="1" smtClean="0">
                        <a:latin typeface="Cambria Math"/>
                      </a:rPr>
                      <m:t>6</m:t>
                    </m:r>
                    <m:r>
                      <a:rPr lang="en-GB" sz="2400" i="1">
                        <a:latin typeface="Cambria Math"/>
                      </a:rPr>
                      <m:t>|</m:t>
                    </m:r>
                    <m:r>
                      <a:rPr lang="en-GB" sz="2400" i="1">
                        <a:latin typeface="Cambria Math"/>
                      </a:rPr>
                      <m:t>𝑛</m:t>
                    </m:r>
                  </m:oMath>
                </a14:m>
                <a:r>
                  <a:rPr lang="en-GB" sz="2400" dirty="0"/>
                  <a:t>, then is it the case that </a:t>
                </a:r>
                <a14:m>
                  <m:oMath xmlns:m="http://schemas.openxmlformats.org/officeDocument/2006/math">
                    <m:r>
                      <a:rPr lang="en-GB" sz="2400" b="0" i="1" smtClean="0">
                        <a:latin typeface="Cambria Math"/>
                      </a:rPr>
                      <m:t>24</m:t>
                    </m:r>
                    <m:r>
                      <a:rPr lang="en-GB" sz="2400" i="1">
                        <a:latin typeface="Cambria Math"/>
                      </a:rPr>
                      <m:t>|</m:t>
                    </m:r>
                    <m:r>
                      <a:rPr lang="en-GB" sz="2400" i="1">
                        <a:latin typeface="Cambria Math"/>
                      </a:rPr>
                      <m:t>𝑛</m:t>
                    </m:r>
                  </m:oMath>
                </a14:m>
                <a:r>
                  <a:rPr lang="en-GB" sz="2400" dirty="0"/>
                  <a:t>?</a:t>
                </a:r>
              </a:p>
            </p:txBody>
          </p:sp>
        </mc:Choice>
        <mc:Fallback xmlns="">
          <p:sp>
            <p:nvSpPr>
              <p:cNvPr id="4" name="TextBox 3"/>
              <p:cNvSpPr txBox="1">
                <a:spLocks noRot="1" noChangeAspect="1" noMove="1" noResize="1" noEditPoints="1" noAdjustHandles="1" noChangeArrowheads="1" noChangeShapeType="1" noTextEdit="1"/>
              </p:cNvSpPr>
              <p:nvPr/>
            </p:nvSpPr>
            <p:spPr>
              <a:xfrm>
                <a:off x="395536" y="3356992"/>
                <a:ext cx="4248472" cy="830997"/>
              </a:xfrm>
              <a:prstGeom prst="rect">
                <a:avLst/>
              </a:prstGeom>
              <a:blipFill rotWithShape="1">
                <a:blip r:embed="rId3"/>
                <a:stretch>
                  <a:fillRect l="-2296" t="-5882" r="-3156" b="-16176"/>
                </a:stretch>
              </a:blipFill>
            </p:spPr>
            <p:txBody>
              <a:bodyPr/>
              <a:lstStyle/>
              <a:p>
                <a:r>
                  <a:rPr lang="en-GB">
                    <a:noFill/>
                  </a:rPr>
                  <a:t> </a:t>
                </a:r>
              </a:p>
            </p:txBody>
          </p:sp>
        </mc:Fallback>
      </mc:AlternateContent>
      <p:sp>
        <p:nvSpPr>
          <p:cNvPr id="5" name="Rectangle 4"/>
          <p:cNvSpPr/>
          <p:nvPr/>
        </p:nvSpPr>
        <p:spPr>
          <a:xfrm>
            <a:off x="7164288" y="2060848"/>
            <a:ext cx="1800200" cy="720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ym typeface="Wingdings"/>
              </a:rPr>
              <a:t></a:t>
            </a:r>
            <a:endParaRPr lang="en-GB" sz="2800" dirty="0"/>
          </a:p>
        </p:txBody>
      </p:sp>
      <p:sp>
        <p:nvSpPr>
          <p:cNvPr id="6" name="Rectangle 5"/>
          <p:cNvSpPr/>
          <p:nvPr/>
        </p:nvSpPr>
        <p:spPr>
          <a:xfrm>
            <a:off x="5004048" y="2060848"/>
            <a:ext cx="1800200" cy="7200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p:sp>
        <p:nvSpPr>
          <p:cNvPr id="7" name="Rectangle 6"/>
          <p:cNvSpPr/>
          <p:nvPr/>
        </p:nvSpPr>
        <p:spPr>
          <a:xfrm>
            <a:off x="5004048" y="2060848"/>
            <a:ext cx="1800200" cy="72008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400" dirty="0"/>
              <a:t>False</a:t>
            </a:r>
          </a:p>
        </p:txBody>
      </p:sp>
      <p:sp>
        <p:nvSpPr>
          <p:cNvPr id="8" name="Rectangle 7"/>
          <p:cNvSpPr/>
          <p:nvPr/>
        </p:nvSpPr>
        <p:spPr>
          <a:xfrm>
            <a:off x="7164288" y="2060848"/>
            <a:ext cx="1800200" cy="72008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400" dirty="0"/>
              <a:t>True</a:t>
            </a:r>
          </a:p>
        </p:txBody>
      </p:sp>
      <p:sp>
        <p:nvSpPr>
          <p:cNvPr id="9" name="Rectangle 8"/>
          <p:cNvSpPr/>
          <p:nvPr/>
        </p:nvSpPr>
        <p:spPr>
          <a:xfrm>
            <a:off x="5004048" y="3356992"/>
            <a:ext cx="1800200" cy="720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ym typeface="Wingdings"/>
              </a:rPr>
              <a:t></a:t>
            </a:r>
            <a:endParaRPr lang="en-GB" sz="2800" dirty="0"/>
          </a:p>
        </p:txBody>
      </p:sp>
      <p:sp>
        <p:nvSpPr>
          <p:cNvPr id="10" name="Rectangle 9"/>
          <p:cNvSpPr/>
          <p:nvPr/>
        </p:nvSpPr>
        <p:spPr>
          <a:xfrm>
            <a:off x="7164288" y="3356992"/>
            <a:ext cx="1800200" cy="7200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p:sp>
        <p:nvSpPr>
          <p:cNvPr id="11" name="Rectangle 10"/>
          <p:cNvSpPr/>
          <p:nvPr/>
        </p:nvSpPr>
        <p:spPr>
          <a:xfrm>
            <a:off x="5004048" y="3356992"/>
            <a:ext cx="1800200" cy="72008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400" dirty="0"/>
              <a:t>False</a:t>
            </a:r>
          </a:p>
        </p:txBody>
      </p:sp>
      <p:sp>
        <p:nvSpPr>
          <p:cNvPr id="12" name="Rectangle 11"/>
          <p:cNvSpPr/>
          <p:nvPr/>
        </p:nvSpPr>
        <p:spPr>
          <a:xfrm>
            <a:off x="7164288" y="3356992"/>
            <a:ext cx="1800200" cy="72008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400" dirty="0"/>
              <a:t>True</a:t>
            </a:r>
          </a:p>
        </p:txBody>
      </p:sp>
      <p:sp>
        <p:nvSpPr>
          <p:cNvPr id="13" name="TextBox 12"/>
          <p:cNvSpPr txBox="1"/>
          <p:nvPr/>
        </p:nvSpPr>
        <p:spPr>
          <a:xfrm>
            <a:off x="3779912" y="4509120"/>
            <a:ext cx="4896544" cy="2031325"/>
          </a:xfrm>
          <a:prstGeom prst="rect">
            <a:avLst/>
          </a:prstGeom>
          <a:noFill/>
        </p:spPr>
        <p:txBody>
          <a:bodyPr wrap="square" rtlCol="0">
            <a:spAutoFit/>
          </a:bodyPr>
          <a:lstStyle/>
          <a:p>
            <a:r>
              <a:rPr lang="en-GB" dirty="0"/>
              <a:t>Take 12 for example. It’s divisible by 4 and 6, but not by 24.</a:t>
            </a:r>
          </a:p>
          <a:p>
            <a:endParaRPr lang="en-GB" dirty="0"/>
          </a:p>
          <a:p>
            <a:r>
              <a:rPr lang="en-GB" dirty="0"/>
              <a:t>In general, if a number is divisible by </a:t>
            </a:r>
            <a:r>
              <a:rPr lang="en-GB" i="1" dirty="0"/>
              <a:t>a</a:t>
            </a:r>
            <a:r>
              <a:rPr lang="en-GB" dirty="0"/>
              <a:t> and b, then the largest number it’s guaranteed to be divisible by the </a:t>
            </a:r>
            <a:r>
              <a:rPr lang="en-GB" b="1" dirty="0"/>
              <a:t>Lowest Common Multiple</a:t>
            </a:r>
            <a:r>
              <a:rPr lang="en-GB" dirty="0"/>
              <a:t> of </a:t>
            </a:r>
            <a:r>
              <a:rPr lang="en-GB" i="1" dirty="0"/>
              <a:t>a</a:t>
            </a:r>
            <a:r>
              <a:rPr lang="en-GB" dirty="0"/>
              <a:t> and </a:t>
            </a:r>
            <a:r>
              <a:rPr lang="en-GB" i="1" dirty="0"/>
              <a:t>b</a:t>
            </a:r>
            <a:r>
              <a:rPr lang="en-GB" dirty="0"/>
              <a:t>.</a:t>
            </a:r>
          </a:p>
          <a:p>
            <a:r>
              <a:rPr lang="en-GB" dirty="0"/>
              <a:t>LCM(4,6) = 12.</a:t>
            </a:r>
          </a:p>
        </p:txBody>
      </p:sp>
      <p:grpSp>
        <p:nvGrpSpPr>
          <p:cNvPr id="14" name="Group 13"/>
          <p:cNvGrpSpPr/>
          <p:nvPr/>
        </p:nvGrpSpPr>
        <p:grpSpPr>
          <a:xfrm>
            <a:off x="0" y="0"/>
            <a:ext cx="9143074" cy="599127"/>
            <a:chOff x="0" y="13335"/>
            <a:chExt cx="9144218" cy="599127"/>
          </a:xfrm>
        </p:grpSpPr>
        <p:sp>
          <p:nvSpPr>
            <p:cNvPr id="15"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True or false</a:t>
              </a:r>
            </a:p>
          </p:txBody>
        </p:sp>
        <p:cxnSp>
          <p:nvCxnSpPr>
            <p:cNvPr id="16" name="Straight Connector 15"/>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 grpId="0" animBg="1"/>
      <p:bldP spid="8" grpId="0" animBg="1"/>
      <p:bldP spid="11" grpId="0" animBg="1"/>
      <p:bldP spid="12"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395536" y="1052736"/>
                <a:ext cx="8352928" cy="2339102"/>
              </a:xfrm>
              <a:prstGeom prst="rect">
                <a:avLst/>
              </a:prstGeom>
              <a:noFill/>
            </p:spPr>
            <p:txBody>
              <a:bodyPr wrap="square" rtlCol="0">
                <a:spAutoFit/>
              </a:bodyPr>
              <a:lstStyle/>
              <a:p>
                <a:r>
                  <a:rPr lang="en-GB" sz="2400" dirty="0"/>
                  <a:t>If two numbers a and b share no common factors, then the numbers are said to be </a:t>
                </a:r>
                <a:r>
                  <a:rPr lang="en-GB" sz="2400" b="1" dirty="0" err="1"/>
                  <a:t>coprime</a:t>
                </a:r>
                <a:r>
                  <a:rPr lang="en-GB" sz="2400" b="1" dirty="0"/>
                  <a:t> </a:t>
                </a:r>
                <a:r>
                  <a:rPr lang="en-GB" sz="2400" dirty="0"/>
                  <a:t>or</a:t>
                </a:r>
                <a:r>
                  <a:rPr lang="en-GB" sz="2400" b="1" dirty="0"/>
                  <a:t> relatively prime</a:t>
                </a:r>
                <a:r>
                  <a:rPr lang="en-GB" sz="2400" dirty="0"/>
                  <a:t>. The following then follows:</a:t>
                </a:r>
              </a:p>
              <a:p>
                <a:endParaRPr lang="en-GB" dirty="0"/>
              </a:p>
              <a:p>
                <a:pPr algn="ctr"/>
                <a14:m>
                  <m:oMathPara xmlns:m="http://schemas.openxmlformats.org/officeDocument/2006/math">
                    <m:oMathParaPr>
                      <m:jc m:val="centerGroup"/>
                    </m:oMathParaPr>
                    <m:oMath xmlns:m="http://schemas.openxmlformats.org/officeDocument/2006/math">
                      <m:r>
                        <a:rPr lang="en-GB" sz="2800" i="1" dirty="0" smtClean="0">
                          <a:latin typeface="Cambria Math"/>
                        </a:rPr>
                        <m:t>𝐿𝐶𝑀</m:t>
                      </m:r>
                      <m:d>
                        <m:dPr>
                          <m:ctrlPr>
                            <a:rPr lang="en-GB" sz="2800" i="1" dirty="0" smtClean="0">
                              <a:latin typeface="Cambria Math"/>
                            </a:rPr>
                          </m:ctrlPr>
                        </m:dPr>
                        <m:e>
                          <m:r>
                            <a:rPr lang="en-GB" sz="2800" i="1" dirty="0" err="1" smtClean="0">
                              <a:latin typeface="Cambria Math"/>
                            </a:rPr>
                            <m:t>𝑎</m:t>
                          </m:r>
                          <m:r>
                            <a:rPr lang="en-GB" sz="2800" i="1" dirty="0" err="1" smtClean="0">
                              <a:latin typeface="Cambria Math"/>
                            </a:rPr>
                            <m:t>,</m:t>
                          </m:r>
                          <m:r>
                            <a:rPr lang="en-GB" sz="2800" i="1" dirty="0" err="1" smtClean="0">
                              <a:latin typeface="Cambria Math"/>
                            </a:rPr>
                            <m:t>𝑏</m:t>
                          </m:r>
                        </m:e>
                      </m:d>
                      <m:r>
                        <a:rPr lang="en-GB" sz="2800" i="1" dirty="0" smtClean="0">
                          <a:latin typeface="Cambria Math"/>
                        </a:rPr>
                        <m:t>= </m:t>
                      </m:r>
                      <m:r>
                        <a:rPr lang="en-GB" sz="2800" i="1" dirty="0" err="1" smtClean="0">
                          <a:latin typeface="Cambria Math"/>
                        </a:rPr>
                        <m:t>𝑎𝑏</m:t>
                      </m:r>
                    </m:oMath>
                  </m:oMathPara>
                </a14:m>
                <a:endParaRPr lang="en-GB" sz="2800" dirty="0"/>
              </a:p>
              <a:p>
                <a:pPr algn="ctr"/>
                <a14:m>
                  <m:oMathPara xmlns:m="http://schemas.openxmlformats.org/officeDocument/2006/math">
                    <m:oMathParaPr>
                      <m:jc m:val="centerGroup"/>
                    </m:oMathParaPr>
                    <m:oMath xmlns:m="http://schemas.openxmlformats.org/officeDocument/2006/math">
                      <m:d>
                        <m:dPr>
                          <m:ctrlPr>
                            <a:rPr lang="en-GB" sz="2800" b="0" i="1" smtClean="0">
                              <a:latin typeface="Cambria Math"/>
                            </a:rPr>
                          </m:ctrlPr>
                        </m:dPr>
                        <m:e>
                          <m:r>
                            <a:rPr lang="en-GB" sz="2800" b="0" i="1" smtClean="0">
                              <a:latin typeface="Cambria Math"/>
                            </a:rPr>
                            <m:t>𝑎</m:t>
                          </m:r>
                          <m:r>
                            <a:rPr lang="en-GB" sz="2800" b="0" i="1" smtClean="0">
                              <a:latin typeface="Cambria Math"/>
                            </a:rPr>
                            <m:t>,</m:t>
                          </m:r>
                          <m:r>
                            <a:rPr lang="en-GB" sz="2800" b="0" i="1" smtClean="0">
                              <a:latin typeface="Cambria Math"/>
                            </a:rPr>
                            <m:t>𝑏</m:t>
                          </m:r>
                        </m:e>
                      </m:d>
                      <m:r>
                        <a:rPr lang="en-GB" sz="2800" b="0" i="1" smtClean="0">
                          <a:latin typeface="Cambria Math"/>
                        </a:rPr>
                        <m:t>=1</m:t>
                      </m:r>
                    </m:oMath>
                  </m:oMathPara>
                </a14:m>
                <a:endParaRPr lang="en-GB"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395536" y="1052736"/>
                <a:ext cx="8352928" cy="2339102"/>
              </a:xfrm>
              <a:prstGeom prst="rect">
                <a:avLst/>
              </a:prstGeom>
              <a:blipFill rotWithShape="1">
                <a:blip r:embed="rId2"/>
                <a:stretch>
                  <a:fillRect l="-1168" t="-2089" r="-1679"/>
                </a:stretch>
              </a:blipFill>
            </p:spPr>
            <p:txBody>
              <a:bodyPr/>
              <a:lstStyle/>
              <a:p>
                <a:r>
                  <a:rPr lang="en-GB">
                    <a:noFill/>
                  </a:rPr>
                  <a:t> </a:t>
                </a:r>
              </a:p>
            </p:txBody>
          </p:sp>
        </mc:Fallback>
      </mc:AlternateContent>
      <p:sp>
        <p:nvSpPr>
          <p:cNvPr id="4" name="TextBox 3"/>
          <p:cNvSpPr txBox="1"/>
          <p:nvPr/>
        </p:nvSpPr>
        <p:spPr>
          <a:xfrm>
            <a:off x="0" y="3717032"/>
            <a:ext cx="9144000"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sz="2400" dirty="0" err="1"/>
              <a:t>Coprime</a:t>
            </a:r>
            <a:r>
              <a:rPr lang="en-GB" sz="2400" dirty="0"/>
              <a:t>?</a:t>
            </a:r>
          </a:p>
        </p:txBody>
      </p:sp>
      <p:sp>
        <p:nvSpPr>
          <p:cNvPr id="5" name="TextBox 4"/>
          <p:cNvSpPr txBox="1"/>
          <p:nvPr/>
        </p:nvSpPr>
        <p:spPr>
          <a:xfrm>
            <a:off x="2483768" y="4437112"/>
            <a:ext cx="1944216" cy="584775"/>
          </a:xfrm>
          <a:prstGeom prst="rect">
            <a:avLst/>
          </a:prstGeom>
          <a:noFill/>
        </p:spPr>
        <p:txBody>
          <a:bodyPr wrap="square" rtlCol="0">
            <a:spAutoFit/>
          </a:bodyPr>
          <a:lstStyle/>
          <a:p>
            <a:r>
              <a:rPr lang="en-GB" sz="3200" dirty="0"/>
              <a:t>2 and 3?</a:t>
            </a:r>
          </a:p>
        </p:txBody>
      </p:sp>
      <p:sp>
        <p:nvSpPr>
          <p:cNvPr id="6" name="Rectangle 5"/>
          <p:cNvSpPr/>
          <p:nvPr/>
        </p:nvSpPr>
        <p:spPr>
          <a:xfrm>
            <a:off x="5652120" y="4365104"/>
            <a:ext cx="1152128"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ym typeface="Wingdings"/>
              </a:rPr>
              <a:t></a:t>
            </a:r>
            <a:endParaRPr lang="en-GB" sz="2800" dirty="0"/>
          </a:p>
        </p:txBody>
      </p:sp>
      <p:sp>
        <p:nvSpPr>
          <p:cNvPr id="7" name="Rectangle 6"/>
          <p:cNvSpPr/>
          <p:nvPr/>
        </p:nvSpPr>
        <p:spPr>
          <a:xfrm>
            <a:off x="4283968" y="4365104"/>
            <a:ext cx="1152128" cy="5760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p:sp>
        <p:nvSpPr>
          <p:cNvPr id="8" name="Rectangle 7"/>
          <p:cNvSpPr/>
          <p:nvPr/>
        </p:nvSpPr>
        <p:spPr>
          <a:xfrm>
            <a:off x="4283968" y="4365104"/>
            <a:ext cx="1152128" cy="576064"/>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400" dirty="0"/>
              <a:t>No</a:t>
            </a:r>
          </a:p>
        </p:txBody>
      </p:sp>
      <p:sp>
        <p:nvSpPr>
          <p:cNvPr id="9" name="Rectangle 8"/>
          <p:cNvSpPr/>
          <p:nvPr/>
        </p:nvSpPr>
        <p:spPr>
          <a:xfrm>
            <a:off x="5652120" y="4365104"/>
            <a:ext cx="1152128" cy="576064"/>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400" dirty="0"/>
              <a:t>True</a:t>
            </a:r>
          </a:p>
        </p:txBody>
      </p:sp>
      <p:sp>
        <p:nvSpPr>
          <p:cNvPr id="10" name="TextBox 9"/>
          <p:cNvSpPr txBox="1"/>
          <p:nvPr/>
        </p:nvSpPr>
        <p:spPr>
          <a:xfrm>
            <a:off x="2483768" y="5157192"/>
            <a:ext cx="1944216" cy="584775"/>
          </a:xfrm>
          <a:prstGeom prst="rect">
            <a:avLst/>
          </a:prstGeom>
          <a:noFill/>
        </p:spPr>
        <p:txBody>
          <a:bodyPr wrap="square" rtlCol="0">
            <a:spAutoFit/>
          </a:bodyPr>
          <a:lstStyle/>
          <a:p>
            <a:r>
              <a:rPr lang="en-GB" sz="3200" dirty="0"/>
              <a:t>5 and 6?</a:t>
            </a:r>
          </a:p>
        </p:txBody>
      </p:sp>
      <p:sp>
        <p:nvSpPr>
          <p:cNvPr id="11" name="Rectangle 10"/>
          <p:cNvSpPr/>
          <p:nvPr/>
        </p:nvSpPr>
        <p:spPr>
          <a:xfrm>
            <a:off x="5652120" y="5085184"/>
            <a:ext cx="1152128"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ym typeface="Wingdings"/>
              </a:rPr>
              <a:t></a:t>
            </a:r>
            <a:endParaRPr lang="en-GB" sz="2800" dirty="0"/>
          </a:p>
        </p:txBody>
      </p:sp>
      <p:sp>
        <p:nvSpPr>
          <p:cNvPr id="12" name="Rectangle 11"/>
          <p:cNvSpPr/>
          <p:nvPr/>
        </p:nvSpPr>
        <p:spPr>
          <a:xfrm>
            <a:off x="4283968" y="5085184"/>
            <a:ext cx="1152128" cy="5760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p:sp>
        <p:nvSpPr>
          <p:cNvPr id="13" name="Rectangle 12"/>
          <p:cNvSpPr/>
          <p:nvPr/>
        </p:nvSpPr>
        <p:spPr>
          <a:xfrm>
            <a:off x="4283968" y="5085184"/>
            <a:ext cx="1152128" cy="576064"/>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400" dirty="0"/>
              <a:t>No</a:t>
            </a:r>
          </a:p>
        </p:txBody>
      </p:sp>
      <p:sp>
        <p:nvSpPr>
          <p:cNvPr id="14" name="Rectangle 13"/>
          <p:cNvSpPr/>
          <p:nvPr/>
        </p:nvSpPr>
        <p:spPr>
          <a:xfrm>
            <a:off x="5652120" y="5085184"/>
            <a:ext cx="1152128" cy="576064"/>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400" dirty="0"/>
              <a:t>True</a:t>
            </a:r>
          </a:p>
        </p:txBody>
      </p:sp>
      <p:sp>
        <p:nvSpPr>
          <p:cNvPr id="15" name="TextBox 14"/>
          <p:cNvSpPr txBox="1"/>
          <p:nvPr/>
        </p:nvSpPr>
        <p:spPr>
          <a:xfrm>
            <a:off x="2195736" y="5877272"/>
            <a:ext cx="2088232" cy="584775"/>
          </a:xfrm>
          <a:prstGeom prst="rect">
            <a:avLst/>
          </a:prstGeom>
          <a:noFill/>
        </p:spPr>
        <p:txBody>
          <a:bodyPr wrap="square" rtlCol="0">
            <a:spAutoFit/>
          </a:bodyPr>
          <a:lstStyle/>
          <a:p>
            <a:r>
              <a:rPr lang="en-GB" sz="3200" dirty="0"/>
              <a:t>10 and 15?</a:t>
            </a:r>
          </a:p>
        </p:txBody>
      </p:sp>
      <p:sp>
        <p:nvSpPr>
          <p:cNvPr id="16" name="Rectangle 15"/>
          <p:cNvSpPr/>
          <p:nvPr/>
        </p:nvSpPr>
        <p:spPr>
          <a:xfrm>
            <a:off x="4283968" y="5805264"/>
            <a:ext cx="1152128"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ym typeface="Wingdings"/>
              </a:rPr>
              <a:t></a:t>
            </a:r>
            <a:endParaRPr lang="en-GB" sz="2800" dirty="0"/>
          </a:p>
        </p:txBody>
      </p:sp>
      <p:sp>
        <p:nvSpPr>
          <p:cNvPr id="17" name="Rectangle 16"/>
          <p:cNvSpPr/>
          <p:nvPr/>
        </p:nvSpPr>
        <p:spPr>
          <a:xfrm>
            <a:off x="5652120" y="5805264"/>
            <a:ext cx="1152128" cy="5760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p:sp>
        <p:nvSpPr>
          <p:cNvPr id="18" name="Rectangle 17"/>
          <p:cNvSpPr/>
          <p:nvPr/>
        </p:nvSpPr>
        <p:spPr>
          <a:xfrm>
            <a:off x="4283968" y="5805264"/>
            <a:ext cx="1152128" cy="576064"/>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400" dirty="0"/>
              <a:t>No</a:t>
            </a:r>
          </a:p>
        </p:txBody>
      </p:sp>
      <p:sp>
        <p:nvSpPr>
          <p:cNvPr id="19" name="Rectangle 18"/>
          <p:cNvSpPr/>
          <p:nvPr/>
        </p:nvSpPr>
        <p:spPr>
          <a:xfrm>
            <a:off x="5652120" y="5805264"/>
            <a:ext cx="1152128" cy="576064"/>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400" dirty="0"/>
              <a:t>True</a:t>
            </a:r>
          </a:p>
        </p:txBody>
      </p:sp>
      <p:grpSp>
        <p:nvGrpSpPr>
          <p:cNvPr id="20" name="Group 19"/>
          <p:cNvGrpSpPr/>
          <p:nvPr/>
        </p:nvGrpSpPr>
        <p:grpSpPr>
          <a:xfrm>
            <a:off x="0" y="0"/>
            <a:ext cx="9143074" cy="599127"/>
            <a:chOff x="0" y="13335"/>
            <a:chExt cx="9144218" cy="599127"/>
          </a:xfrm>
        </p:grpSpPr>
        <p:sp>
          <p:nvSpPr>
            <p:cNvPr id="21"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err="1"/>
                <a:t>Coprime</a:t>
              </a:r>
              <a:endParaRPr lang="en-GB" sz="3200" dirty="0"/>
            </a:p>
          </p:txBody>
        </p:sp>
        <p:cxnSp>
          <p:nvCxnSpPr>
            <p:cNvPr id="22" name="Straight Connector 21"/>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6" restart="whenNotActive" fill="hold" evtFilter="cancelBubble" nodeType="interactiveSeq">
                <p:stCondLst>
                  <p:cond evt="onClick" delay="0">
                    <p:tgtEl>
                      <p:spTgt spid="1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8" grpId="0" animBg="1"/>
      <p:bldP spid="9" grpId="0" animBg="1"/>
      <p:bldP spid="13" grpId="0" animBg="1"/>
      <p:bldP spid="14" grpId="0" animBg="1"/>
      <p:bldP spid="18"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592" y="1196752"/>
            <a:ext cx="7416824" cy="369332"/>
          </a:xfrm>
          <a:prstGeom prst="rect">
            <a:avLst/>
          </a:prstGeom>
          <a:noFill/>
        </p:spPr>
        <p:txBody>
          <a:bodyPr wrap="square" rtlCol="0">
            <a:spAutoFit/>
          </a:bodyPr>
          <a:lstStyle/>
          <a:p>
            <a:r>
              <a:rPr lang="en-GB" dirty="0"/>
              <a:t>We can also say that opposite:</a:t>
            </a:r>
          </a:p>
        </p:txBody>
      </p:sp>
      <p:sp>
        <p:nvSpPr>
          <p:cNvPr id="4" name="TextBox 3"/>
          <p:cNvSpPr txBox="1"/>
          <p:nvPr/>
        </p:nvSpPr>
        <p:spPr>
          <a:xfrm>
            <a:off x="899592" y="1916832"/>
            <a:ext cx="7416824" cy="830997"/>
          </a:xfrm>
          <a:prstGeom prst="rect">
            <a:avLst/>
          </a:prstGeom>
          <a:noFill/>
        </p:spPr>
        <p:txBody>
          <a:bodyPr wrap="square" rtlCol="0">
            <a:spAutoFit/>
          </a:bodyPr>
          <a:lstStyle/>
          <a:p>
            <a:r>
              <a:rPr lang="en-GB" sz="2400" dirty="0"/>
              <a:t>If we want to show a number is divisible by 15:</a:t>
            </a:r>
          </a:p>
          <a:p>
            <a:r>
              <a:rPr lang="en-GB" sz="2400" dirty="0"/>
              <a:t>	</a:t>
            </a:r>
            <a:r>
              <a:rPr lang="en-GB" sz="2400" b="1" dirty="0"/>
              <a:t>...we can show it’s divisible by 3 and 5.</a:t>
            </a:r>
          </a:p>
        </p:txBody>
      </p:sp>
      <p:sp>
        <p:nvSpPr>
          <p:cNvPr id="5" name="TextBox 4"/>
          <p:cNvSpPr txBox="1"/>
          <p:nvPr/>
        </p:nvSpPr>
        <p:spPr>
          <a:xfrm>
            <a:off x="899592" y="2996952"/>
            <a:ext cx="7416824" cy="369332"/>
          </a:xfrm>
          <a:prstGeom prst="rect">
            <a:avLst/>
          </a:prstGeom>
          <a:noFill/>
        </p:spPr>
        <p:txBody>
          <a:bodyPr wrap="square" rtlCol="0">
            <a:spAutoFit/>
          </a:bodyPr>
          <a:lstStyle/>
          <a:p>
            <a:r>
              <a:rPr lang="en-GB" dirty="0"/>
              <a:t>But be careful. This only works if the two numbers are </a:t>
            </a:r>
            <a:r>
              <a:rPr lang="en-GB" dirty="0" err="1"/>
              <a:t>coprime</a:t>
            </a:r>
            <a:r>
              <a:rPr lang="en-GB" dirty="0"/>
              <a:t>:</a:t>
            </a:r>
          </a:p>
        </p:txBody>
      </p:sp>
      <p:sp>
        <p:nvSpPr>
          <p:cNvPr id="6" name="TextBox 5"/>
          <p:cNvSpPr txBox="1"/>
          <p:nvPr/>
        </p:nvSpPr>
        <p:spPr>
          <a:xfrm>
            <a:off x="971600" y="3645024"/>
            <a:ext cx="7416824" cy="830997"/>
          </a:xfrm>
          <a:prstGeom prst="rect">
            <a:avLst/>
          </a:prstGeom>
          <a:noFill/>
        </p:spPr>
        <p:txBody>
          <a:bodyPr wrap="square" rtlCol="0">
            <a:spAutoFit/>
          </a:bodyPr>
          <a:lstStyle/>
          <a:p>
            <a:r>
              <a:rPr lang="en-GB" sz="2400" dirty="0"/>
              <a:t>If we want to show a number is divisible by 8:</a:t>
            </a:r>
          </a:p>
          <a:p>
            <a:r>
              <a:rPr lang="en-GB" sz="2400" dirty="0"/>
              <a:t>	...we can just show it’s divisible by 4 and 2?</a:t>
            </a:r>
          </a:p>
        </p:txBody>
      </p:sp>
      <p:sp>
        <p:nvSpPr>
          <p:cNvPr id="7" name="TextBox 6"/>
          <p:cNvSpPr txBox="1"/>
          <p:nvPr/>
        </p:nvSpPr>
        <p:spPr>
          <a:xfrm>
            <a:off x="971600" y="4797152"/>
            <a:ext cx="6264696" cy="646331"/>
          </a:xfrm>
          <a:prstGeom prst="rect">
            <a:avLst/>
          </a:prstGeom>
          <a:noFill/>
        </p:spPr>
        <p:txBody>
          <a:bodyPr wrap="square" rtlCol="0">
            <a:spAutoFit/>
          </a:bodyPr>
          <a:lstStyle/>
          <a:p>
            <a:r>
              <a:rPr lang="en-GB" dirty="0"/>
              <a:t>No: LCM(2,4) = 4, so a number divisible by 2 and 4 is definitely divisible by 4, but not necessarily divisible by 8.</a:t>
            </a:r>
          </a:p>
        </p:txBody>
      </p:sp>
      <p:sp>
        <p:nvSpPr>
          <p:cNvPr id="8" name="Rectangle 7"/>
          <p:cNvSpPr/>
          <p:nvPr/>
        </p:nvSpPr>
        <p:spPr>
          <a:xfrm>
            <a:off x="1907704" y="2348880"/>
            <a:ext cx="5256584" cy="3657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1043608" y="4797152"/>
            <a:ext cx="6120680" cy="720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0" name="Straight Connector 9"/>
          <p:cNvCxnSpPr/>
          <p:nvPr/>
        </p:nvCxnSpPr>
        <p:spPr>
          <a:xfrm>
            <a:off x="0" y="2852936"/>
            <a:ext cx="9144000" cy="0"/>
          </a:xfrm>
          <a:prstGeom prst="line">
            <a:avLst/>
          </a:prstGeom>
        </p:spPr>
        <p:style>
          <a:lnRef idx="1">
            <a:schemeClr val="dk1"/>
          </a:lnRef>
          <a:fillRef idx="0">
            <a:schemeClr val="dk1"/>
          </a:fillRef>
          <a:effectRef idx="0">
            <a:schemeClr val="dk1"/>
          </a:effectRef>
          <a:fontRef idx="minor">
            <a:schemeClr val="tx1"/>
          </a:fontRef>
        </p:style>
      </p:cxnSp>
      <p:grpSp>
        <p:nvGrpSpPr>
          <p:cNvPr id="11" name="Group 10"/>
          <p:cNvGrpSpPr/>
          <p:nvPr/>
        </p:nvGrpSpPr>
        <p:grpSpPr>
          <a:xfrm>
            <a:off x="0" y="0"/>
            <a:ext cx="9143074" cy="599127"/>
            <a:chOff x="0" y="13335"/>
            <a:chExt cx="9144218" cy="599127"/>
          </a:xfrm>
        </p:grpSpPr>
        <p:sp>
          <p:nvSpPr>
            <p:cNvPr id="12"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Breaking down divisibility problems</a:t>
              </a:r>
            </a:p>
          </p:txBody>
        </p:sp>
        <p:cxnSp>
          <p:nvCxnSpPr>
            <p:cNvPr id="13" name="Straight Connector 12"/>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539552" y="1124744"/>
                <a:ext cx="7776864" cy="147732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b="1" dirty="0"/>
                  <a:t>Key point: </a:t>
                </a:r>
                <a:r>
                  <a:rPr lang="en-GB" dirty="0"/>
                  <a:t>If we’re trying to show a number is divisible by some large number, we can break down the problem – if the number we’re dividing by, </a:t>
                </a:r>
                <a14:m>
                  <m:oMath xmlns:m="http://schemas.openxmlformats.org/officeDocument/2006/math">
                    <m:r>
                      <a:rPr lang="en-GB" i="1" dirty="0" smtClean="0">
                        <a:latin typeface="Cambria Math" panose="02040503050406030204" pitchFamily="18" charset="0"/>
                      </a:rPr>
                      <m:t>𝑛</m:t>
                    </m:r>
                  </m:oMath>
                </a14:m>
                <a:r>
                  <a:rPr lang="en-GB" dirty="0"/>
                  <a:t>, has factors </a:t>
                </a:r>
                <a14:m>
                  <m:oMath xmlns:m="http://schemas.openxmlformats.org/officeDocument/2006/math">
                    <m:r>
                      <a:rPr lang="en-GB" i="1" dirty="0" smtClean="0">
                        <a:latin typeface="Cambria Math" panose="02040503050406030204" pitchFamily="18" charset="0"/>
                      </a:rPr>
                      <m:t>𝑎</m:t>
                    </m:r>
                  </m:oMath>
                </a14:m>
                <a:r>
                  <a:rPr lang="en-GB" dirty="0"/>
                  <a:t>, </a:t>
                </a:r>
                <a14:m>
                  <m:oMath xmlns:m="http://schemas.openxmlformats.org/officeDocument/2006/math">
                    <m:r>
                      <a:rPr lang="en-GB" i="1" dirty="0" smtClean="0">
                        <a:latin typeface="Cambria Math" panose="02040503050406030204" pitchFamily="18" charset="0"/>
                      </a:rPr>
                      <m:t>𝑏</m:t>
                    </m:r>
                  </m:oMath>
                </a14:m>
                <a:r>
                  <a:rPr lang="en-GB" dirty="0"/>
                  <a:t> such that </a:t>
                </a:r>
                <a14:m>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m:t>
                    </m:r>
                    <m:r>
                      <a:rPr lang="en-GB" b="0" i="1" smtClean="0">
                        <a:latin typeface="Cambria Math" panose="02040503050406030204" pitchFamily="18" charset="0"/>
                      </a:rPr>
                      <m:t>𝑎𝑏</m:t>
                    </m:r>
                  </m:oMath>
                </a14:m>
                <a:r>
                  <a:rPr lang="en-GB" dirty="0"/>
                  <a:t> and </a:t>
                </a:r>
                <a14:m>
                  <m:oMath xmlns:m="http://schemas.openxmlformats.org/officeDocument/2006/math">
                    <m:r>
                      <a:rPr lang="en-GB" i="1" dirty="0" smtClean="0">
                        <a:latin typeface="Cambria Math" panose="02040503050406030204" pitchFamily="18" charset="0"/>
                      </a:rPr>
                      <m:t>𝑎</m:t>
                    </m:r>
                  </m:oMath>
                </a14:m>
                <a:r>
                  <a:rPr lang="en-GB" dirty="0"/>
                  <a:t> and </a:t>
                </a:r>
                <a14:m>
                  <m:oMath xmlns:m="http://schemas.openxmlformats.org/officeDocument/2006/math">
                    <m:r>
                      <a:rPr lang="en-GB" i="1" dirty="0" smtClean="0">
                        <a:latin typeface="Cambria Math" panose="02040503050406030204" pitchFamily="18" charset="0"/>
                      </a:rPr>
                      <m:t>𝑏</m:t>
                    </m:r>
                  </m:oMath>
                </a14:m>
                <a:r>
                  <a:rPr lang="en-GB" dirty="0"/>
                  <a:t> are coprime, then we show that </a:t>
                </a:r>
                <a14:m>
                  <m:oMath xmlns:m="http://schemas.openxmlformats.org/officeDocument/2006/math">
                    <m:r>
                      <a:rPr lang="en-GB" i="1" dirty="0" smtClean="0">
                        <a:latin typeface="Cambria Math" panose="02040503050406030204" pitchFamily="18" charset="0"/>
                      </a:rPr>
                      <m:t>𝑛</m:t>
                    </m:r>
                  </m:oMath>
                </a14:m>
                <a:r>
                  <a:rPr lang="en-GB" dirty="0"/>
                  <a:t> is divisible by </a:t>
                </a:r>
                <a14:m>
                  <m:oMath xmlns:m="http://schemas.openxmlformats.org/officeDocument/2006/math">
                    <m:r>
                      <a:rPr lang="en-GB" i="1" dirty="0" smtClean="0">
                        <a:latin typeface="Cambria Math" panose="02040503050406030204" pitchFamily="18" charset="0"/>
                      </a:rPr>
                      <m:t>𝑎</m:t>
                    </m:r>
                  </m:oMath>
                </a14:m>
                <a:r>
                  <a:rPr lang="en-GB" dirty="0"/>
                  <a:t> and divisible by </a:t>
                </a:r>
                <a14:m>
                  <m:oMath xmlns:m="http://schemas.openxmlformats.org/officeDocument/2006/math">
                    <m:r>
                      <a:rPr lang="en-GB" i="1" dirty="0" smtClean="0">
                        <a:latin typeface="Cambria Math" panose="02040503050406030204" pitchFamily="18" charset="0"/>
                      </a:rPr>
                      <m:t>𝑏</m:t>
                    </m:r>
                  </m:oMath>
                </a14:m>
                <a:r>
                  <a:rPr lang="en-GB" dirty="0"/>
                  <a:t>. Similarly, if </a:t>
                </a:r>
                <a14:m>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m:t>
                    </m:r>
                    <m:r>
                      <a:rPr lang="en-GB" b="0" i="1" smtClean="0">
                        <a:latin typeface="Cambria Math" panose="02040503050406030204" pitchFamily="18" charset="0"/>
                      </a:rPr>
                      <m:t>𝑎𝑏𝑐</m:t>
                    </m:r>
                  </m:oMath>
                </a14:m>
                <a:r>
                  <a:rPr lang="en-GB" dirty="0"/>
                  <a:t> and </a:t>
                </a:r>
                <a14:m>
                  <m:oMath xmlns:m="http://schemas.openxmlformats.org/officeDocument/2006/math">
                    <m:r>
                      <a:rPr lang="en-GB" i="1" dirty="0" smtClean="0">
                        <a:latin typeface="Cambria Math" panose="02040503050406030204" pitchFamily="18" charset="0"/>
                      </a:rPr>
                      <m:t>𝑎</m:t>
                    </m:r>
                  </m:oMath>
                </a14:m>
                <a:r>
                  <a:rPr lang="en-GB" i="1" dirty="0"/>
                  <a:t>, </a:t>
                </a:r>
                <a14:m>
                  <m:oMath xmlns:m="http://schemas.openxmlformats.org/officeDocument/2006/math">
                    <m:r>
                      <a:rPr lang="en-GB" i="1" dirty="0" smtClean="0">
                        <a:latin typeface="Cambria Math" panose="02040503050406030204" pitchFamily="18" charset="0"/>
                      </a:rPr>
                      <m:t>𝑏</m:t>
                    </m:r>
                  </m:oMath>
                </a14:m>
                <a:r>
                  <a:rPr lang="en-GB" dirty="0"/>
                  <a:t>, and </a:t>
                </a:r>
                <a14:m>
                  <m:oMath xmlns:m="http://schemas.openxmlformats.org/officeDocument/2006/math">
                    <m:r>
                      <a:rPr lang="en-GB" i="1" dirty="0" smtClean="0">
                        <a:latin typeface="Cambria Math" panose="02040503050406030204" pitchFamily="18" charset="0"/>
                      </a:rPr>
                      <m:t>𝑐</m:t>
                    </m:r>
                  </m:oMath>
                </a14:m>
                <a:r>
                  <a:rPr lang="en-GB" dirty="0"/>
                  <a:t> are all coprime, we show it’s divisible by </a:t>
                </a:r>
                <a14:m>
                  <m:oMath xmlns:m="http://schemas.openxmlformats.org/officeDocument/2006/math">
                    <m:r>
                      <a:rPr lang="en-GB" i="1" dirty="0" smtClean="0">
                        <a:latin typeface="Cambria Math" panose="02040503050406030204" pitchFamily="18" charset="0"/>
                      </a:rPr>
                      <m:t>𝑎</m:t>
                    </m:r>
                  </m:oMath>
                </a14:m>
                <a:r>
                  <a:rPr lang="en-GB" dirty="0"/>
                  <a:t>, </a:t>
                </a:r>
                <a14:m>
                  <m:oMath xmlns:m="http://schemas.openxmlformats.org/officeDocument/2006/math">
                    <m:r>
                      <a:rPr lang="en-GB" i="1" dirty="0" smtClean="0">
                        <a:latin typeface="Cambria Math" panose="02040503050406030204" pitchFamily="18" charset="0"/>
                      </a:rPr>
                      <m:t>𝑏</m:t>
                    </m:r>
                  </m:oMath>
                </a14:m>
                <a:r>
                  <a:rPr lang="en-GB" dirty="0"/>
                  <a:t> and </a:t>
                </a:r>
                <a14:m>
                  <m:oMath xmlns:m="http://schemas.openxmlformats.org/officeDocument/2006/math">
                    <m:r>
                      <a:rPr lang="en-GB" i="1" dirty="0" smtClean="0">
                        <a:latin typeface="Cambria Math" panose="02040503050406030204" pitchFamily="18" charset="0"/>
                      </a:rPr>
                      <m:t>𝑐</m:t>
                    </m:r>
                  </m:oMath>
                </a14:m>
                <a:r>
                  <a:rPr lang="en-GB" dirty="0"/>
                  <a:t>.</a:t>
                </a:r>
              </a:p>
            </p:txBody>
          </p:sp>
        </mc:Choice>
        <mc:Fallback xmlns="">
          <p:sp>
            <p:nvSpPr>
              <p:cNvPr id="3" name="TextBox 2"/>
              <p:cNvSpPr txBox="1">
                <a:spLocks noRot="1" noChangeAspect="1" noMove="1" noResize="1" noEditPoints="1" noAdjustHandles="1" noChangeArrowheads="1" noChangeShapeType="1" noTextEdit="1"/>
              </p:cNvSpPr>
              <p:nvPr/>
            </p:nvSpPr>
            <p:spPr>
              <a:xfrm>
                <a:off x="539552" y="1124744"/>
                <a:ext cx="7776864" cy="1477328"/>
              </a:xfrm>
              <a:prstGeom prst="rect">
                <a:avLst/>
              </a:prstGeom>
              <a:blipFill rotWithShape="0">
                <a:blip r:embed="rId2"/>
                <a:stretch>
                  <a:fillRect l="-547" t="-1626" r="-625" b="-4878"/>
                </a:stretch>
              </a:blipFill>
            </p:spPr>
            <p:txBody>
              <a:bodyPr/>
              <a:lstStyle/>
              <a:p>
                <a:r>
                  <a:rPr lang="en-GB">
                    <a:noFill/>
                  </a:rPr>
                  <a:t> </a:t>
                </a:r>
              </a:p>
            </p:txBody>
          </p:sp>
        </mc:Fallback>
      </mc:AlternateContent>
      <p:sp>
        <p:nvSpPr>
          <p:cNvPr id="4" name="TextBox 3"/>
          <p:cNvSpPr txBox="1"/>
          <p:nvPr/>
        </p:nvSpPr>
        <p:spPr>
          <a:xfrm>
            <a:off x="1043608" y="2924944"/>
            <a:ext cx="7416824" cy="461665"/>
          </a:xfrm>
          <a:prstGeom prst="rect">
            <a:avLst/>
          </a:prstGeom>
          <a:noFill/>
        </p:spPr>
        <p:txBody>
          <a:bodyPr wrap="square" rtlCol="0">
            <a:spAutoFit/>
          </a:bodyPr>
          <a:lstStyle/>
          <a:p>
            <a:r>
              <a:rPr lang="en-GB" sz="2400" dirty="0"/>
              <a:t>If we want to show a number is divisible by 24:</a:t>
            </a:r>
          </a:p>
        </p:txBody>
      </p:sp>
      <p:sp>
        <p:nvSpPr>
          <p:cNvPr id="5" name="TextBox 4"/>
          <p:cNvSpPr txBox="1"/>
          <p:nvPr/>
        </p:nvSpPr>
        <p:spPr>
          <a:xfrm>
            <a:off x="2267744" y="3501008"/>
            <a:ext cx="4680520" cy="461665"/>
          </a:xfrm>
          <a:prstGeom prst="rect">
            <a:avLst/>
          </a:prstGeom>
          <a:noFill/>
        </p:spPr>
        <p:txBody>
          <a:bodyPr wrap="square" rtlCol="0">
            <a:spAutoFit/>
          </a:bodyPr>
          <a:lstStyle/>
          <a:p>
            <a:r>
              <a:rPr lang="en-GB" sz="2400" dirty="0"/>
              <a:t>We can show it’s divisible by 3 and 8</a:t>
            </a:r>
          </a:p>
        </p:txBody>
      </p:sp>
      <p:sp>
        <p:nvSpPr>
          <p:cNvPr id="6" name="Rectangle 5"/>
          <p:cNvSpPr/>
          <p:nvPr/>
        </p:nvSpPr>
        <p:spPr>
          <a:xfrm>
            <a:off x="5940152" y="3501008"/>
            <a:ext cx="936104"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TextBox 6"/>
          <p:cNvSpPr txBox="1"/>
          <p:nvPr/>
        </p:nvSpPr>
        <p:spPr>
          <a:xfrm>
            <a:off x="1187624" y="4077072"/>
            <a:ext cx="7272808" cy="307777"/>
          </a:xfrm>
          <a:prstGeom prst="rect">
            <a:avLst/>
          </a:prstGeom>
          <a:noFill/>
        </p:spPr>
        <p:txBody>
          <a:bodyPr wrap="square" rtlCol="0">
            <a:spAutoFit/>
          </a:bodyPr>
          <a:lstStyle/>
          <a:p>
            <a:pPr algn="ctr"/>
            <a:r>
              <a:rPr lang="en-GB" sz="1400" dirty="0"/>
              <a:t>(Note, 2 and 12 wouldn’t be allowed because they’re not </a:t>
            </a:r>
            <a:r>
              <a:rPr lang="en-GB" sz="1400" dirty="0" err="1"/>
              <a:t>coprime</a:t>
            </a:r>
            <a:r>
              <a:rPr lang="en-GB" sz="1400" dirty="0"/>
              <a:t>. That same applies for 4 and 6)</a:t>
            </a:r>
          </a:p>
        </p:txBody>
      </p:sp>
      <p:sp>
        <p:nvSpPr>
          <p:cNvPr id="8" name="TextBox 7"/>
          <p:cNvSpPr txBox="1"/>
          <p:nvPr/>
        </p:nvSpPr>
        <p:spPr>
          <a:xfrm>
            <a:off x="971600" y="4725144"/>
            <a:ext cx="6336704" cy="1569660"/>
          </a:xfrm>
          <a:prstGeom prst="rect">
            <a:avLst/>
          </a:prstGeom>
          <a:noFill/>
        </p:spPr>
        <p:txBody>
          <a:bodyPr wrap="square" rtlCol="0">
            <a:spAutoFit/>
          </a:bodyPr>
          <a:lstStyle/>
          <a:p>
            <a:r>
              <a:rPr lang="en-GB" sz="2400" dirty="0"/>
              <a:t>Which means we’d have to show the number has the following properties:</a:t>
            </a:r>
          </a:p>
          <a:p>
            <a:pPr marL="457200" indent="-457200">
              <a:buFont typeface="+mj-lt"/>
              <a:buAutoNum type="arabicPeriod"/>
            </a:pPr>
            <a:r>
              <a:rPr lang="en-GB" sz="2400" dirty="0"/>
              <a:t>Its last 3 digits are divisible by 8.</a:t>
            </a:r>
          </a:p>
          <a:p>
            <a:pPr marL="457200" indent="-457200">
              <a:buFont typeface="+mj-lt"/>
              <a:buAutoNum type="arabicPeriod"/>
            </a:pPr>
            <a:r>
              <a:rPr lang="en-GB" sz="2400" dirty="0"/>
              <a:t>Its digits add up to a multiple of 3.</a:t>
            </a:r>
          </a:p>
        </p:txBody>
      </p:sp>
      <p:sp>
        <p:nvSpPr>
          <p:cNvPr id="9" name="Rectangle 8"/>
          <p:cNvSpPr/>
          <p:nvPr/>
        </p:nvSpPr>
        <p:spPr>
          <a:xfrm>
            <a:off x="1475656" y="5517232"/>
            <a:ext cx="4464496" cy="7920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0" name="Group 9"/>
          <p:cNvGrpSpPr/>
          <p:nvPr/>
        </p:nvGrpSpPr>
        <p:grpSpPr>
          <a:xfrm>
            <a:off x="0" y="0"/>
            <a:ext cx="9143074" cy="599127"/>
            <a:chOff x="0" y="13335"/>
            <a:chExt cx="9144218" cy="599127"/>
          </a:xfrm>
        </p:grpSpPr>
        <p:sp>
          <p:nvSpPr>
            <p:cNvPr id="11"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Breaking down divisibility problems</a:t>
              </a:r>
            </a:p>
          </p:txBody>
        </p:sp>
        <p:cxnSp>
          <p:nvCxnSpPr>
            <p:cNvPr id="12" name="Straight Connector 11"/>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nextCondLst>
                <p:cond evt="onClick" delay="0">
                  <p:tgtEl>
                    <p:spTgt spid="6"/>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6" grpId="0" animBg="1"/>
      <p:bldP spid="7"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39552" y="967042"/>
            <a:ext cx="7704856"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[Hamilton 2006 Q1] Find the smallest positive integer which consists only of 0s and 1s, and which is divisible by 12.</a:t>
            </a:r>
          </a:p>
        </p:txBody>
      </p:sp>
      <p:sp>
        <p:nvSpPr>
          <p:cNvPr id="16" name="TextBox 15"/>
          <p:cNvSpPr txBox="1"/>
          <p:nvPr/>
        </p:nvSpPr>
        <p:spPr>
          <a:xfrm>
            <a:off x="539552" y="2996952"/>
            <a:ext cx="3096344" cy="461665"/>
          </a:xfrm>
          <a:prstGeom prst="rect">
            <a:avLst/>
          </a:prstGeom>
          <a:noFill/>
        </p:spPr>
        <p:txBody>
          <a:bodyPr wrap="square" rtlCol="0">
            <a:spAutoFit/>
          </a:bodyPr>
          <a:lstStyle/>
          <a:p>
            <a:r>
              <a:rPr lang="en-GB" sz="2400" b="1" dirty="0"/>
              <a:t>Answer: </a:t>
            </a:r>
            <a:r>
              <a:rPr lang="en-GB" sz="2400" dirty="0"/>
              <a:t>11100</a:t>
            </a:r>
          </a:p>
        </p:txBody>
      </p:sp>
      <p:sp>
        <p:nvSpPr>
          <p:cNvPr id="17" name="TextBox 16"/>
          <p:cNvSpPr txBox="1"/>
          <p:nvPr/>
        </p:nvSpPr>
        <p:spPr>
          <a:xfrm>
            <a:off x="683568" y="3789040"/>
            <a:ext cx="5472608" cy="1938992"/>
          </a:xfrm>
          <a:prstGeom prst="rect">
            <a:avLst/>
          </a:prstGeom>
          <a:noFill/>
        </p:spPr>
        <p:txBody>
          <a:bodyPr wrap="square" rtlCol="0">
            <a:spAutoFit/>
          </a:bodyPr>
          <a:lstStyle/>
          <a:p>
            <a:r>
              <a:rPr lang="en-GB" sz="2000" dirty="0"/>
              <a:t>A number divisible by 12 must be divisible by 3 and 4. If divisible by 4, the last two digits are divisible by 4, so most digits must be 0.</a:t>
            </a:r>
          </a:p>
          <a:p>
            <a:r>
              <a:rPr lang="en-GB" sz="2000" dirty="0"/>
              <a:t>If divisible be three, the number of 1s must be a multiple of 3. For the smallest number, we have exactly 3 ones.</a:t>
            </a:r>
          </a:p>
        </p:txBody>
      </p:sp>
      <p:sp>
        <p:nvSpPr>
          <p:cNvPr id="18" name="Rectangle 17"/>
          <p:cNvSpPr/>
          <p:nvPr/>
        </p:nvSpPr>
        <p:spPr>
          <a:xfrm>
            <a:off x="1763688" y="2996952"/>
            <a:ext cx="1944216"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9" name="Group 18"/>
          <p:cNvGrpSpPr/>
          <p:nvPr/>
        </p:nvGrpSpPr>
        <p:grpSpPr>
          <a:xfrm>
            <a:off x="0" y="0"/>
            <a:ext cx="9143074" cy="599127"/>
            <a:chOff x="0" y="13335"/>
            <a:chExt cx="9144218" cy="599127"/>
          </a:xfrm>
        </p:grpSpPr>
        <p:sp>
          <p:nvSpPr>
            <p:cNvPr id="20"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Breaking down divisibility problems</a:t>
              </a:r>
            </a:p>
          </p:txBody>
        </p:sp>
        <p:cxnSp>
          <p:nvCxnSpPr>
            <p:cNvPr id="21" name="Straight Connector 20"/>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2000"/>
                                        <p:tgtEl>
                                          <p:spTgt spid="17"/>
                                        </p:tgtEl>
                                      </p:cBhvr>
                                    </p:animEffect>
                                  </p:childTnLst>
                                </p:cTn>
                              </p:par>
                            </p:childTnLst>
                          </p:cTn>
                        </p:par>
                      </p:childTnLst>
                    </p:cTn>
                  </p:par>
                </p:childTnLst>
              </p:cTn>
              <p:nextCondLst>
                <p:cond evt="onClick" delay="0">
                  <p:tgtEl>
                    <p:spTgt spid="18"/>
                  </p:tgtEl>
                </p:cond>
              </p:nextCondLst>
            </p:seq>
          </p:childTnLst>
        </p:cTn>
      </p:par>
    </p:tnLst>
    <p:bldLst>
      <p:bldP spid="17" grpId="0"/>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539552" y="1124744"/>
                <a:ext cx="8352928" cy="954107"/>
              </a:xfrm>
              <a:prstGeom prst="rect">
                <a:avLst/>
              </a:prstGeom>
              <a:noFill/>
            </p:spPr>
            <p:txBody>
              <a:bodyPr wrap="square" rtlCol="0">
                <a:spAutoFit/>
              </a:bodyPr>
              <a:lstStyle/>
              <a:p>
                <a:r>
                  <a:rPr lang="en-GB" sz="2800" dirty="0"/>
                  <a:t>Explain why </a:t>
                </a:r>
                <a14:m>
                  <m:oMath xmlns:m="http://schemas.openxmlformats.org/officeDocument/2006/math">
                    <m:r>
                      <a:rPr lang="en-GB" sz="2800" b="1" i="1" dirty="0" smtClean="0">
                        <a:latin typeface="Cambria Math"/>
                      </a:rPr>
                      <m:t>𝒌</m:t>
                    </m:r>
                  </m:oMath>
                </a14:m>
                <a:r>
                  <a:rPr lang="en-GB" sz="2800" b="1" dirty="0"/>
                  <a:t> and </a:t>
                </a:r>
                <a14:m>
                  <m:oMath xmlns:m="http://schemas.openxmlformats.org/officeDocument/2006/math">
                    <m:r>
                      <a:rPr lang="en-GB" sz="2800" b="1" i="1" dirty="0" smtClean="0">
                        <a:latin typeface="Cambria Math"/>
                      </a:rPr>
                      <m:t>𝒌</m:t>
                    </m:r>
                    <m:r>
                      <a:rPr lang="en-GB" sz="2800" b="1" i="1" dirty="0" smtClean="0">
                        <a:latin typeface="Cambria Math"/>
                      </a:rPr>
                      <m:t>+</m:t>
                    </m:r>
                    <m:r>
                      <a:rPr lang="en-GB" sz="2800" b="1" i="1" dirty="0" smtClean="0">
                        <a:latin typeface="Cambria Math"/>
                      </a:rPr>
                      <m:t>𝟏</m:t>
                    </m:r>
                  </m:oMath>
                </a14:m>
                <a:r>
                  <a:rPr lang="en-GB" sz="2800" b="1" dirty="0"/>
                  <a:t> are </a:t>
                </a:r>
                <a:r>
                  <a:rPr lang="en-GB" sz="2800" b="1" dirty="0" err="1"/>
                  <a:t>coprime</a:t>
                </a:r>
                <a:r>
                  <a:rPr lang="en-GB" sz="2800" b="1" dirty="0"/>
                  <a:t> </a:t>
                </a:r>
                <a:r>
                  <a:rPr lang="en-GB" sz="2800" dirty="0"/>
                  <a:t>for any positive integer </a:t>
                </a:r>
                <a14:m>
                  <m:oMath xmlns:m="http://schemas.openxmlformats.org/officeDocument/2006/math">
                    <m:r>
                      <a:rPr lang="en-GB" sz="2800" i="1" dirty="0" smtClean="0">
                        <a:latin typeface="Cambria Math" panose="02040503050406030204" pitchFamily="18" charset="0"/>
                      </a:rPr>
                      <m:t>𝑘</m:t>
                    </m:r>
                  </m:oMath>
                </a14:m>
                <a:r>
                  <a:rPr lang="en-GB" sz="2800" dirty="0"/>
                  <a:t>.</a:t>
                </a:r>
              </a:p>
            </p:txBody>
          </p:sp>
        </mc:Choice>
        <mc:Fallback xmlns="">
          <p:sp>
            <p:nvSpPr>
              <p:cNvPr id="3" name="TextBox 2"/>
              <p:cNvSpPr txBox="1">
                <a:spLocks noRot="1" noChangeAspect="1" noMove="1" noResize="1" noEditPoints="1" noAdjustHandles="1" noChangeArrowheads="1" noChangeShapeType="1" noTextEdit="1"/>
              </p:cNvSpPr>
              <p:nvPr/>
            </p:nvSpPr>
            <p:spPr>
              <a:xfrm>
                <a:off x="539552" y="1124744"/>
                <a:ext cx="8352928" cy="954107"/>
              </a:xfrm>
              <a:prstGeom prst="rect">
                <a:avLst/>
              </a:prstGeom>
              <a:blipFill rotWithShape="0">
                <a:blip r:embed="rId2"/>
                <a:stretch>
                  <a:fillRect l="-1533" t="-6410" b="-1794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75048" y="2348880"/>
                <a:ext cx="8568952" cy="1384995"/>
              </a:xfrm>
              <a:prstGeom prst="rect">
                <a:avLst/>
              </a:prstGeom>
              <a:noFill/>
            </p:spPr>
            <p:txBody>
              <a:bodyPr wrap="square" rtlCol="0">
                <a:spAutoFit/>
              </a:bodyPr>
              <a:lstStyle/>
              <a:p>
                <a:r>
                  <a:rPr lang="en-GB" sz="2800" b="1" dirty="0"/>
                  <a:t>Answer:</a:t>
                </a:r>
              </a:p>
              <a:p>
                <a:r>
                  <a:rPr lang="en-GB" sz="2800" dirty="0"/>
                  <a:t>Suppose </a:t>
                </a:r>
                <a14:m>
                  <m:oMath xmlns:m="http://schemas.openxmlformats.org/officeDocument/2006/math">
                    <m:r>
                      <a:rPr lang="en-GB" sz="2800" i="1" dirty="0" smtClean="0">
                        <a:latin typeface="Cambria Math" panose="02040503050406030204" pitchFamily="18" charset="0"/>
                      </a:rPr>
                      <m:t>𝑘</m:t>
                    </m:r>
                  </m:oMath>
                </a14:m>
                <a:r>
                  <a:rPr lang="en-GB" sz="2800" dirty="0"/>
                  <a:t> had some factor </a:t>
                </a:r>
                <a14:m>
                  <m:oMath xmlns:m="http://schemas.openxmlformats.org/officeDocument/2006/math">
                    <m:r>
                      <a:rPr lang="en-GB" sz="2800" i="1" dirty="0" smtClean="0">
                        <a:latin typeface="Cambria Math" panose="02040503050406030204" pitchFamily="18" charset="0"/>
                      </a:rPr>
                      <m:t>𝑞</m:t>
                    </m:r>
                  </m:oMath>
                </a14:m>
                <a:r>
                  <a:rPr lang="en-GB" sz="2800" dirty="0"/>
                  <a:t>. Then </a:t>
                </a:r>
                <a14:m>
                  <m:oMath xmlns:m="http://schemas.openxmlformats.org/officeDocument/2006/math">
                    <m:r>
                      <a:rPr lang="en-GB" sz="2800" i="1" dirty="0" smtClean="0">
                        <a:latin typeface="Cambria Math" panose="02040503050406030204" pitchFamily="18" charset="0"/>
                      </a:rPr>
                      <m:t>𝑘</m:t>
                    </m:r>
                    <m:r>
                      <a:rPr lang="en-GB" sz="2800" i="1" dirty="0" smtClean="0">
                        <a:latin typeface="Cambria Math" panose="02040503050406030204" pitchFamily="18" charset="0"/>
                      </a:rPr>
                      <m:t>+1</m:t>
                    </m:r>
                  </m:oMath>
                </a14:m>
                <a:r>
                  <a:rPr lang="en-GB" sz="2800" dirty="0"/>
                  <a:t> must have a remainder of 1 when divided by </a:t>
                </a:r>
                <a14:m>
                  <m:oMath xmlns:m="http://schemas.openxmlformats.org/officeDocument/2006/math">
                    <m:r>
                      <a:rPr lang="en-GB" sz="2800" i="1" dirty="0" smtClean="0">
                        <a:latin typeface="Cambria Math" panose="02040503050406030204" pitchFamily="18" charset="0"/>
                      </a:rPr>
                      <m:t>𝑞</m:t>
                    </m:r>
                  </m:oMath>
                </a14:m>
                <a:r>
                  <a:rPr lang="en-GB" sz="2800" dirty="0"/>
                  <a:t>, so is not divisible by </a:t>
                </a:r>
                <a14:m>
                  <m:oMath xmlns:m="http://schemas.openxmlformats.org/officeDocument/2006/math">
                    <m:r>
                      <a:rPr lang="en-GB" sz="2800" i="1" dirty="0" smtClean="0">
                        <a:latin typeface="Cambria Math" panose="02040503050406030204" pitchFamily="18" charset="0"/>
                      </a:rPr>
                      <m:t>𝑞</m:t>
                    </m:r>
                  </m:oMath>
                </a14:m>
                <a:r>
                  <a:rPr lang="en-GB" sz="2800" dirty="0"/>
                  <a:t>.</a:t>
                </a:r>
              </a:p>
            </p:txBody>
          </p:sp>
        </mc:Choice>
        <mc:Fallback xmlns="">
          <p:sp>
            <p:nvSpPr>
              <p:cNvPr id="20" name="TextBox 19"/>
              <p:cNvSpPr txBox="1">
                <a:spLocks noRot="1" noChangeAspect="1" noMove="1" noResize="1" noEditPoints="1" noAdjustHandles="1" noChangeArrowheads="1" noChangeShapeType="1" noTextEdit="1"/>
              </p:cNvSpPr>
              <p:nvPr/>
            </p:nvSpPr>
            <p:spPr>
              <a:xfrm>
                <a:off x="575048" y="2348880"/>
                <a:ext cx="8568952" cy="1384995"/>
              </a:xfrm>
              <a:prstGeom prst="rect">
                <a:avLst/>
              </a:prstGeom>
              <a:blipFill rotWithShape="0">
                <a:blip r:embed="rId3"/>
                <a:stretch>
                  <a:fillRect l="-1422" t="-3947" r="-569" b="-114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323528" y="4365104"/>
                <a:ext cx="8568952" cy="2246769"/>
              </a:xfrm>
              <a:prstGeom prst="rect">
                <a:avLst/>
              </a:prstGeom>
              <a:noFill/>
            </p:spPr>
            <p:txBody>
              <a:bodyPr wrap="square" rtlCol="0">
                <a:spAutoFit/>
              </a:bodyPr>
              <a:lstStyle/>
              <a:p>
                <a:r>
                  <a:rPr lang="en-GB" sz="2000" dirty="0"/>
                  <a:t>The same reasoning underpins Euclid’s proof that there are infinitely many primes. Suppose we have a list of all known primes: </a:t>
                </a:r>
                <a14:m>
                  <m:oMath xmlns:m="http://schemas.openxmlformats.org/officeDocument/2006/math">
                    <m:sSub>
                      <m:sSubPr>
                        <m:ctrlPr>
                          <a:rPr lang="en-GB" sz="2000" b="0" i="1" smtClean="0">
                            <a:latin typeface="Cambria Math"/>
                          </a:rPr>
                        </m:ctrlPr>
                      </m:sSubPr>
                      <m:e>
                        <m:r>
                          <a:rPr lang="en-GB" sz="2000" b="0" i="1" smtClean="0">
                            <a:latin typeface="Cambria Math" panose="02040503050406030204" pitchFamily="18" charset="0"/>
                          </a:rPr>
                          <m:t>𝑝</m:t>
                        </m:r>
                      </m:e>
                      <m:sub>
                        <m:r>
                          <a:rPr lang="en-GB" sz="2000" b="0" i="1" smtClean="0">
                            <a:latin typeface="Cambria Math" panose="02040503050406030204" pitchFamily="18" charset="0"/>
                          </a:rPr>
                          <m:t>1</m:t>
                        </m:r>
                      </m:sub>
                    </m:sSub>
                    <m:r>
                      <a:rPr lang="en-GB" sz="2000" b="0" i="1" smtClean="0">
                        <a:latin typeface="Cambria Math" panose="02040503050406030204" pitchFamily="18" charset="0"/>
                      </a:rPr>
                      <m:t>, </m:t>
                    </m:r>
                    <m:sSub>
                      <m:sSubPr>
                        <m:ctrlPr>
                          <a:rPr lang="en-GB" sz="2000" b="0" i="1" smtClean="0">
                            <a:latin typeface="Cambria Math"/>
                          </a:rPr>
                        </m:ctrlPr>
                      </m:sSubPr>
                      <m:e>
                        <m:r>
                          <a:rPr lang="en-GB" sz="2000" b="0" i="1" smtClean="0">
                            <a:latin typeface="Cambria Math" panose="02040503050406030204" pitchFamily="18" charset="0"/>
                          </a:rPr>
                          <m:t>𝑝</m:t>
                        </m:r>
                      </m:e>
                      <m:sub>
                        <m:r>
                          <a:rPr lang="en-GB" sz="2000" b="0" i="1" smtClean="0">
                            <a:latin typeface="Cambria Math" panose="02040503050406030204" pitchFamily="18" charset="0"/>
                          </a:rPr>
                          <m:t>2</m:t>
                        </m:r>
                      </m:sub>
                    </m:sSub>
                    <m:r>
                      <a:rPr lang="en-GB" sz="2000" b="0" i="1" smtClean="0">
                        <a:latin typeface="Cambria Math" panose="02040503050406030204" pitchFamily="18" charset="0"/>
                      </a:rPr>
                      <m:t>,…,</m:t>
                    </m:r>
                    <m:sSub>
                      <m:sSubPr>
                        <m:ctrlPr>
                          <a:rPr lang="en-GB" sz="2000" b="0" i="1" smtClean="0">
                            <a:latin typeface="Cambria Math"/>
                          </a:rPr>
                        </m:ctrlPr>
                      </m:sSubPr>
                      <m:e>
                        <m:r>
                          <a:rPr lang="en-GB" sz="2000" b="0" i="1" smtClean="0">
                            <a:latin typeface="Cambria Math" panose="02040503050406030204" pitchFamily="18" charset="0"/>
                          </a:rPr>
                          <m:t>𝑝</m:t>
                        </m:r>
                      </m:e>
                      <m:sub>
                        <m:r>
                          <a:rPr lang="en-GB" sz="2000" b="0" i="1" smtClean="0">
                            <a:latin typeface="Cambria Math" panose="02040503050406030204" pitchFamily="18" charset="0"/>
                          </a:rPr>
                          <m:t>𝑛</m:t>
                        </m:r>
                      </m:sub>
                    </m:sSub>
                  </m:oMath>
                </a14:m>
                <a:r>
                  <a:rPr lang="en-GB" sz="2000" dirty="0"/>
                  <a:t>. Then consider one more than their product, </a:t>
                </a:r>
                <a14:m>
                  <m:oMath xmlns:m="http://schemas.openxmlformats.org/officeDocument/2006/math">
                    <m:sSub>
                      <m:sSubPr>
                        <m:ctrlPr>
                          <a:rPr lang="en-GB" sz="2000" b="0" i="1" smtClean="0">
                            <a:latin typeface="Cambria Math"/>
                          </a:rPr>
                        </m:ctrlPr>
                      </m:sSubPr>
                      <m:e>
                        <m:r>
                          <a:rPr lang="en-GB" sz="2000" b="0" i="1" smtClean="0">
                            <a:latin typeface="Cambria Math" panose="02040503050406030204" pitchFamily="18" charset="0"/>
                          </a:rPr>
                          <m:t>𝑝</m:t>
                        </m:r>
                      </m:e>
                      <m:sub>
                        <m:r>
                          <a:rPr lang="en-GB" sz="2000" b="0" i="1" smtClean="0">
                            <a:latin typeface="Cambria Math" panose="02040503050406030204" pitchFamily="18" charset="0"/>
                          </a:rPr>
                          <m:t>1</m:t>
                        </m:r>
                      </m:sub>
                    </m:sSub>
                    <m:sSub>
                      <m:sSubPr>
                        <m:ctrlPr>
                          <a:rPr lang="en-GB" sz="2000" b="0" i="1" smtClean="0">
                            <a:latin typeface="Cambria Math"/>
                          </a:rPr>
                        </m:ctrlPr>
                      </m:sSubPr>
                      <m:e>
                        <m:r>
                          <a:rPr lang="en-GB" sz="2000" b="0" i="1" smtClean="0">
                            <a:latin typeface="Cambria Math" panose="02040503050406030204" pitchFamily="18" charset="0"/>
                          </a:rPr>
                          <m:t>𝑝</m:t>
                        </m:r>
                      </m:e>
                      <m:sub>
                        <m:r>
                          <a:rPr lang="en-GB" sz="2000" b="0" i="1" smtClean="0">
                            <a:latin typeface="Cambria Math" panose="02040503050406030204" pitchFamily="18" charset="0"/>
                          </a:rPr>
                          <m:t>2</m:t>
                        </m:r>
                      </m:sub>
                    </m:sSub>
                    <m:r>
                      <a:rPr lang="en-GB" sz="2000" b="0" i="1" smtClean="0">
                        <a:latin typeface="Cambria Math" panose="02040503050406030204" pitchFamily="18" charset="0"/>
                      </a:rPr>
                      <m:t>…</m:t>
                    </m:r>
                    <m:sSub>
                      <m:sSubPr>
                        <m:ctrlPr>
                          <a:rPr lang="en-GB" sz="2000" b="0" i="1" smtClean="0">
                            <a:latin typeface="Cambria Math"/>
                          </a:rPr>
                        </m:ctrlPr>
                      </m:sSubPr>
                      <m:e>
                        <m:r>
                          <a:rPr lang="en-GB" sz="2000" b="0" i="1" smtClean="0">
                            <a:latin typeface="Cambria Math" panose="02040503050406030204" pitchFamily="18" charset="0"/>
                          </a:rPr>
                          <m:t>𝑝</m:t>
                        </m:r>
                      </m:e>
                      <m:sub>
                        <m:r>
                          <a:rPr lang="en-GB" sz="2000" b="0" i="1" smtClean="0">
                            <a:latin typeface="Cambria Math" panose="02040503050406030204" pitchFamily="18" charset="0"/>
                          </a:rPr>
                          <m:t>𝑛</m:t>
                        </m:r>
                      </m:sub>
                    </m:sSub>
                    <m:r>
                      <a:rPr lang="en-GB" sz="2000" b="0" i="1" smtClean="0">
                        <a:latin typeface="Cambria Math" panose="02040503050406030204" pitchFamily="18" charset="0"/>
                      </a:rPr>
                      <m:t>+1</m:t>
                    </m:r>
                  </m:oMath>
                </a14:m>
                <a:r>
                  <a:rPr lang="en-GB" sz="2000" dirty="0"/>
                  <a:t>. This new value will always give a remainder of 1 when we divide by any of the primes </a:t>
                </a:r>
                <a14:m>
                  <m:oMath xmlns:m="http://schemas.openxmlformats.org/officeDocument/2006/math">
                    <m:sSub>
                      <m:sSubPr>
                        <m:ctrlPr>
                          <a:rPr lang="en-GB" sz="2000" b="0" i="1" smtClean="0">
                            <a:latin typeface="Cambria Math"/>
                          </a:rPr>
                        </m:ctrlPr>
                      </m:sSubPr>
                      <m:e>
                        <m:r>
                          <a:rPr lang="en-GB" sz="2000" b="0" i="1" smtClean="0">
                            <a:latin typeface="Cambria Math" panose="02040503050406030204" pitchFamily="18" charset="0"/>
                          </a:rPr>
                          <m:t>𝑝</m:t>
                        </m:r>
                      </m:e>
                      <m:sub>
                        <m:r>
                          <a:rPr lang="en-GB" sz="2000" b="0" i="1" smtClean="0">
                            <a:latin typeface="Cambria Math" panose="02040503050406030204" pitchFamily="18" charset="0"/>
                          </a:rPr>
                          <m:t>1</m:t>
                        </m:r>
                      </m:sub>
                    </m:sSub>
                  </m:oMath>
                </a14:m>
                <a:r>
                  <a:rPr lang="en-GB" sz="2000" dirty="0"/>
                  <a:t> to </a:t>
                </a:r>
                <a14:m>
                  <m:oMath xmlns:m="http://schemas.openxmlformats.org/officeDocument/2006/math">
                    <m:sSub>
                      <m:sSubPr>
                        <m:ctrlPr>
                          <a:rPr lang="en-GB" sz="2000" b="0" i="1" smtClean="0">
                            <a:latin typeface="Cambria Math"/>
                          </a:rPr>
                        </m:ctrlPr>
                      </m:sSubPr>
                      <m:e>
                        <m:r>
                          <a:rPr lang="en-GB" sz="2000" b="0" i="1" smtClean="0">
                            <a:latin typeface="Cambria Math" panose="02040503050406030204" pitchFamily="18" charset="0"/>
                          </a:rPr>
                          <m:t>𝑝</m:t>
                        </m:r>
                      </m:e>
                      <m:sub>
                        <m:r>
                          <a:rPr lang="en-GB" sz="2000" b="0" i="1" smtClean="0">
                            <a:latin typeface="Cambria Math" panose="02040503050406030204" pitchFamily="18" charset="0"/>
                          </a:rPr>
                          <m:t>𝑛</m:t>
                        </m:r>
                      </m:sub>
                    </m:sSub>
                  </m:oMath>
                </a14:m>
                <a:r>
                  <a:rPr lang="en-GB" sz="2000" dirty="0"/>
                  <a:t>. If it’s not divisible by any of them, either the new number is prime, or it is a composite number whose  prime factors are new primes. Either way, we can indefinitely generate new prime numbers.</a:t>
                </a:r>
              </a:p>
            </p:txBody>
          </p:sp>
        </mc:Choice>
        <mc:Fallback xmlns="">
          <p:sp>
            <p:nvSpPr>
              <p:cNvPr id="21" name="TextBox 20"/>
              <p:cNvSpPr txBox="1">
                <a:spLocks noRot="1" noChangeAspect="1" noMove="1" noResize="1" noEditPoints="1" noAdjustHandles="1" noChangeArrowheads="1" noChangeShapeType="1" noTextEdit="1"/>
              </p:cNvSpPr>
              <p:nvPr/>
            </p:nvSpPr>
            <p:spPr>
              <a:xfrm>
                <a:off x="323528" y="4365104"/>
                <a:ext cx="8568952" cy="2246769"/>
              </a:xfrm>
              <a:prstGeom prst="rect">
                <a:avLst/>
              </a:prstGeom>
              <a:blipFill rotWithShape="0">
                <a:blip r:embed="rId4"/>
                <a:stretch>
                  <a:fillRect l="-711" t="-1355" b="-3794"/>
                </a:stretch>
              </a:blipFill>
            </p:spPr>
            <p:txBody>
              <a:bodyPr/>
              <a:lstStyle/>
              <a:p>
                <a:r>
                  <a:rPr lang="en-GB">
                    <a:noFill/>
                  </a:rPr>
                  <a:t> </a:t>
                </a:r>
              </a:p>
            </p:txBody>
          </p:sp>
        </mc:Fallback>
      </mc:AlternateContent>
      <p:cxnSp>
        <p:nvCxnSpPr>
          <p:cNvPr id="22" name="Straight Connector 21"/>
          <p:cNvCxnSpPr/>
          <p:nvPr/>
        </p:nvCxnSpPr>
        <p:spPr>
          <a:xfrm flipH="1">
            <a:off x="0" y="4005064"/>
            <a:ext cx="914400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p:cNvSpPr/>
          <p:nvPr/>
        </p:nvSpPr>
        <p:spPr>
          <a:xfrm>
            <a:off x="474644" y="2843809"/>
            <a:ext cx="8424936" cy="8640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8" name="Group 7"/>
          <p:cNvGrpSpPr/>
          <p:nvPr/>
        </p:nvGrpSpPr>
        <p:grpSpPr>
          <a:xfrm>
            <a:off x="0" y="0"/>
            <a:ext cx="9143074" cy="599127"/>
            <a:chOff x="0" y="13335"/>
            <a:chExt cx="9144218" cy="599127"/>
          </a:xfrm>
        </p:grpSpPr>
        <p:sp>
          <p:nvSpPr>
            <p:cNvPr id="9"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Breaking down divisibility problems</a:t>
              </a:r>
            </a:p>
          </p:txBody>
        </p:sp>
        <p:cxnSp>
          <p:nvCxnSpPr>
            <p:cNvPr id="10" name="Straight Connector 9"/>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10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childTnLst>
                                </p:cTn>
                              </p:par>
                            </p:childTnLst>
                          </p:cTn>
                        </p:par>
                      </p:childTnLst>
                    </p:cTn>
                  </p:par>
                </p:childTnLst>
              </p:cTn>
              <p:nextCondLst>
                <p:cond evt="onClick" delay="0">
                  <p:tgtEl>
                    <p:spTgt spid="25"/>
                  </p:tgtEl>
                </p:cond>
              </p:nextCondLst>
            </p:seq>
          </p:childTnLst>
        </p:cTn>
      </p:par>
    </p:tnLst>
    <p:bldLst>
      <p:bldP spid="21" grpId="0"/>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340768"/>
            <a:ext cx="6264696" cy="722511"/>
          </a:xfrm>
        </p:spPr>
        <p:txBody>
          <a:bodyPr>
            <a:normAutofit/>
          </a:bodyPr>
          <a:lstStyle/>
          <a:p>
            <a:pPr algn="l"/>
            <a:r>
              <a:rPr lang="en-GB" sz="3200" b="1" dirty="0">
                <a:solidFill>
                  <a:srgbClr val="92D050"/>
                </a:solidFill>
              </a:rPr>
              <a:t>Topic 2: </a:t>
            </a:r>
            <a:r>
              <a:rPr lang="en-GB" sz="3200" dirty="0"/>
              <a:t>Number Theory</a:t>
            </a:r>
          </a:p>
        </p:txBody>
      </p:sp>
      <p:pic>
        <p:nvPicPr>
          <p:cNvPr id="1026" name="Picture 2" descr="C:\Users\jamf\Documents\teaching\Enrichment\RiemannZetaClub.png"/>
          <p:cNvPicPr>
            <a:picLocks noChangeAspect="1" noChangeArrowheads="1"/>
          </p:cNvPicPr>
          <p:nvPr/>
        </p:nvPicPr>
        <p:blipFill>
          <a:blip r:embed="rId2" cstate="print"/>
          <a:srcRect/>
          <a:stretch>
            <a:fillRect/>
          </a:stretch>
        </p:blipFill>
        <p:spPr bwMode="auto">
          <a:xfrm>
            <a:off x="5292080" y="260648"/>
            <a:ext cx="3447383" cy="648072"/>
          </a:xfrm>
          <a:prstGeom prst="rect">
            <a:avLst/>
          </a:prstGeom>
          <a:noFill/>
        </p:spPr>
      </p:pic>
      <p:sp>
        <p:nvSpPr>
          <p:cNvPr id="8" name="TextBox 7"/>
          <p:cNvSpPr txBox="1"/>
          <p:nvPr/>
        </p:nvSpPr>
        <p:spPr>
          <a:xfrm>
            <a:off x="467544" y="2018030"/>
            <a:ext cx="7632848" cy="369332"/>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GB" b="1" dirty="0"/>
              <a:t>Part 1 </a:t>
            </a:r>
            <a:r>
              <a:rPr lang="en-GB" dirty="0"/>
              <a:t>– Introduction</a:t>
            </a:r>
          </a:p>
        </p:txBody>
      </p:sp>
      <p:sp>
        <p:nvSpPr>
          <p:cNvPr id="14" name="TextBox 13"/>
          <p:cNvSpPr txBox="1"/>
          <p:nvPr/>
        </p:nvSpPr>
        <p:spPr>
          <a:xfrm>
            <a:off x="467544" y="4365104"/>
            <a:ext cx="7200800" cy="369332"/>
          </a:xfrm>
          <a:prstGeom prst="rect">
            <a:avLst/>
          </a:prstGeom>
          <a:noFill/>
        </p:spPr>
        <p:txBody>
          <a:bodyPr wrap="square" rtlCol="0">
            <a:spAutoFit/>
          </a:bodyPr>
          <a:lstStyle/>
          <a:p>
            <a:r>
              <a:rPr lang="en-GB" dirty="0"/>
              <a:t>a. Using the prime factorisation</a:t>
            </a:r>
          </a:p>
        </p:txBody>
      </p:sp>
      <p:sp>
        <p:nvSpPr>
          <p:cNvPr id="15" name="TextBox 14"/>
          <p:cNvSpPr txBox="1"/>
          <p:nvPr/>
        </p:nvSpPr>
        <p:spPr>
          <a:xfrm>
            <a:off x="467544" y="5589240"/>
            <a:ext cx="7200800" cy="369332"/>
          </a:xfrm>
          <a:prstGeom prst="rect">
            <a:avLst/>
          </a:prstGeom>
          <a:noFill/>
        </p:spPr>
        <p:txBody>
          <a:bodyPr wrap="square" rtlCol="0">
            <a:spAutoFit/>
          </a:bodyPr>
          <a:lstStyle/>
          <a:p>
            <a:r>
              <a:rPr lang="en-GB" dirty="0"/>
              <a:t>b. Factors in an equality</a:t>
            </a:r>
          </a:p>
        </p:txBody>
      </p:sp>
      <p:sp>
        <p:nvSpPr>
          <p:cNvPr id="16" name="TextBox 15"/>
          <p:cNvSpPr txBox="1"/>
          <p:nvPr/>
        </p:nvSpPr>
        <p:spPr>
          <a:xfrm>
            <a:off x="467544" y="5949280"/>
            <a:ext cx="7200800" cy="369332"/>
          </a:xfrm>
          <a:prstGeom prst="rect">
            <a:avLst/>
          </a:prstGeom>
          <a:noFill/>
        </p:spPr>
        <p:txBody>
          <a:bodyPr wrap="square" rtlCol="0">
            <a:spAutoFit/>
          </a:bodyPr>
          <a:lstStyle/>
          <a:p>
            <a:r>
              <a:rPr lang="en-GB" dirty="0"/>
              <a:t>c. Consecutive integers</a:t>
            </a:r>
          </a:p>
        </p:txBody>
      </p:sp>
      <p:sp>
        <p:nvSpPr>
          <p:cNvPr id="18" name="TextBox 17"/>
          <p:cNvSpPr txBox="1"/>
          <p:nvPr/>
        </p:nvSpPr>
        <p:spPr>
          <a:xfrm>
            <a:off x="467544" y="3933056"/>
            <a:ext cx="7632848" cy="369332"/>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GB" b="1" dirty="0"/>
              <a:t>Part 2 </a:t>
            </a:r>
            <a:r>
              <a:rPr lang="en-GB" dirty="0"/>
              <a:t>– Factors and Divisibility</a:t>
            </a:r>
          </a:p>
        </p:txBody>
      </p:sp>
      <p:sp>
        <p:nvSpPr>
          <p:cNvPr id="13" name="TextBox 12"/>
          <p:cNvSpPr txBox="1"/>
          <p:nvPr/>
        </p:nvSpPr>
        <p:spPr>
          <a:xfrm>
            <a:off x="467544" y="2420888"/>
            <a:ext cx="7200800" cy="369332"/>
          </a:xfrm>
          <a:prstGeom prst="rect">
            <a:avLst/>
          </a:prstGeom>
          <a:noFill/>
        </p:spPr>
        <p:txBody>
          <a:bodyPr wrap="square" rtlCol="0">
            <a:spAutoFit/>
          </a:bodyPr>
          <a:lstStyle/>
          <a:p>
            <a:r>
              <a:rPr lang="en-GB" dirty="0"/>
              <a:t>a. Some History</a:t>
            </a:r>
          </a:p>
        </p:txBody>
      </p:sp>
      <p:sp>
        <p:nvSpPr>
          <p:cNvPr id="17" name="TextBox 16"/>
          <p:cNvSpPr txBox="1"/>
          <p:nvPr/>
        </p:nvSpPr>
        <p:spPr>
          <a:xfrm>
            <a:off x="467544" y="2780928"/>
            <a:ext cx="7200800" cy="369332"/>
          </a:xfrm>
          <a:prstGeom prst="rect">
            <a:avLst/>
          </a:prstGeom>
          <a:noFill/>
        </p:spPr>
        <p:txBody>
          <a:bodyPr wrap="square" rtlCol="0">
            <a:spAutoFit/>
          </a:bodyPr>
          <a:lstStyle/>
          <a:p>
            <a:r>
              <a:rPr lang="en-GB" dirty="0"/>
              <a:t>b. Divisibility Tricks</a:t>
            </a:r>
          </a:p>
        </p:txBody>
      </p:sp>
      <p:sp>
        <p:nvSpPr>
          <p:cNvPr id="19" name="TextBox 18"/>
          <p:cNvSpPr txBox="1"/>
          <p:nvPr/>
        </p:nvSpPr>
        <p:spPr>
          <a:xfrm>
            <a:off x="467544" y="3140968"/>
            <a:ext cx="7200800" cy="369332"/>
          </a:xfrm>
          <a:prstGeom prst="rect">
            <a:avLst/>
          </a:prstGeom>
          <a:noFill/>
        </p:spPr>
        <p:txBody>
          <a:bodyPr wrap="square" rtlCol="0">
            <a:spAutoFit/>
          </a:bodyPr>
          <a:lstStyle/>
          <a:p>
            <a:r>
              <a:rPr lang="en-GB" dirty="0"/>
              <a:t>c. </a:t>
            </a:r>
            <a:r>
              <a:rPr lang="en-GB" dirty="0" err="1"/>
              <a:t>Coprimality</a:t>
            </a:r>
            <a:endParaRPr lang="en-GB" dirty="0"/>
          </a:p>
        </p:txBody>
      </p:sp>
      <p:sp>
        <p:nvSpPr>
          <p:cNvPr id="20" name="TextBox 19"/>
          <p:cNvSpPr txBox="1"/>
          <p:nvPr/>
        </p:nvSpPr>
        <p:spPr>
          <a:xfrm>
            <a:off x="467544" y="3501008"/>
            <a:ext cx="7200800" cy="369332"/>
          </a:xfrm>
          <a:prstGeom prst="rect">
            <a:avLst/>
          </a:prstGeom>
          <a:noFill/>
        </p:spPr>
        <p:txBody>
          <a:bodyPr wrap="square" rtlCol="0">
            <a:spAutoFit/>
          </a:bodyPr>
          <a:lstStyle/>
          <a:p>
            <a:r>
              <a:rPr lang="en-GB" dirty="0"/>
              <a:t>d. Breaking down divisibility problems</a:t>
            </a:r>
          </a:p>
        </p:txBody>
      </p:sp>
      <p:sp>
        <p:nvSpPr>
          <p:cNvPr id="24" name="TextBox 23"/>
          <p:cNvSpPr txBox="1"/>
          <p:nvPr/>
        </p:nvSpPr>
        <p:spPr>
          <a:xfrm>
            <a:off x="755576" y="4725144"/>
            <a:ext cx="7200800" cy="923330"/>
          </a:xfrm>
          <a:prstGeom prst="rect">
            <a:avLst/>
          </a:prstGeom>
          <a:noFill/>
        </p:spPr>
        <p:txBody>
          <a:bodyPr wrap="square" rtlCol="0">
            <a:spAutoFit/>
          </a:bodyPr>
          <a:lstStyle/>
          <a:p>
            <a:pPr marL="400050" indent="-400050">
              <a:buAutoNum type="romanLcPeriod"/>
            </a:pPr>
            <a:r>
              <a:rPr lang="en-GB" dirty="0"/>
              <a:t>Nearest cube/square</a:t>
            </a:r>
          </a:p>
          <a:p>
            <a:pPr marL="400050" indent="-400050">
              <a:buAutoNum type="romanLcPeriod"/>
            </a:pPr>
            <a:r>
              <a:rPr lang="en-GB" dirty="0"/>
              <a:t>Number of zeros</a:t>
            </a:r>
          </a:p>
          <a:p>
            <a:pPr marL="400050" indent="-400050">
              <a:buAutoNum type="romanLcPeriod"/>
            </a:pPr>
            <a:r>
              <a:rPr lang="en-GB" dirty="0"/>
              <a:t>Number of factors</a:t>
            </a:r>
          </a:p>
        </p:txBody>
      </p:sp>
      <p:cxnSp>
        <p:nvCxnSpPr>
          <p:cNvPr id="21" name="Straight Connector 20"/>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539552" y="1124744"/>
                <a:ext cx="8352928" cy="523220"/>
              </a:xfrm>
              <a:prstGeom prst="rect">
                <a:avLst/>
              </a:prstGeom>
              <a:noFill/>
            </p:spPr>
            <p:txBody>
              <a:bodyPr wrap="square" rtlCol="0">
                <a:spAutoFit/>
              </a:bodyPr>
              <a:lstStyle/>
              <a:p>
                <a:r>
                  <a:rPr lang="en-GB" sz="2800" dirty="0"/>
                  <a:t>If </a:t>
                </a:r>
                <a14:m>
                  <m:oMath xmlns:m="http://schemas.openxmlformats.org/officeDocument/2006/math">
                    <m:r>
                      <a:rPr lang="en-GB" sz="2800" i="1" dirty="0" smtClean="0">
                        <a:latin typeface="Cambria Math"/>
                      </a:rPr>
                      <m:t>𝑘</m:t>
                    </m:r>
                  </m:oMath>
                </a14:m>
                <a:r>
                  <a:rPr lang="en-GB" sz="2800" dirty="0"/>
                  <a:t> is odd, will </a:t>
                </a:r>
                <a14:m>
                  <m:oMath xmlns:m="http://schemas.openxmlformats.org/officeDocument/2006/math">
                    <m:r>
                      <a:rPr lang="en-GB" sz="2800" i="1" dirty="0" smtClean="0">
                        <a:latin typeface="Cambria Math"/>
                      </a:rPr>
                      <m:t>𝑘</m:t>
                    </m:r>
                    <m:r>
                      <a:rPr lang="en-GB" sz="2800" i="1" dirty="0" smtClean="0">
                        <a:latin typeface="Cambria Math"/>
                      </a:rPr>
                      <m:t>−1</m:t>
                    </m:r>
                  </m:oMath>
                </a14:m>
                <a:r>
                  <a:rPr lang="en-GB" sz="2800" dirty="0"/>
                  <a:t> and </a:t>
                </a:r>
                <a14:m>
                  <m:oMath xmlns:m="http://schemas.openxmlformats.org/officeDocument/2006/math">
                    <m:r>
                      <a:rPr lang="en-GB" sz="2800" i="1" dirty="0" smtClean="0">
                        <a:latin typeface="Cambria Math"/>
                      </a:rPr>
                      <m:t>𝑘</m:t>
                    </m:r>
                    <m:r>
                      <a:rPr lang="en-GB" sz="2800" i="1" dirty="0" smtClean="0">
                        <a:latin typeface="Cambria Math"/>
                      </a:rPr>
                      <m:t>+1</m:t>
                    </m:r>
                  </m:oMath>
                </a14:m>
                <a:r>
                  <a:rPr lang="en-GB" sz="2800" dirty="0"/>
                  <a:t> be </a:t>
                </a:r>
                <a:r>
                  <a:rPr lang="en-GB" sz="2800" dirty="0" err="1"/>
                  <a:t>coprime</a:t>
                </a:r>
                <a:r>
                  <a:rPr lang="en-GB" sz="2800" dirty="0"/>
                  <a:t>?</a:t>
                </a:r>
              </a:p>
            </p:txBody>
          </p:sp>
        </mc:Choice>
        <mc:Fallback xmlns="">
          <p:sp>
            <p:nvSpPr>
              <p:cNvPr id="3" name="TextBox 2"/>
              <p:cNvSpPr txBox="1">
                <a:spLocks noRot="1" noChangeAspect="1" noMove="1" noResize="1" noEditPoints="1" noAdjustHandles="1" noChangeArrowheads="1" noChangeShapeType="1" noTextEdit="1"/>
              </p:cNvSpPr>
              <p:nvPr/>
            </p:nvSpPr>
            <p:spPr>
              <a:xfrm>
                <a:off x="539552" y="1124744"/>
                <a:ext cx="8352928" cy="523220"/>
              </a:xfrm>
              <a:prstGeom prst="rect">
                <a:avLst/>
              </a:prstGeom>
              <a:blipFill rotWithShape="1">
                <a:blip r:embed="rId2"/>
                <a:stretch>
                  <a:fillRect l="-1533" t="-10588" b="-34118"/>
                </a:stretch>
              </a:blipFill>
            </p:spPr>
            <p:txBody>
              <a:bodyPr/>
              <a:lstStyle/>
              <a:p>
                <a:r>
                  <a:rPr lang="en-GB">
                    <a:noFill/>
                  </a:rPr>
                  <a:t> </a:t>
                </a:r>
              </a:p>
            </p:txBody>
          </p:sp>
        </mc:Fallback>
      </mc:AlternateContent>
      <p:sp>
        <p:nvSpPr>
          <p:cNvPr id="20" name="TextBox 19"/>
          <p:cNvSpPr txBox="1"/>
          <p:nvPr/>
        </p:nvSpPr>
        <p:spPr>
          <a:xfrm>
            <a:off x="539552" y="1772816"/>
            <a:ext cx="6733256" cy="707886"/>
          </a:xfrm>
          <a:prstGeom prst="rect">
            <a:avLst/>
          </a:prstGeom>
          <a:noFill/>
        </p:spPr>
        <p:txBody>
          <a:bodyPr wrap="square" rtlCol="0">
            <a:spAutoFit/>
          </a:bodyPr>
          <a:lstStyle/>
          <a:p>
            <a:r>
              <a:rPr lang="en-GB" sz="2000" b="1" dirty="0"/>
              <a:t>Answer:</a:t>
            </a:r>
          </a:p>
          <a:p>
            <a:r>
              <a:rPr lang="en-GB" sz="2000" dirty="0"/>
              <a:t>No. Because k-1 and k+1 will be contain a factor of 2.</a:t>
            </a:r>
          </a:p>
        </p:txBody>
      </p:sp>
      <p:cxnSp>
        <p:nvCxnSpPr>
          <p:cNvPr id="22" name="Straight Connector 21"/>
          <p:cNvCxnSpPr/>
          <p:nvPr/>
        </p:nvCxnSpPr>
        <p:spPr>
          <a:xfrm flipH="1">
            <a:off x="0" y="2636912"/>
            <a:ext cx="9144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539552" y="2852936"/>
                <a:ext cx="8352928" cy="523220"/>
              </a:xfrm>
              <a:prstGeom prst="rect">
                <a:avLst/>
              </a:prstGeom>
              <a:noFill/>
            </p:spPr>
            <p:txBody>
              <a:bodyPr wrap="square" rtlCol="0">
                <a:spAutoFit/>
              </a:bodyPr>
              <a:lstStyle/>
              <a:p>
                <a:r>
                  <a:rPr lang="en-GB" sz="2800" dirty="0"/>
                  <a:t>If </a:t>
                </a:r>
                <a14:m>
                  <m:oMath xmlns:m="http://schemas.openxmlformats.org/officeDocument/2006/math">
                    <m:r>
                      <a:rPr lang="en-GB" sz="2800" i="1" dirty="0" smtClean="0">
                        <a:latin typeface="Cambria Math"/>
                      </a:rPr>
                      <m:t>𝑘</m:t>
                    </m:r>
                  </m:oMath>
                </a14:m>
                <a:r>
                  <a:rPr lang="en-GB" sz="2800" dirty="0"/>
                  <a:t> is even, will </a:t>
                </a:r>
                <a14:m>
                  <m:oMath xmlns:m="http://schemas.openxmlformats.org/officeDocument/2006/math">
                    <m:r>
                      <a:rPr lang="en-GB" sz="2800" i="1" dirty="0" smtClean="0">
                        <a:latin typeface="Cambria Math"/>
                      </a:rPr>
                      <m:t>𝑘</m:t>
                    </m:r>
                    <m:r>
                      <a:rPr lang="en-GB" sz="2800" i="1" dirty="0" smtClean="0">
                        <a:latin typeface="Cambria Math"/>
                      </a:rPr>
                      <m:t>−1</m:t>
                    </m:r>
                  </m:oMath>
                </a14:m>
                <a:r>
                  <a:rPr lang="en-GB" sz="2800" dirty="0"/>
                  <a:t> and </a:t>
                </a:r>
                <a14:m>
                  <m:oMath xmlns:m="http://schemas.openxmlformats.org/officeDocument/2006/math">
                    <m:r>
                      <a:rPr lang="en-GB" sz="2800" i="1" dirty="0" smtClean="0">
                        <a:latin typeface="Cambria Math"/>
                      </a:rPr>
                      <m:t>𝑘</m:t>
                    </m:r>
                    <m:r>
                      <a:rPr lang="en-GB" sz="2800" i="1" dirty="0" smtClean="0">
                        <a:latin typeface="Cambria Math"/>
                      </a:rPr>
                      <m:t>+1</m:t>
                    </m:r>
                  </m:oMath>
                </a14:m>
                <a:r>
                  <a:rPr lang="en-GB" sz="2800" dirty="0"/>
                  <a:t> be </a:t>
                </a:r>
                <a:r>
                  <a:rPr lang="en-GB" sz="2800" dirty="0" err="1"/>
                  <a:t>coprime</a:t>
                </a:r>
                <a:r>
                  <a:rPr lang="en-GB" sz="2800" dirty="0"/>
                  <a:t>?</a:t>
                </a:r>
              </a:p>
            </p:txBody>
          </p:sp>
        </mc:Choice>
        <mc:Fallback xmlns="">
          <p:sp>
            <p:nvSpPr>
              <p:cNvPr id="8" name="TextBox 7"/>
              <p:cNvSpPr txBox="1">
                <a:spLocks noRot="1" noChangeAspect="1" noMove="1" noResize="1" noEditPoints="1" noAdjustHandles="1" noChangeArrowheads="1" noChangeShapeType="1" noTextEdit="1"/>
              </p:cNvSpPr>
              <p:nvPr/>
            </p:nvSpPr>
            <p:spPr>
              <a:xfrm>
                <a:off x="539552" y="2852936"/>
                <a:ext cx="8352928" cy="523220"/>
              </a:xfrm>
              <a:prstGeom prst="rect">
                <a:avLst/>
              </a:prstGeom>
              <a:blipFill rotWithShape="1">
                <a:blip r:embed="rId3"/>
                <a:stretch>
                  <a:fillRect l="-1533" t="-10465" b="-32558"/>
                </a:stretch>
              </a:blipFill>
            </p:spPr>
            <p:txBody>
              <a:bodyPr/>
              <a:lstStyle/>
              <a:p>
                <a:r>
                  <a:rPr lang="en-GB">
                    <a:noFill/>
                  </a:rPr>
                  <a:t> </a:t>
                </a:r>
              </a:p>
            </p:txBody>
          </p:sp>
        </mc:Fallback>
      </mc:AlternateContent>
      <p:sp>
        <p:nvSpPr>
          <p:cNvPr id="9" name="TextBox 8"/>
          <p:cNvSpPr txBox="1"/>
          <p:nvPr/>
        </p:nvSpPr>
        <p:spPr>
          <a:xfrm>
            <a:off x="611560" y="3501008"/>
            <a:ext cx="7416824" cy="1323439"/>
          </a:xfrm>
          <a:prstGeom prst="rect">
            <a:avLst/>
          </a:prstGeom>
          <a:noFill/>
        </p:spPr>
        <p:txBody>
          <a:bodyPr wrap="square" rtlCol="0">
            <a:spAutoFit/>
          </a:bodyPr>
          <a:lstStyle/>
          <a:p>
            <a:r>
              <a:rPr lang="en-GB" sz="2000" b="1" dirty="0"/>
              <a:t>Answer:</a:t>
            </a:r>
          </a:p>
          <a:p>
            <a:r>
              <a:rPr lang="en-GB" sz="2000" dirty="0"/>
              <a:t>Yes. If a number d divides k-1, then the remainder will be 2 when k+1 is divided by d. Thus the divisor could only be 2, but k-1 is odd. Therefore there can be no common factor.</a:t>
            </a:r>
          </a:p>
        </p:txBody>
      </p:sp>
      <p:sp>
        <p:nvSpPr>
          <p:cNvPr id="25" name="Rectangle 24"/>
          <p:cNvSpPr/>
          <p:nvPr/>
        </p:nvSpPr>
        <p:spPr>
          <a:xfrm>
            <a:off x="611560" y="3861048"/>
            <a:ext cx="7848872" cy="8640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611560" y="2132856"/>
            <a:ext cx="7848872"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1" name="TextBox 10"/>
              <p:cNvSpPr txBox="1"/>
              <p:nvPr/>
            </p:nvSpPr>
            <p:spPr>
              <a:xfrm>
                <a:off x="539552" y="5157192"/>
                <a:ext cx="7488832" cy="126188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These are two very useful facts that I’ve seen come up in a lot of problems. We’ll appreciate their use more later:</a:t>
                </a:r>
              </a:p>
              <a:p>
                <a:pPr marL="342900" indent="-342900">
                  <a:buAutoNum type="arabicPeriod"/>
                </a:pPr>
                <a14:m>
                  <m:oMath xmlns:m="http://schemas.openxmlformats.org/officeDocument/2006/math">
                    <m:r>
                      <a:rPr lang="en-GB" sz="2000" b="1" i="1" dirty="0" smtClean="0">
                        <a:latin typeface="Cambria Math"/>
                      </a:rPr>
                      <m:t>𝒌</m:t>
                    </m:r>
                  </m:oMath>
                </a14:m>
                <a:r>
                  <a:rPr lang="en-GB" sz="2000" b="1" dirty="0"/>
                  <a:t> and </a:t>
                </a:r>
                <a14:m>
                  <m:oMath xmlns:m="http://schemas.openxmlformats.org/officeDocument/2006/math">
                    <m:r>
                      <a:rPr lang="en-GB" sz="2000" b="1" i="1" dirty="0" smtClean="0">
                        <a:latin typeface="Cambria Math"/>
                      </a:rPr>
                      <m:t>𝒌</m:t>
                    </m:r>
                    <m:r>
                      <a:rPr lang="en-GB" sz="2000" b="1" i="1" dirty="0" smtClean="0">
                        <a:latin typeface="Cambria Math"/>
                      </a:rPr>
                      <m:t>+</m:t>
                    </m:r>
                    <m:r>
                      <a:rPr lang="en-GB" sz="2000" b="1" i="1" dirty="0" smtClean="0">
                        <a:latin typeface="Cambria Math"/>
                      </a:rPr>
                      <m:t>𝟏</m:t>
                    </m:r>
                  </m:oMath>
                </a14:m>
                <a:r>
                  <a:rPr lang="en-GB" sz="2000" b="1" dirty="0"/>
                  <a:t> are </a:t>
                </a:r>
                <a:r>
                  <a:rPr lang="en-GB" sz="2000" b="1" dirty="0" err="1"/>
                  <a:t>coprime</a:t>
                </a:r>
                <a:r>
                  <a:rPr lang="en-GB" sz="2000" b="1" dirty="0"/>
                  <a:t> for any positive integer </a:t>
                </a:r>
                <a14:m>
                  <m:oMath xmlns:m="http://schemas.openxmlformats.org/officeDocument/2006/math">
                    <m:r>
                      <a:rPr lang="en-GB" sz="2000" b="1" i="1" dirty="0" smtClean="0">
                        <a:latin typeface="Cambria Math"/>
                      </a:rPr>
                      <m:t>𝒌</m:t>
                    </m:r>
                  </m:oMath>
                </a14:m>
                <a:r>
                  <a:rPr lang="en-GB" sz="2000" b="1" dirty="0"/>
                  <a:t>.</a:t>
                </a:r>
              </a:p>
              <a:p>
                <a:pPr marL="342900" indent="-342900">
                  <a:buAutoNum type="arabicPeriod"/>
                </a:pPr>
                <a14:m>
                  <m:oMath xmlns:m="http://schemas.openxmlformats.org/officeDocument/2006/math">
                    <m:r>
                      <a:rPr lang="en-GB" sz="2000" b="1" i="1" dirty="0" smtClean="0">
                        <a:latin typeface="Cambria Math"/>
                      </a:rPr>
                      <m:t>𝒌</m:t>
                    </m:r>
                    <m:r>
                      <a:rPr lang="en-GB" sz="2000" b="1" i="1" dirty="0" smtClean="0">
                        <a:latin typeface="Cambria Math"/>
                      </a:rPr>
                      <m:t>−</m:t>
                    </m:r>
                    <m:r>
                      <a:rPr lang="en-GB" sz="2000" b="1" i="1" dirty="0" smtClean="0">
                        <a:latin typeface="Cambria Math"/>
                      </a:rPr>
                      <m:t>𝟏</m:t>
                    </m:r>
                  </m:oMath>
                </a14:m>
                <a:r>
                  <a:rPr lang="en-GB" sz="2000" b="1" dirty="0"/>
                  <a:t> and </a:t>
                </a:r>
                <a14:m>
                  <m:oMath xmlns:m="http://schemas.openxmlformats.org/officeDocument/2006/math">
                    <m:r>
                      <a:rPr lang="en-GB" sz="2000" b="1" i="1" dirty="0" smtClean="0">
                        <a:latin typeface="Cambria Math"/>
                      </a:rPr>
                      <m:t>𝒌</m:t>
                    </m:r>
                    <m:r>
                      <a:rPr lang="en-GB" sz="2000" b="1" i="1" dirty="0" smtClean="0">
                        <a:latin typeface="Cambria Math"/>
                      </a:rPr>
                      <m:t>+</m:t>
                    </m:r>
                    <m:r>
                      <a:rPr lang="en-GB" sz="2000" b="1" i="1" dirty="0" smtClean="0">
                        <a:latin typeface="Cambria Math"/>
                      </a:rPr>
                      <m:t>𝟏</m:t>
                    </m:r>
                  </m:oMath>
                </a14:m>
                <a:r>
                  <a:rPr lang="en-GB" sz="2000" b="1" dirty="0"/>
                  <a:t> are </a:t>
                </a:r>
                <a:r>
                  <a:rPr lang="en-GB" sz="2000" b="1" dirty="0" err="1"/>
                  <a:t>coprime</a:t>
                </a:r>
                <a:r>
                  <a:rPr lang="en-GB" sz="2000" b="1" dirty="0"/>
                  <a:t> if </a:t>
                </a:r>
                <a14:m>
                  <m:oMath xmlns:m="http://schemas.openxmlformats.org/officeDocument/2006/math">
                    <m:r>
                      <a:rPr lang="en-GB" sz="2000" b="1" i="1" dirty="0" smtClean="0">
                        <a:latin typeface="Cambria Math"/>
                      </a:rPr>
                      <m:t>𝒌</m:t>
                    </m:r>
                  </m:oMath>
                </a14:m>
                <a:r>
                  <a:rPr lang="en-GB" sz="2000" b="1" dirty="0"/>
                  <a:t> is even.</a:t>
                </a:r>
              </a:p>
            </p:txBody>
          </p:sp>
        </mc:Choice>
        <mc:Fallback xmlns="">
          <p:sp>
            <p:nvSpPr>
              <p:cNvPr id="11" name="TextBox 10"/>
              <p:cNvSpPr txBox="1">
                <a:spLocks noRot="1" noChangeAspect="1" noMove="1" noResize="1" noEditPoints="1" noAdjustHandles="1" noChangeArrowheads="1" noChangeShapeType="1" noTextEdit="1"/>
              </p:cNvSpPr>
              <p:nvPr/>
            </p:nvSpPr>
            <p:spPr>
              <a:xfrm>
                <a:off x="539552" y="5157192"/>
                <a:ext cx="7488832" cy="1261884"/>
              </a:xfrm>
              <a:prstGeom prst="rect">
                <a:avLst/>
              </a:prstGeom>
              <a:blipFill rotWithShape="1">
                <a:blip r:embed="rId4"/>
                <a:stretch>
                  <a:fillRect l="-649" t="-1422" b="-6635"/>
                </a:stretch>
              </a:blipFill>
            </p:spPr>
            <p:txBody>
              <a:bodyPr/>
              <a:lstStyle/>
              <a:p>
                <a:r>
                  <a:rPr lang="en-GB">
                    <a:noFill/>
                  </a:rPr>
                  <a:t> </a:t>
                </a:r>
              </a:p>
            </p:txBody>
          </p:sp>
        </mc:Fallback>
      </mc:AlternateContent>
      <p:grpSp>
        <p:nvGrpSpPr>
          <p:cNvPr id="12" name="Group 11"/>
          <p:cNvGrpSpPr/>
          <p:nvPr/>
        </p:nvGrpSpPr>
        <p:grpSpPr>
          <a:xfrm>
            <a:off x="0" y="0"/>
            <a:ext cx="9143074" cy="599127"/>
            <a:chOff x="0" y="13335"/>
            <a:chExt cx="9144218" cy="599127"/>
          </a:xfrm>
        </p:grpSpPr>
        <p:sp>
          <p:nvSpPr>
            <p:cNvPr id="1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err="1"/>
                <a:t>Coprime</a:t>
              </a:r>
              <a:endParaRPr lang="en-GB" sz="3200" dirty="0"/>
            </a:p>
          </p:txBody>
        </p:sp>
        <p:cxnSp>
          <p:nvCxnSpPr>
            <p:cNvPr id="14" name="Straight Connector 1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childTnLst>
                    </p:cTn>
                  </p:par>
                </p:childTnLst>
              </p:cTn>
              <p:nextCondLst>
                <p:cond evt="onClick" delay="0">
                  <p:tgtEl>
                    <p:spTgt spid="25"/>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25"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512168" cy="5478423"/>
          </a:xfrm>
          <a:prstGeom prst="rect">
            <a:avLst/>
          </a:prstGeom>
          <a:noFill/>
        </p:spPr>
        <p:txBody>
          <a:bodyPr wrap="square" rtlCol="0">
            <a:spAutoFit/>
          </a:bodyPr>
          <a:lstStyle/>
          <a:p>
            <a:r>
              <a:rPr lang="el-GR" sz="35000" dirty="0">
                <a:solidFill>
                  <a:srgbClr val="EEF8E4"/>
                </a:solidFill>
                <a:latin typeface="Calibri"/>
              </a:rPr>
              <a:t>ζ</a:t>
            </a:r>
            <a:endParaRPr lang="en-GB" sz="35000" dirty="0">
              <a:solidFill>
                <a:srgbClr val="EEF8E4"/>
              </a:solidFill>
            </a:endParaRPr>
          </a:p>
        </p:txBody>
      </p:sp>
      <p:sp>
        <p:nvSpPr>
          <p:cNvPr id="2" name="TextBox 1"/>
          <p:cNvSpPr txBox="1"/>
          <p:nvPr/>
        </p:nvSpPr>
        <p:spPr>
          <a:xfrm>
            <a:off x="0" y="2492896"/>
            <a:ext cx="91440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600" dirty="0"/>
              <a:t>	Part 2: Factors and Divisibility</a:t>
            </a:r>
            <a:endParaRPr lang="en-GB" sz="3600" baseline="-25000" dirty="0"/>
          </a:p>
        </p:txBody>
      </p:sp>
      <p:sp>
        <p:nvSpPr>
          <p:cNvPr id="3" name="TextBox 2"/>
          <p:cNvSpPr txBox="1"/>
          <p:nvPr/>
        </p:nvSpPr>
        <p:spPr>
          <a:xfrm>
            <a:off x="0" y="2132856"/>
            <a:ext cx="9144000"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GB" sz="2000" dirty="0"/>
              <a:t>	Topic 2 – Number Theory</a:t>
            </a:r>
            <a:endParaRPr lang="en-GB" sz="2000" baseline="-25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Box 81"/>
          <p:cNvSpPr txBox="1"/>
          <p:nvPr/>
        </p:nvSpPr>
        <p:spPr>
          <a:xfrm>
            <a:off x="0" y="0"/>
            <a:ext cx="9144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Using the prime factorisation</a:t>
            </a:r>
          </a:p>
        </p:txBody>
      </p:sp>
      <p:sp>
        <p:nvSpPr>
          <p:cNvPr id="19" name="TextBox 18"/>
          <p:cNvSpPr txBox="1"/>
          <p:nvPr/>
        </p:nvSpPr>
        <p:spPr>
          <a:xfrm>
            <a:off x="0" y="576064"/>
            <a:ext cx="9144000" cy="83099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360000" rtlCol="0">
            <a:spAutoFit/>
          </a:bodyPr>
          <a:lstStyle/>
          <a:p>
            <a:r>
              <a:rPr lang="en-GB" sz="2400" b="1" dirty="0"/>
              <a:t>Finding the prime factorisation of a number has a number of useful consequences.</a:t>
            </a:r>
          </a:p>
        </p:txBody>
      </p:sp>
      <mc:AlternateContent xmlns:mc="http://schemas.openxmlformats.org/markup-compatibility/2006" xmlns:a14="http://schemas.microsoft.com/office/drawing/2010/main">
        <mc:Choice Requires="a14">
          <p:sp>
            <p:nvSpPr>
              <p:cNvPr id="22" name="TextBox 21"/>
              <p:cNvSpPr txBox="1"/>
              <p:nvPr/>
            </p:nvSpPr>
            <p:spPr>
              <a:xfrm>
                <a:off x="1187624" y="2636912"/>
                <a:ext cx="6624736" cy="101566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6000" b="0" i="1" smtClean="0">
                          <a:latin typeface="Cambria Math" panose="02040503050406030204" pitchFamily="18" charset="0"/>
                        </a:rPr>
                        <m:t>360=</m:t>
                      </m:r>
                      <m:sSup>
                        <m:sSupPr>
                          <m:ctrlPr>
                            <a:rPr lang="en-GB" sz="6000" b="0" i="1" smtClean="0">
                              <a:latin typeface="Cambria Math"/>
                            </a:rPr>
                          </m:ctrlPr>
                        </m:sSupPr>
                        <m:e>
                          <m:r>
                            <a:rPr lang="en-GB" sz="6000" b="0" i="1" smtClean="0">
                              <a:latin typeface="Cambria Math" panose="02040503050406030204" pitchFamily="18" charset="0"/>
                            </a:rPr>
                            <m:t>2</m:t>
                          </m:r>
                        </m:e>
                        <m:sup>
                          <m:r>
                            <a:rPr lang="en-GB" sz="6000" b="0" i="1" smtClean="0">
                              <a:latin typeface="Cambria Math" panose="02040503050406030204" pitchFamily="18" charset="0"/>
                            </a:rPr>
                            <m:t>3</m:t>
                          </m:r>
                        </m:sup>
                      </m:sSup>
                      <m:r>
                        <a:rPr lang="en-GB" sz="6000" b="0" i="1" smtClean="0">
                          <a:latin typeface="Cambria Math" panose="02040503050406030204" pitchFamily="18" charset="0"/>
                        </a:rPr>
                        <m:t>×</m:t>
                      </m:r>
                      <m:sSup>
                        <m:sSupPr>
                          <m:ctrlPr>
                            <a:rPr lang="en-GB" sz="6000" b="0" i="1" smtClean="0">
                              <a:latin typeface="Cambria Math"/>
                            </a:rPr>
                          </m:ctrlPr>
                        </m:sSupPr>
                        <m:e>
                          <m:r>
                            <a:rPr lang="en-GB" sz="6000" b="0" i="1" smtClean="0">
                              <a:latin typeface="Cambria Math" panose="02040503050406030204" pitchFamily="18" charset="0"/>
                            </a:rPr>
                            <m:t>3</m:t>
                          </m:r>
                        </m:e>
                        <m:sup>
                          <m:r>
                            <a:rPr lang="en-GB" sz="6000" b="0" i="1" smtClean="0">
                              <a:latin typeface="Cambria Math" panose="02040503050406030204" pitchFamily="18" charset="0"/>
                            </a:rPr>
                            <m:t>2</m:t>
                          </m:r>
                        </m:sup>
                      </m:sSup>
                      <m:r>
                        <a:rPr lang="en-GB" sz="6000" b="0" i="1" smtClean="0">
                          <a:latin typeface="Cambria Math" panose="02040503050406030204" pitchFamily="18" charset="0"/>
                        </a:rPr>
                        <m:t>×5</m:t>
                      </m:r>
                    </m:oMath>
                  </m:oMathPara>
                </a14:m>
                <a:endParaRPr lang="en-GB" sz="6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1187624" y="2636912"/>
                <a:ext cx="6624736" cy="1015663"/>
              </a:xfrm>
              <a:prstGeom prst="rect">
                <a:avLst/>
              </a:prstGeom>
              <a:blipFill rotWithShape="0">
                <a:blip r:embed="rId2"/>
                <a:stretch>
                  <a:fillRect/>
                </a:stretch>
              </a:blipFill>
            </p:spPr>
            <p:txBody>
              <a:bodyPr/>
              <a:lstStyle/>
              <a:p>
                <a:r>
                  <a:rPr lang="en-GB">
                    <a:noFill/>
                  </a:rPr>
                  <a:t> </a:t>
                </a:r>
              </a:p>
            </p:txBody>
          </p:sp>
        </mc:Fallback>
      </mc:AlternateContent>
      <p:sp>
        <p:nvSpPr>
          <p:cNvPr id="23" name="Rectangle 22"/>
          <p:cNvSpPr/>
          <p:nvPr/>
        </p:nvSpPr>
        <p:spPr>
          <a:xfrm>
            <a:off x="3563888" y="2474055"/>
            <a:ext cx="3960440" cy="11785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TextBox 24"/>
          <p:cNvSpPr txBox="1"/>
          <p:nvPr/>
        </p:nvSpPr>
        <p:spPr>
          <a:xfrm>
            <a:off x="1907704" y="3717032"/>
            <a:ext cx="5400600" cy="461665"/>
          </a:xfrm>
          <a:prstGeom prst="rect">
            <a:avLst/>
          </a:prstGeom>
          <a:noFill/>
        </p:spPr>
        <p:txBody>
          <a:bodyPr wrap="square" rtlCol="0">
            <a:spAutoFit/>
          </a:bodyPr>
          <a:lstStyle/>
          <a:p>
            <a:pPr algn="ctr"/>
            <a:r>
              <a:rPr lang="en-GB" sz="2400" dirty="0"/>
              <a:t>We’ll explore a number of these uses...</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Box 81"/>
          <p:cNvSpPr txBox="1"/>
          <p:nvPr/>
        </p:nvSpPr>
        <p:spPr>
          <a:xfrm>
            <a:off x="0" y="0"/>
            <a:ext cx="9144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360000" rtlCol="0">
            <a:spAutoFit/>
          </a:bodyPr>
          <a:lstStyle/>
          <a:p>
            <a:r>
              <a:rPr lang="en-GB" sz="3200" dirty="0"/>
              <a:t>Using the prime factorisation</a:t>
            </a:r>
          </a:p>
        </p:txBody>
      </p:sp>
      <mc:AlternateContent xmlns:mc="http://schemas.openxmlformats.org/markup-compatibility/2006" xmlns:a14="http://schemas.microsoft.com/office/drawing/2010/main">
        <mc:Choice Requires="a14">
          <p:sp>
            <p:nvSpPr>
              <p:cNvPr id="22" name="TextBox 21"/>
              <p:cNvSpPr txBox="1"/>
              <p:nvPr/>
            </p:nvSpPr>
            <p:spPr>
              <a:xfrm>
                <a:off x="1187624" y="1772816"/>
                <a:ext cx="6624736" cy="101566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6000" i="1">
                          <a:latin typeface="Cambria Math" panose="02040503050406030204" pitchFamily="18" charset="0"/>
                        </a:rPr>
                        <m:t>360=</m:t>
                      </m:r>
                      <m:sSup>
                        <m:sSupPr>
                          <m:ctrlPr>
                            <a:rPr lang="en-GB" sz="6000" i="1">
                              <a:latin typeface="Cambria Math"/>
                            </a:rPr>
                          </m:ctrlPr>
                        </m:sSupPr>
                        <m:e>
                          <m:r>
                            <a:rPr lang="en-GB" sz="6000" i="1">
                              <a:latin typeface="Cambria Math" panose="02040503050406030204" pitchFamily="18" charset="0"/>
                            </a:rPr>
                            <m:t>2</m:t>
                          </m:r>
                        </m:e>
                        <m:sup>
                          <m:r>
                            <a:rPr lang="en-GB" sz="6000" i="1">
                              <a:latin typeface="Cambria Math" panose="02040503050406030204" pitchFamily="18" charset="0"/>
                            </a:rPr>
                            <m:t>3</m:t>
                          </m:r>
                        </m:sup>
                      </m:sSup>
                      <m:r>
                        <a:rPr lang="en-GB" sz="6000" i="1">
                          <a:latin typeface="Cambria Math" panose="02040503050406030204" pitchFamily="18" charset="0"/>
                        </a:rPr>
                        <m:t>×</m:t>
                      </m:r>
                      <m:sSup>
                        <m:sSupPr>
                          <m:ctrlPr>
                            <a:rPr lang="en-GB" sz="6000" i="1">
                              <a:latin typeface="Cambria Math"/>
                            </a:rPr>
                          </m:ctrlPr>
                        </m:sSupPr>
                        <m:e>
                          <m:r>
                            <a:rPr lang="en-GB" sz="6000" i="1">
                              <a:latin typeface="Cambria Math" panose="02040503050406030204" pitchFamily="18" charset="0"/>
                            </a:rPr>
                            <m:t>3</m:t>
                          </m:r>
                        </m:e>
                        <m:sup>
                          <m:r>
                            <a:rPr lang="en-GB" sz="6000" i="1">
                              <a:latin typeface="Cambria Math" panose="02040503050406030204" pitchFamily="18" charset="0"/>
                            </a:rPr>
                            <m:t>2</m:t>
                          </m:r>
                        </m:sup>
                      </m:sSup>
                      <m:r>
                        <a:rPr lang="en-GB" sz="6000" i="1">
                          <a:latin typeface="Cambria Math" panose="02040503050406030204" pitchFamily="18" charset="0"/>
                        </a:rPr>
                        <m:t>×5</m:t>
                      </m:r>
                    </m:oMath>
                  </m:oMathPara>
                </a14:m>
                <a:endParaRPr lang="en-GB" sz="6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1187624" y="1772816"/>
                <a:ext cx="6624736" cy="1015663"/>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67544" y="4221088"/>
                <a:ext cx="8136904" cy="1938992"/>
              </a:xfrm>
              <a:prstGeom prst="rect">
                <a:avLst/>
              </a:prstGeom>
              <a:noFill/>
            </p:spPr>
            <p:txBody>
              <a:bodyPr wrap="square" rtlCol="0">
                <a:spAutoFit/>
              </a:bodyPr>
              <a:lstStyle/>
              <a:p>
                <a:r>
                  <a:rPr lang="en-GB" sz="2400" b="1" dirty="0"/>
                  <a:t>If the powers of each prime factor are even, then the number is a square number </a:t>
                </a:r>
                <a:r>
                  <a:rPr lang="en-GB" sz="2400" dirty="0"/>
                  <a:t>(known also as a “perfect square”).</a:t>
                </a:r>
              </a:p>
              <a:p>
                <a:r>
                  <a:rPr lang="en-GB" sz="2400" dirty="0"/>
                  <a:t>For example </a:t>
                </a:r>
                <a14:m>
                  <m:oMath xmlns:m="http://schemas.openxmlformats.org/officeDocument/2006/math">
                    <m:sSup>
                      <m:sSupPr>
                        <m:ctrlPr>
                          <a:rPr lang="en-GB" sz="2400" b="0" i="1" smtClean="0">
                            <a:latin typeface="Cambria Math"/>
                          </a:rPr>
                        </m:ctrlPr>
                      </m:sSupPr>
                      <m:e>
                        <m:r>
                          <a:rPr lang="en-GB" sz="2400" b="0" i="1" smtClean="0">
                            <a:latin typeface="Cambria Math" panose="02040503050406030204" pitchFamily="18" charset="0"/>
                          </a:rPr>
                          <m:t>2</m:t>
                        </m:r>
                      </m:e>
                      <m:sup>
                        <m:r>
                          <a:rPr lang="en-GB" sz="2400" b="0" i="1" smtClean="0">
                            <a:latin typeface="Cambria Math" panose="02040503050406030204" pitchFamily="18" charset="0"/>
                          </a:rPr>
                          <m:t>4</m:t>
                        </m:r>
                      </m:sup>
                    </m:sSup>
                    <m:r>
                      <a:rPr lang="en-GB" sz="2400" b="0" i="1" smtClean="0">
                        <a:latin typeface="Cambria Math" panose="02040503050406030204" pitchFamily="18" charset="0"/>
                      </a:rPr>
                      <m:t>×</m:t>
                    </m:r>
                    <m:sSup>
                      <m:sSupPr>
                        <m:ctrlPr>
                          <a:rPr lang="en-GB" sz="2400" b="0" i="1" smtClean="0">
                            <a:latin typeface="Cambria Math"/>
                          </a:rPr>
                        </m:ctrlPr>
                      </m:sSupPr>
                      <m:e>
                        <m:r>
                          <a:rPr lang="en-GB" sz="2400" b="0" i="1" smtClean="0">
                            <a:latin typeface="Cambria Math" panose="02040503050406030204" pitchFamily="18" charset="0"/>
                          </a:rPr>
                          <m:t>3</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m:t>
                    </m:r>
                    <m:sSup>
                      <m:sSupPr>
                        <m:ctrlPr>
                          <a:rPr lang="en-GB" sz="2400" b="0" i="1" smtClean="0">
                            <a:latin typeface="Cambria Math"/>
                          </a:rPr>
                        </m:ctrlPr>
                      </m:sSupPr>
                      <m:e>
                        <m:r>
                          <a:rPr lang="en-GB" sz="2400" b="0" i="1" smtClean="0">
                            <a:latin typeface="Cambria Math" panose="02040503050406030204" pitchFamily="18" charset="0"/>
                          </a:rPr>
                          <m:t>5</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m:t>
                    </m:r>
                    <m:sSup>
                      <m:sSupPr>
                        <m:ctrlPr>
                          <a:rPr lang="en-GB" sz="2400" b="0" i="1" smtClean="0">
                            <a:latin typeface="Cambria Math"/>
                          </a:rPr>
                        </m:ctrlPr>
                      </m:sSupPr>
                      <m:e>
                        <m:d>
                          <m:dPr>
                            <m:ctrlPr>
                              <a:rPr lang="en-GB" sz="2400" b="0" i="1" smtClean="0">
                                <a:latin typeface="Cambria Math"/>
                              </a:rPr>
                            </m:ctrlPr>
                          </m:dPr>
                          <m:e>
                            <m:sSup>
                              <m:sSupPr>
                                <m:ctrlPr>
                                  <a:rPr lang="en-GB" sz="2400" b="0" i="1" smtClean="0">
                                    <a:latin typeface="Cambria Math"/>
                                  </a:rPr>
                                </m:ctrlPr>
                              </m:sSupPr>
                              <m:e>
                                <m:r>
                                  <a:rPr lang="en-GB" sz="2400" b="0" i="1" smtClean="0">
                                    <a:latin typeface="Cambria Math" panose="02040503050406030204" pitchFamily="18" charset="0"/>
                                  </a:rPr>
                                  <m:t>2</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×3×5</m:t>
                            </m:r>
                          </m:e>
                        </m:d>
                      </m:e>
                      <m:sup>
                        <m:r>
                          <a:rPr lang="en-GB" sz="2400" b="0" i="1" smtClean="0">
                            <a:latin typeface="Cambria Math" panose="02040503050406030204" pitchFamily="18" charset="0"/>
                          </a:rPr>
                          <m:t>2</m:t>
                        </m:r>
                      </m:sup>
                    </m:sSup>
                  </m:oMath>
                </a14:m>
                <a:r>
                  <a:rPr lang="en-GB" sz="2400" dirty="0"/>
                  <a:t>. So the smallest number we need to multiply by to get a square is </a:t>
                </a:r>
                <a14:m>
                  <m:oMath xmlns:m="http://schemas.openxmlformats.org/officeDocument/2006/math">
                    <m:r>
                      <a:rPr lang="en-GB" sz="2400" b="0" i="1" smtClean="0">
                        <a:latin typeface="Cambria Math" panose="02040503050406030204" pitchFamily="18" charset="0"/>
                      </a:rPr>
                      <m:t>2×5=10</m:t>
                    </m:r>
                  </m:oMath>
                </a14:m>
                <a:r>
                  <a:rPr lang="en-GB" sz="2400" dirty="0"/>
                  <a:t>, as we’ll then have even powers.</a:t>
                </a:r>
              </a:p>
            </p:txBody>
          </p:sp>
        </mc:Choice>
        <mc:Fallback xmlns="">
          <p:sp>
            <p:nvSpPr>
              <p:cNvPr id="25" name="TextBox 24"/>
              <p:cNvSpPr txBox="1">
                <a:spLocks noRot="1" noChangeAspect="1" noMove="1" noResize="1" noEditPoints="1" noAdjustHandles="1" noChangeArrowheads="1" noChangeShapeType="1" noTextEdit="1"/>
              </p:cNvSpPr>
              <p:nvPr/>
            </p:nvSpPr>
            <p:spPr>
              <a:xfrm>
                <a:off x="467544" y="4221088"/>
                <a:ext cx="8136904" cy="1938992"/>
              </a:xfrm>
              <a:prstGeom prst="rect">
                <a:avLst/>
              </a:prstGeom>
              <a:blipFill rotWithShape="0">
                <a:blip r:embed="rId3"/>
                <a:stretch>
                  <a:fillRect l="-1199" t="-2508" b="-5956"/>
                </a:stretch>
              </a:blipFill>
            </p:spPr>
            <p:txBody>
              <a:bodyPr/>
              <a:lstStyle/>
              <a:p>
                <a:r>
                  <a:rPr lang="en-GB">
                    <a:noFill/>
                  </a:rPr>
                  <a:t> </a:t>
                </a:r>
              </a:p>
            </p:txBody>
          </p:sp>
        </mc:Fallback>
      </mc:AlternateContent>
      <p:sp>
        <p:nvSpPr>
          <p:cNvPr id="7" name="TextBox 6"/>
          <p:cNvSpPr txBox="1"/>
          <p:nvPr/>
        </p:nvSpPr>
        <p:spPr>
          <a:xfrm>
            <a:off x="0" y="576065"/>
            <a:ext cx="9144000"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sz="2400" b="1" dirty="0"/>
              <a:t>Handy Use 1: </a:t>
            </a:r>
            <a:r>
              <a:rPr lang="en-GB" sz="2400" dirty="0"/>
              <a:t>Smallest multiple that’s a square or cube number?</a:t>
            </a:r>
          </a:p>
        </p:txBody>
      </p:sp>
      <p:sp>
        <p:nvSpPr>
          <p:cNvPr id="9" name="TextBox 8"/>
          <p:cNvSpPr txBox="1"/>
          <p:nvPr/>
        </p:nvSpPr>
        <p:spPr>
          <a:xfrm>
            <a:off x="539552" y="3140968"/>
            <a:ext cx="8064896" cy="523220"/>
          </a:xfrm>
          <a:prstGeom prst="rect">
            <a:avLst/>
          </a:prstGeom>
          <a:noFill/>
        </p:spPr>
        <p:txBody>
          <a:bodyPr wrap="square" rtlCol="0">
            <a:spAutoFit/>
          </a:bodyPr>
          <a:lstStyle/>
          <a:p>
            <a:r>
              <a:rPr lang="en-GB" sz="2800" dirty="0"/>
              <a:t>Smallest multiple of 360 that’s a perfect square = 3600</a:t>
            </a:r>
          </a:p>
        </p:txBody>
      </p:sp>
      <p:sp>
        <p:nvSpPr>
          <p:cNvPr id="10" name="Rectangle 9"/>
          <p:cNvSpPr/>
          <p:nvPr/>
        </p:nvSpPr>
        <p:spPr>
          <a:xfrm>
            <a:off x="7740352" y="3068960"/>
            <a:ext cx="936104" cy="648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childTnLst>
                          </p:cTn>
                        </p:par>
                      </p:childTnLst>
                    </p:cTn>
                  </p:par>
                </p:childTnLst>
              </p:cTn>
              <p:nextCondLst>
                <p:cond evt="onClick" delay="0">
                  <p:tgtEl>
                    <p:spTgt spid="10"/>
                  </p:tgtEl>
                </p:cond>
              </p:nextCondLst>
            </p:seq>
          </p:childTnLst>
        </p:cTn>
      </p:par>
    </p:tnLst>
    <p:bldLst>
      <p:bldP spid="25" grpId="0"/>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Box 81"/>
          <p:cNvSpPr txBox="1"/>
          <p:nvPr/>
        </p:nvSpPr>
        <p:spPr>
          <a:xfrm>
            <a:off x="0" y="0"/>
            <a:ext cx="9144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360000" rtlCol="0">
            <a:spAutoFit/>
          </a:bodyPr>
          <a:lstStyle/>
          <a:p>
            <a:r>
              <a:rPr lang="en-GB" sz="3200" dirty="0"/>
              <a:t>Using the prime factorisation</a:t>
            </a:r>
          </a:p>
        </p:txBody>
      </p:sp>
      <mc:AlternateContent xmlns:mc="http://schemas.openxmlformats.org/markup-compatibility/2006" xmlns:a14="http://schemas.microsoft.com/office/drawing/2010/main">
        <mc:Choice Requires="a14">
          <p:sp>
            <p:nvSpPr>
              <p:cNvPr id="22" name="TextBox 21"/>
              <p:cNvSpPr txBox="1"/>
              <p:nvPr/>
            </p:nvSpPr>
            <p:spPr>
              <a:xfrm>
                <a:off x="1187624" y="1772816"/>
                <a:ext cx="6624736" cy="101566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6000" i="1">
                          <a:latin typeface="Cambria Math" panose="02040503050406030204" pitchFamily="18" charset="0"/>
                        </a:rPr>
                        <m:t>360=</m:t>
                      </m:r>
                      <m:sSup>
                        <m:sSupPr>
                          <m:ctrlPr>
                            <a:rPr lang="en-GB" sz="6000" i="1">
                              <a:latin typeface="Cambria Math"/>
                            </a:rPr>
                          </m:ctrlPr>
                        </m:sSupPr>
                        <m:e>
                          <m:r>
                            <a:rPr lang="en-GB" sz="6000" i="1">
                              <a:latin typeface="Cambria Math" panose="02040503050406030204" pitchFamily="18" charset="0"/>
                            </a:rPr>
                            <m:t>2</m:t>
                          </m:r>
                        </m:e>
                        <m:sup>
                          <m:r>
                            <a:rPr lang="en-GB" sz="6000" i="1">
                              <a:latin typeface="Cambria Math" panose="02040503050406030204" pitchFamily="18" charset="0"/>
                            </a:rPr>
                            <m:t>3</m:t>
                          </m:r>
                        </m:sup>
                      </m:sSup>
                      <m:r>
                        <a:rPr lang="en-GB" sz="6000" i="1">
                          <a:latin typeface="Cambria Math" panose="02040503050406030204" pitchFamily="18" charset="0"/>
                        </a:rPr>
                        <m:t>×</m:t>
                      </m:r>
                      <m:sSup>
                        <m:sSupPr>
                          <m:ctrlPr>
                            <a:rPr lang="en-GB" sz="6000" i="1">
                              <a:latin typeface="Cambria Math"/>
                            </a:rPr>
                          </m:ctrlPr>
                        </m:sSupPr>
                        <m:e>
                          <m:r>
                            <a:rPr lang="en-GB" sz="6000" i="1">
                              <a:latin typeface="Cambria Math" panose="02040503050406030204" pitchFamily="18" charset="0"/>
                            </a:rPr>
                            <m:t>3</m:t>
                          </m:r>
                        </m:e>
                        <m:sup>
                          <m:r>
                            <a:rPr lang="en-GB" sz="6000" i="1">
                              <a:latin typeface="Cambria Math" panose="02040503050406030204" pitchFamily="18" charset="0"/>
                            </a:rPr>
                            <m:t>2</m:t>
                          </m:r>
                        </m:sup>
                      </m:sSup>
                      <m:r>
                        <a:rPr lang="en-GB" sz="6000" i="1">
                          <a:latin typeface="Cambria Math" panose="02040503050406030204" pitchFamily="18" charset="0"/>
                        </a:rPr>
                        <m:t>×5</m:t>
                      </m:r>
                    </m:oMath>
                  </m:oMathPara>
                </a14:m>
                <a:endParaRPr lang="en-GB" sz="6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1187624" y="1772816"/>
                <a:ext cx="6624736" cy="1015663"/>
              </a:xfrm>
              <a:prstGeom prst="rect">
                <a:avLst/>
              </a:prstGeom>
              <a:blipFill rotWithShape="0">
                <a:blip r:embed="rId2"/>
                <a:stretch>
                  <a:fillRect/>
                </a:stretch>
              </a:blipFill>
            </p:spPr>
            <p:txBody>
              <a:bodyPr/>
              <a:lstStyle/>
              <a:p>
                <a:r>
                  <a:rPr lang="en-GB">
                    <a:noFill/>
                  </a:rPr>
                  <a:t> </a:t>
                </a:r>
              </a:p>
            </p:txBody>
          </p:sp>
        </mc:Fallback>
      </mc:AlternateContent>
      <p:sp>
        <p:nvSpPr>
          <p:cNvPr id="7" name="TextBox 6"/>
          <p:cNvSpPr txBox="1"/>
          <p:nvPr/>
        </p:nvSpPr>
        <p:spPr>
          <a:xfrm>
            <a:off x="0" y="576065"/>
            <a:ext cx="9144000"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sz="2400" b="1" dirty="0"/>
              <a:t>Handy Use 1: </a:t>
            </a:r>
            <a:r>
              <a:rPr lang="en-GB" sz="2400" dirty="0"/>
              <a:t>Smallest multiple that’s a square or cube number?</a:t>
            </a:r>
          </a:p>
        </p:txBody>
      </p:sp>
      <mc:AlternateContent xmlns:mc="http://schemas.openxmlformats.org/markup-compatibility/2006" xmlns:a14="http://schemas.microsoft.com/office/drawing/2010/main">
        <mc:Choice Requires="a14">
          <p:sp>
            <p:nvSpPr>
              <p:cNvPr id="8" name="TextBox 7"/>
              <p:cNvSpPr txBox="1"/>
              <p:nvPr/>
            </p:nvSpPr>
            <p:spPr>
              <a:xfrm>
                <a:off x="611560" y="4221088"/>
                <a:ext cx="8136904" cy="1569660"/>
              </a:xfrm>
              <a:prstGeom prst="rect">
                <a:avLst/>
              </a:prstGeom>
              <a:noFill/>
            </p:spPr>
            <p:txBody>
              <a:bodyPr wrap="square" rtlCol="0">
                <a:spAutoFit/>
              </a:bodyPr>
              <a:lstStyle/>
              <a:p>
                <a:r>
                  <a:rPr lang="en-GB" sz="2400" b="1" dirty="0"/>
                  <a:t>If the powers of each prime factor are multiples of three, then the number is a cube number.</a:t>
                </a:r>
                <a:endParaRPr lang="en-GB" sz="2400" dirty="0"/>
              </a:p>
              <a:p>
                <a:r>
                  <a:rPr lang="en-GB" sz="2400" dirty="0"/>
                  <a:t>For example </a:t>
                </a:r>
                <a14:m>
                  <m:oMath xmlns:m="http://schemas.openxmlformats.org/officeDocument/2006/math">
                    <m:sSup>
                      <m:sSupPr>
                        <m:ctrlPr>
                          <a:rPr lang="en-GB" sz="2400" b="0" i="1" smtClean="0">
                            <a:latin typeface="Cambria Math"/>
                          </a:rPr>
                        </m:ctrlPr>
                      </m:sSupPr>
                      <m:e>
                        <m:r>
                          <a:rPr lang="en-GB" sz="2400" b="0" i="1" smtClean="0">
                            <a:latin typeface="Cambria Math" panose="02040503050406030204" pitchFamily="18" charset="0"/>
                          </a:rPr>
                          <m:t>2</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m:t>
                    </m:r>
                    <m:sSup>
                      <m:sSupPr>
                        <m:ctrlPr>
                          <a:rPr lang="en-GB" sz="2400" b="0" i="1" smtClean="0">
                            <a:latin typeface="Cambria Math"/>
                          </a:rPr>
                        </m:ctrlPr>
                      </m:sSupPr>
                      <m:e>
                        <m:r>
                          <a:rPr lang="en-GB" sz="2400" b="0" i="1" smtClean="0">
                            <a:latin typeface="Cambria Math" panose="02040503050406030204" pitchFamily="18" charset="0"/>
                          </a:rPr>
                          <m:t>3</m:t>
                        </m:r>
                      </m:e>
                      <m:sup>
                        <m:r>
                          <a:rPr lang="en-GB" sz="2400" b="0" i="1" smtClean="0">
                            <a:latin typeface="Cambria Math" panose="02040503050406030204" pitchFamily="18" charset="0"/>
                          </a:rPr>
                          <m:t>6</m:t>
                        </m:r>
                      </m:sup>
                    </m:sSup>
                    <m:r>
                      <a:rPr lang="en-GB" sz="2400" b="0" i="1" smtClean="0">
                        <a:latin typeface="Cambria Math" panose="02040503050406030204" pitchFamily="18" charset="0"/>
                      </a:rPr>
                      <m:t>×</m:t>
                    </m:r>
                    <m:sSup>
                      <m:sSupPr>
                        <m:ctrlPr>
                          <a:rPr lang="en-GB" sz="2400" b="0" i="1" smtClean="0">
                            <a:latin typeface="Cambria Math"/>
                          </a:rPr>
                        </m:ctrlPr>
                      </m:sSupPr>
                      <m:e>
                        <m:r>
                          <a:rPr lang="en-GB" sz="2400" b="0" i="1" smtClean="0">
                            <a:latin typeface="Cambria Math" panose="02040503050406030204" pitchFamily="18" charset="0"/>
                          </a:rPr>
                          <m:t>5</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m:t>
                    </m:r>
                    <m:sSup>
                      <m:sSupPr>
                        <m:ctrlPr>
                          <a:rPr lang="en-GB" sz="2400" b="0" i="1" smtClean="0">
                            <a:latin typeface="Cambria Math"/>
                          </a:rPr>
                        </m:ctrlPr>
                      </m:sSupPr>
                      <m:e>
                        <m:d>
                          <m:dPr>
                            <m:ctrlPr>
                              <a:rPr lang="en-GB" sz="2400" b="0" i="1" smtClean="0">
                                <a:latin typeface="Cambria Math"/>
                              </a:rPr>
                            </m:ctrlPr>
                          </m:dPr>
                          <m:e>
                            <m:r>
                              <a:rPr lang="en-GB" sz="2400" b="0" i="1" smtClean="0">
                                <a:latin typeface="Cambria Math" panose="02040503050406030204" pitchFamily="18" charset="0"/>
                              </a:rPr>
                              <m:t>2×</m:t>
                            </m:r>
                            <m:sSup>
                              <m:sSupPr>
                                <m:ctrlPr>
                                  <a:rPr lang="en-GB" sz="2400" b="0" i="1" smtClean="0">
                                    <a:latin typeface="Cambria Math"/>
                                  </a:rPr>
                                </m:ctrlPr>
                              </m:sSupPr>
                              <m:e>
                                <m:r>
                                  <a:rPr lang="en-GB" sz="2400" b="0" i="1" smtClean="0">
                                    <a:latin typeface="Cambria Math" panose="02040503050406030204" pitchFamily="18" charset="0"/>
                                  </a:rPr>
                                  <m:t>3</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×5</m:t>
                            </m:r>
                          </m:e>
                        </m:d>
                      </m:e>
                      <m:sup>
                        <m:r>
                          <a:rPr lang="en-GB" sz="2400" b="0" i="1" smtClean="0">
                            <a:latin typeface="Cambria Math" panose="02040503050406030204" pitchFamily="18" charset="0"/>
                          </a:rPr>
                          <m:t>3</m:t>
                        </m:r>
                      </m:sup>
                    </m:sSup>
                  </m:oMath>
                </a14:m>
                <a:r>
                  <a:rPr lang="en-GB" sz="2400" dirty="0"/>
                  <a:t>. So the smallest number we need to multiply by to get a square is </a:t>
                </a:r>
                <a14:m>
                  <m:oMath xmlns:m="http://schemas.openxmlformats.org/officeDocument/2006/math">
                    <m:r>
                      <a:rPr lang="en-GB" sz="2400" b="0" i="1" smtClean="0">
                        <a:latin typeface="Cambria Math" panose="02040503050406030204" pitchFamily="18" charset="0"/>
                      </a:rPr>
                      <m:t>3×</m:t>
                    </m:r>
                    <m:sSup>
                      <m:sSupPr>
                        <m:ctrlPr>
                          <a:rPr lang="en-GB" sz="2400" b="0" i="1" smtClean="0">
                            <a:latin typeface="Cambria Math"/>
                          </a:rPr>
                        </m:ctrlPr>
                      </m:sSupPr>
                      <m:e>
                        <m:r>
                          <a:rPr lang="en-GB" sz="2400" b="0" i="1" smtClean="0">
                            <a:latin typeface="Cambria Math" panose="02040503050406030204" pitchFamily="18" charset="0"/>
                          </a:rPr>
                          <m:t>5</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=75</m:t>
                    </m:r>
                  </m:oMath>
                </a14:m>
                <a:r>
                  <a:rPr lang="en-GB" sz="2400" dirty="0"/>
                  <a:t>.</a:t>
                </a:r>
              </a:p>
            </p:txBody>
          </p:sp>
        </mc:Choice>
        <mc:Fallback xmlns="">
          <p:sp>
            <p:nvSpPr>
              <p:cNvPr id="8" name="TextBox 7"/>
              <p:cNvSpPr txBox="1">
                <a:spLocks noRot="1" noChangeAspect="1" noMove="1" noResize="1" noEditPoints="1" noAdjustHandles="1" noChangeArrowheads="1" noChangeShapeType="1" noTextEdit="1"/>
              </p:cNvSpPr>
              <p:nvPr/>
            </p:nvSpPr>
            <p:spPr>
              <a:xfrm>
                <a:off x="611560" y="4221088"/>
                <a:ext cx="8136904" cy="1569660"/>
              </a:xfrm>
              <a:prstGeom prst="rect">
                <a:avLst/>
              </a:prstGeom>
              <a:blipFill rotWithShape="0">
                <a:blip r:embed="rId3"/>
                <a:stretch>
                  <a:fillRect l="-1124" t="-3101" r="-524" b="-7752"/>
                </a:stretch>
              </a:blipFill>
            </p:spPr>
            <p:txBody>
              <a:bodyPr/>
              <a:lstStyle/>
              <a:p>
                <a:r>
                  <a:rPr lang="en-GB">
                    <a:noFill/>
                  </a:rPr>
                  <a:t> </a:t>
                </a:r>
              </a:p>
            </p:txBody>
          </p:sp>
        </mc:Fallback>
      </mc:AlternateContent>
      <p:sp>
        <p:nvSpPr>
          <p:cNvPr id="9" name="TextBox 8"/>
          <p:cNvSpPr txBox="1"/>
          <p:nvPr/>
        </p:nvSpPr>
        <p:spPr>
          <a:xfrm>
            <a:off x="539552" y="3140968"/>
            <a:ext cx="8064896" cy="523220"/>
          </a:xfrm>
          <a:prstGeom prst="rect">
            <a:avLst/>
          </a:prstGeom>
          <a:noFill/>
        </p:spPr>
        <p:txBody>
          <a:bodyPr wrap="square" rtlCol="0">
            <a:spAutoFit/>
          </a:bodyPr>
          <a:lstStyle/>
          <a:p>
            <a:r>
              <a:rPr lang="en-GB" sz="2800" dirty="0"/>
              <a:t>Smallest multiple of 360 that’s a cube = 27000</a:t>
            </a:r>
          </a:p>
        </p:txBody>
      </p:sp>
      <p:sp>
        <p:nvSpPr>
          <p:cNvPr id="10" name="Rectangle 9"/>
          <p:cNvSpPr/>
          <p:nvPr/>
        </p:nvSpPr>
        <p:spPr>
          <a:xfrm>
            <a:off x="6372200" y="3068960"/>
            <a:ext cx="1008112" cy="648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childTnLst>
              </p:cTn>
              <p:nextCondLst>
                <p:cond evt="onClick" delay="0">
                  <p:tgtEl>
                    <p:spTgt spid="10"/>
                  </p:tgtEl>
                </p:cond>
              </p:nextCondLst>
            </p:seq>
          </p:childTnLst>
        </p:cTn>
      </p:par>
    </p:tnLst>
    <p:bldLst>
      <p:bldP spid="8" grpId="0"/>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2" name="TextBox 21"/>
              <p:cNvSpPr txBox="1"/>
              <p:nvPr/>
            </p:nvSpPr>
            <p:spPr>
              <a:xfrm>
                <a:off x="1259632" y="1772816"/>
                <a:ext cx="6624736" cy="101566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p>
                        <m:sSupPr>
                          <m:ctrlPr>
                            <a:rPr lang="en-GB" sz="6000" b="0" i="1" smtClean="0">
                              <a:latin typeface="Cambria Math"/>
                            </a:rPr>
                          </m:ctrlPr>
                        </m:sSupPr>
                        <m:e>
                          <m:r>
                            <a:rPr lang="en-GB" sz="6000" b="0" i="1" smtClean="0">
                              <a:latin typeface="Cambria Math" panose="02040503050406030204" pitchFamily="18" charset="0"/>
                            </a:rPr>
                            <m:t>2</m:t>
                          </m:r>
                        </m:e>
                        <m:sup>
                          <m:r>
                            <a:rPr lang="en-GB" sz="6000" b="0" i="1" smtClean="0">
                              <a:latin typeface="Cambria Math" panose="02040503050406030204" pitchFamily="18" charset="0"/>
                            </a:rPr>
                            <m:t>7</m:t>
                          </m:r>
                        </m:sup>
                      </m:sSup>
                      <m:r>
                        <a:rPr lang="en-GB" sz="6000" b="0" i="1" smtClean="0">
                          <a:latin typeface="Cambria Math" panose="02040503050406030204" pitchFamily="18" charset="0"/>
                        </a:rPr>
                        <m:t>×</m:t>
                      </m:r>
                      <m:sSup>
                        <m:sSupPr>
                          <m:ctrlPr>
                            <a:rPr lang="en-GB" sz="6000" b="0" i="1" smtClean="0">
                              <a:latin typeface="Cambria Math"/>
                            </a:rPr>
                          </m:ctrlPr>
                        </m:sSupPr>
                        <m:e>
                          <m:r>
                            <a:rPr lang="en-GB" sz="6000" b="0" i="1" smtClean="0">
                              <a:latin typeface="Cambria Math" panose="02040503050406030204" pitchFamily="18" charset="0"/>
                            </a:rPr>
                            <m:t>3</m:t>
                          </m:r>
                        </m:e>
                        <m:sup>
                          <m:r>
                            <a:rPr lang="en-GB" sz="6000" b="0" i="1" smtClean="0">
                              <a:latin typeface="Cambria Math" panose="02040503050406030204" pitchFamily="18" charset="0"/>
                            </a:rPr>
                            <m:t>2</m:t>
                          </m:r>
                        </m:sup>
                      </m:sSup>
                      <m:r>
                        <a:rPr lang="en-GB" sz="6000" b="0" i="1" smtClean="0">
                          <a:latin typeface="Cambria Math" panose="02040503050406030204" pitchFamily="18" charset="0"/>
                        </a:rPr>
                        <m:t>×</m:t>
                      </m:r>
                      <m:sSup>
                        <m:sSupPr>
                          <m:ctrlPr>
                            <a:rPr lang="en-GB" sz="6000" b="0" i="1" smtClean="0">
                              <a:latin typeface="Cambria Math"/>
                            </a:rPr>
                          </m:ctrlPr>
                        </m:sSupPr>
                        <m:e>
                          <m:r>
                            <a:rPr lang="en-GB" sz="6000" b="0" i="1" smtClean="0">
                              <a:latin typeface="Cambria Math" panose="02040503050406030204" pitchFamily="18" charset="0"/>
                            </a:rPr>
                            <m:t>5</m:t>
                          </m:r>
                        </m:e>
                        <m:sup>
                          <m:r>
                            <a:rPr lang="en-GB" sz="6000" b="0" i="1" smtClean="0">
                              <a:latin typeface="Cambria Math" panose="02040503050406030204" pitchFamily="18" charset="0"/>
                            </a:rPr>
                            <m:t>4</m:t>
                          </m:r>
                        </m:sup>
                      </m:sSup>
                    </m:oMath>
                  </m:oMathPara>
                </a14:m>
                <a:endParaRPr lang="en-GB" sz="6000" baseline="30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1259632" y="1772816"/>
                <a:ext cx="6624736" cy="1015663"/>
              </a:xfrm>
              <a:prstGeom prst="rect">
                <a:avLst/>
              </a:prstGeom>
              <a:blipFill rotWithShape="0">
                <a:blip r:embed="rId2"/>
                <a:stretch>
                  <a:fillRect/>
                </a:stretch>
              </a:blipFill>
            </p:spPr>
            <p:txBody>
              <a:bodyPr/>
              <a:lstStyle/>
              <a:p>
                <a:r>
                  <a:rPr lang="en-GB">
                    <a:noFill/>
                  </a:rPr>
                  <a:t> </a:t>
                </a:r>
              </a:p>
            </p:txBody>
          </p:sp>
        </mc:Fallback>
      </mc:AlternateContent>
      <p:sp>
        <p:nvSpPr>
          <p:cNvPr id="25" name="TextBox 24"/>
          <p:cNvSpPr txBox="1"/>
          <p:nvPr/>
        </p:nvSpPr>
        <p:spPr>
          <a:xfrm>
            <a:off x="539552" y="3140968"/>
            <a:ext cx="8136904" cy="461665"/>
          </a:xfrm>
          <a:prstGeom prst="rect">
            <a:avLst/>
          </a:prstGeom>
          <a:noFill/>
        </p:spPr>
        <p:txBody>
          <a:bodyPr wrap="square" rtlCol="0">
            <a:spAutoFit/>
          </a:bodyPr>
          <a:lstStyle/>
          <a:p>
            <a:r>
              <a:rPr lang="en-GB" sz="2400" b="1" dirty="0"/>
              <a:t>Q1) How many zeros does this number have on the end? </a:t>
            </a:r>
            <a:endParaRPr lang="en-GB" sz="2400" dirty="0"/>
          </a:p>
        </p:txBody>
      </p:sp>
      <p:sp>
        <p:nvSpPr>
          <p:cNvPr id="7" name="TextBox 6"/>
          <p:cNvSpPr txBox="1"/>
          <p:nvPr/>
        </p:nvSpPr>
        <p:spPr>
          <a:xfrm>
            <a:off x="0" y="576065"/>
            <a:ext cx="9144000"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sz="2400" b="1" dirty="0"/>
              <a:t>Handy Use 2: </a:t>
            </a:r>
            <a:r>
              <a:rPr lang="en-GB" sz="2400" dirty="0"/>
              <a:t>Number of zeros on the end?</a:t>
            </a:r>
          </a:p>
        </p:txBody>
      </p:sp>
      <p:sp>
        <p:nvSpPr>
          <p:cNvPr id="8" name="TextBox 7"/>
          <p:cNvSpPr txBox="1"/>
          <p:nvPr/>
        </p:nvSpPr>
        <p:spPr>
          <a:xfrm>
            <a:off x="539552" y="4941168"/>
            <a:ext cx="8136904" cy="461665"/>
          </a:xfrm>
          <a:prstGeom prst="rect">
            <a:avLst/>
          </a:prstGeom>
          <a:noFill/>
        </p:spPr>
        <p:txBody>
          <a:bodyPr wrap="square" rtlCol="0">
            <a:spAutoFit/>
          </a:bodyPr>
          <a:lstStyle/>
          <a:p>
            <a:r>
              <a:rPr lang="en-GB" sz="2400" b="1" dirty="0"/>
              <a:t>Q2) What’s the last non-zero digit?</a:t>
            </a:r>
            <a:endParaRPr lang="en-GB" sz="2400" dirty="0"/>
          </a:p>
        </p:txBody>
      </p:sp>
      <p:sp>
        <p:nvSpPr>
          <p:cNvPr id="9" name="TextBox 8"/>
          <p:cNvSpPr txBox="1"/>
          <p:nvPr/>
        </p:nvSpPr>
        <p:spPr>
          <a:xfrm>
            <a:off x="1043608" y="3645024"/>
            <a:ext cx="6840760" cy="830997"/>
          </a:xfrm>
          <a:prstGeom prst="rect">
            <a:avLst/>
          </a:prstGeom>
          <a:noFill/>
        </p:spPr>
        <p:txBody>
          <a:bodyPr wrap="square" rtlCol="0">
            <a:spAutoFit/>
          </a:bodyPr>
          <a:lstStyle/>
          <a:p>
            <a:r>
              <a:rPr lang="en-GB" sz="2400" dirty="0"/>
              <a:t>Answer: 4. 	2</a:t>
            </a:r>
            <a:r>
              <a:rPr lang="en-GB" sz="2400" baseline="30000" dirty="0"/>
              <a:t>7</a:t>
            </a:r>
            <a:r>
              <a:rPr lang="en-GB" sz="2400" dirty="0"/>
              <a:t> x 3</a:t>
            </a:r>
            <a:r>
              <a:rPr lang="en-GB" sz="2400" baseline="30000" dirty="0"/>
              <a:t>2</a:t>
            </a:r>
            <a:r>
              <a:rPr lang="en-GB" sz="2400" dirty="0"/>
              <a:t> x 5</a:t>
            </a:r>
            <a:r>
              <a:rPr lang="en-GB" sz="2400" baseline="30000" dirty="0"/>
              <a:t>4</a:t>
            </a:r>
            <a:r>
              <a:rPr lang="en-GB" sz="2400" dirty="0"/>
              <a:t> = 2</a:t>
            </a:r>
            <a:r>
              <a:rPr lang="en-GB" sz="2400" baseline="30000" dirty="0"/>
              <a:t>3</a:t>
            </a:r>
            <a:r>
              <a:rPr lang="en-GB" sz="2400" dirty="0"/>
              <a:t> x 3</a:t>
            </a:r>
            <a:r>
              <a:rPr lang="en-GB" sz="2400" baseline="30000" dirty="0"/>
              <a:t>2</a:t>
            </a:r>
            <a:r>
              <a:rPr lang="en-GB" sz="2400" dirty="0"/>
              <a:t> x (2 x 5)</a:t>
            </a:r>
            <a:r>
              <a:rPr lang="en-GB" sz="2400" baseline="30000" dirty="0"/>
              <a:t>4</a:t>
            </a:r>
          </a:p>
          <a:p>
            <a:r>
              <a:rPr lang="en-GB" sz="2400" dirty="0"/>
              <a:t>		= 2</a:t>
            </a:r>
            <a:r>
              <a:rPr lang="en-GB" sz="2400" baseline="30000" dirty="0"/>
              <a:t>3</a:t>
            </a:r>
            <a:r>
              <a:rPr lang="en-GB" sz="2400" dirty="0"/>
              <a:t> x 3</a:t>
            </a:r>
            <a:r>
              <a:rPr lang="en-GB" sz="2400" baseline="30000" dirty="0"/>
              <a:t>2</a:t>
            </a:r>
            <a:r>
              <a:rPr lang="en-GB" sz="2400" dirty="0"/>
              <a:t> x 10</a:t>
            </a:r>
            <a:r>
              <a:rPr lang="en-GB" sz="2400" baseline="30000" dirty="0"/>
              <a:t>4</a:t>
            </a:r>
          </a:p>
        </p:txBody>
      </p:sp>
      <p:sp>
        <p:nvSpPr>
          <p:cNvPr id="10" name="Rectangle 9"/>
          <p:cNvSpPr/>
          <p:nvPr/>
        </p:nvSpPr>
        <p:spPr>
          <a:xfrm>
            <a:off x="1043608" y="3645024"/>
            <a:ext cx="6912768" cy="11264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TextBox 10"/>
          <p:cNvSpPr txBox="1"/>
          <p:nvPr/>
        </p:nvSpPr>
        <p:spPr>
          <a:xfrm>
            <a:off x="1043608" y="5445224"/>
            <a:ext cx="6840760" cy="1200329"/>
          </a:xfrm>
          <a:prstGeom prst="rect">
            <a:avLst/>
          </a:prstGeom>
          <a:noFill/>
        </p:spPr>
        <p:txBody>
          <a:bodyPr wrap="square" rtlCol="0">
            <a:spAutoFit/>
          </a:bodyPr>
          <a:lstStyle/>
          <a:p>
            <a:r>
              <a:rPr lang="en-GB" sz="2400" dirty="0"/>
              <a:t>Answer: Using the factors we didn’t combine to make 2-5 pairs (i.e. factors of 10), we have 2</a:t>
            </a:r>
            <a:r>
              <a:rPr lang="en-GB" sz="2400" baseline="30000" dirty="0"/>
              <a:t>3</a:t>
            </a:r>
            <a:r>
              <a:rPr lang="en-GB" sz="2400" dirty="0"/>
              <a:t> x 3</a:t>
            </a:r>
            <a:r>
              <a:rPr lang="en-GB" sz="2400" baseline="30000" dirty="0"/>
              <a:t>2</a:t>
            </a:r>
            <a:r>
              <a:rPr lang="en-GB" sz="2400" dirty="0"/>
              <a:t> left. This is 72, so the last non-zero digit is 2.</a:t>
            </a:r>
          </a:p>
        </p:txBody>
      </p:sp>
      <p:sp>
        <p:nvSpPr>
          <p:cNvPr id="12" name="Rectangle 11"/>
          <p:cNvSpPr/>
          <p:nvPr/>
        </p:nvSpPr>
        <p:spPr>
          <a:xfrm>
            <a:off x="1043608" y="5445224"/>
            <a:ext cx="6912768" cy="11264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TextBox 12"/>
          <p:cNvSpPr txBox="1"/>
          <p:nvPr/>
        </p:nvSpPr>
        <p:spPr>
          <a:xfrm>
            <a:off x="0" y="0"/>
            <a:ext cx="9144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360000" rtlCol="0">
            <a:spAutoFit/>
          </a:bodyPr>
          <a:lstStyle/>
          <a:p>
            <a:r>
              <a:rPr lang="en-GB" sz="3200" dirty="0"/>
              <a:t>Using the prime factorisation</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0"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Box 81"/>
          <p:cNvSpPr txBox="1"/>
          <p:nvPr/>
        </p:nvSpPr>
        <p:spPr>
          <a:xfrm>
            <a:off x="0" y="0"/>
            <a:ext cx="9144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Using the prime factorisation</a:t>
            </a:r>
          </a:p>
        </p:txBody>
      </p:sp>
      <p:sp>
        <p:nvSpPr>
          <p:cNvPr id="22" name="TextBox 21"/>
          <p:cNvSpPr txBox="1"/>
          <p:nvPr/>
        </p:nvSpPr>
        <p:spPr>
          <a:xfrm>
            <a:off x="182176" y="2204864"/>
            <a:ext cx="1224136" cy="769441"/>
          </a:xfrm>
          <a:prstGeom prst="rect">
            <a:avLst/>
          </a:prstGeom>
          <a:noFill/>
        </p:spPr>
        <p:txBody>
          <a:bodyPr wrap="square" rtlCol="0">
            <a:spAutoFit/>
          </a:bodyPr>
          <a:lstStyle/>
          <a:p>
            <a:pPr algn="ctr"/>
            <a:r>
              <a:rPr lang="en-GB" sz="4400" dirty="0"/>
              <a:t>50!</a:t>
            </a:r>
          </a:p>
        </p:txBody>
      </p:sp>
      <p:sp>
        <p:nvSpPr>
          <p:cNvPr id="25" name="TextBox 24"/>
          <p:cNvSpPr txBox="1"/>
          <p:nvPr/>
        </p:nvSpPr>
        <p:spPr>
          <a:xfrm>
            <a:off x="1043608" y="1556792"/>
            <a:ext cx="6912768" cy="461665"/>
          </a:xfrm>
          <a:prstGeom prst="rect">
            <a:avLst/>
          </a:prstGeom>
          <a:noFill/>
        </p:spPr>
        <p:txBody>
          <a:bodyPr wrap="square" rtlCol="0">
            <a:spAutoFit/>
          </a:bodyPr>
          <a:lstStyle/>
          <a:p>
            <a:pPr algn="ctr"/>
            <a:r>
              <a:rPr lang="en-GB" sz="2400" dirty="0"/>
              <a:t>What is the highest power of 10 that’s a factor of:</a:t>
            </a:r>
          </a:p>
        </p:txBody>
      </p:sp>
      <p:sp>
        <p:nvSpPr>
          <p:cNvPr id="7" name="TextBox 6"/>
          <p:cNvSpPr txBox="1"/>
          <p:nvPr/>
        </p:nvSpPr>
        <p:spPr>
          <a:xfrm>
            <a:off x="0" y="576065"/>
            <a:ext cx="9144000"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sz="2400" b="1" dirty="0"/>
              <a:t>Handy Use 2: </a:t>
            </a:r>
            <a:r>
              <a:rPr lang="en-GB" sz="2400" dirty="0"/>
              <a:t>Number of zeros on the end?</a:t>
            </a:r>
          </a:p>
        </p:txBody>
      </p:sp>
      <p:sp>
        <p:nvSpPr>
          <p:cNvPr id="8" name="TextBox 7"/>
          <p:cNvSpPr txBox="1"/>
          <p:nvPr/>
        </p:nvSpPr>
        <p:spPr>
          <a:xfrm>
            <a:off x="-33848" y="4509120"/>
            <a:ext cx="1584176" cy="769441"/>
          </a:xfrm>
          <a:prstGeom prst="rect">
            <a:avLst/>
          </a:prstGeom>
          <a:noFill/>
        </p:spPr>
        <p:txBody>
          <a:bodyPr wrap="square" rtlCol="0">
            <a:spAutoFit/>
          </a:bodyPr>
          <a:lstStyle/>
          <a:p>
            <a:pPr algn="ctr"/>
            <a:r>
              <a:rPr lang="en-GB" sz="4400" dirty="0"/>
              <a:t>1000!</a:t>
            </a:r>
          </a:p>
        </p:txBody>
      </p:sp>
      <p:sp>
        <p:nvSpPr>
          <p:cNvPr id="10" name="TextBox 9"/>
          <p:cNvSpPr txBox="1"/>
          <p:nvPr/>
        </p:nvSpPr>
        <p:spPr>
          <a:xfrm>
            <a:off x="1622336" y="2132856"/>
            <a:ext cx="7308304" cy="2246769"/>
          </a:xfrm>
          <a:prstGeom prst="rect">
            <a:avLst/>
          </a:prstGeom>
          <a:noFill/>
        </p:spPr>
        <p:txBody>
          <a:bodyPr wrap="square" rtlCol="0">
            <a:spAutoFit/>
          </a:bodyPr>
          <a:lstStyle/>
          <a:p>
            <a:r>
              <a:rPr lang="en-GB" sz="2000" b="1" dirty="0"/>
              <a:t>Answer: 12</a:t>
            </a:r>
          </a:p>
          <a:p>
            <a:r>
              <a:rPr lang="en-GB" sz="2000" dirty="0"/>
              <a:t>50! = 50 x 49 x 48 x ... We know each prime factor of 2 and 5 gives us a power of 10. They’ll be plenty of factors of 2 floating around, and less 5s, so the number of 5s give us the number of pairs. In 50 x 49 x 48 x ..., we get fives from 5, 10, 15, etc. (of which there’s 10). But we get an additional five from multiples of 25 (of which there’s 2). So that’s </a:t>
            </a:r>
            <a:r>
              <a:rPr lang="en-GB" sz="2000" b="1" u="sng" dirty="0"/>
              <a:t>12</a:t>
            </a:r>
            <a:r>
              <a:rPr lang="en-GB" sz="2000" dirty="0"/>
              <a:t> factors of 10 in total.</a:t>
            </a:r>
          </a:p>
        </p:txBody>
      </p:sp>
      <p:sp>
        <p:nvSpPr>
          <p:cNvPr id="11" name="TextBox 10"/>
          <p:cNvSpPr txBox="1"/>
          <p:nvPr/>
        </p:nvSpPr>
        <p:spPr>
          <a:xfrm>
            <a:off x="1622336" y="4581128"/>
            <a:ext cx="7308304" cy="1938992"/>
          </a:xfrm>
          <a:prstGeom prst="rect">
            <a:avLst/>
          </a:prstGeom>
          <a:noFill/>
        </p:spPr>
        <p:txBody>
          <a:bodyPr wrap="square" rtlCol="0">
            <a:spAutoFit/>
          </a:bodyPr>
          <a:lstStyle/>
          <a:p>
            <a:r>
              <a:rPr lang="en-GB" sz="2000" b="1" dirty="0"/>
              <a:t>Answer: 249</a:t>
            </a:r>
          </a:p>
          <a:p>
            <a:r>
              <a:rPr lang="en-GB" sz="2000" dirty="0"/>
              <a:t>Within 1000 x 999 x ... , we get prime factors of 5 from each multiple of 5 (of which there’s 200), an additional 5 from each multiple of 25 (of which there’s 40), an additional 5 from each multiple of 125 (of which there’s 8) and a final five from each multiple of 625 (of which there’s just 1, i.e. 625 itself). That’s 249 in total.</a:t>
            </a:r>
          </a:p>
        </p:txBody>
      </p:sp>
      <p:sp>
        <p:nvSpPr>
          <p:cNvPr id="23" name="Rectangle 22"/>
          <p:cNvSpPr/>
          <p:nvPr/>
        </p:nvSpPr>
        <p:spPr>
          <a:xfrm>
            <a:off x="1619672" y="4530616"/>
            <a:ext cx="7216864" cy="21387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1619672" y="2204864"/>
            <a:ext cx="7216864" cy="21602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23"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Box 81"/>
          <p:cNvSpPr txBox="1"/>
          <p:nvPr/>
        </p:nvSpPr>
        <p:spPr>
          <a:xfrm>
            <a:off x="0" y="0"/>
            <a:ext cx="9144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Using the prime factorisation</a:t>
            </a:r>
          </a:p>
        </p:txBody>
      </p:sp>
      <p:sp>
        <p:nvSpPr>
          <p:cNvPr id="25" name="TextBox 24"/>
          <p:cNvSpPr txBox="1"/>
          <p:nvPr/>
        </p:nvSpPr>
        <p:spPr>
          <a:xfrm>
            <a:off x="1043608" y="1556792"/>
            <a:ext cx="6912768" cy="461665"/>
          </a:xfrm>
          <a:prstGeom prst="rect">
            <a:avLst/>
          </a:prstGeom>
          <a:noFill/>
        </p:spPr>
        <p:txBody>
          <a:bodyPr wrap="square" rtlCol="0">
            <a:spAutoFit/>
          </a:bodyPr>
          <a:lstStyle/>
          <a:p>
            <a:pPr algn="ctr"/>
            <a:r>
              <a:rPr lang="en-GB" sz="2400" dirty="0"/>
              <a:t>What is the highest power of 10 that’s a factor of:</a:t>
            </a:r>
          </a:p>
        </p:txBody>
      </p:sp>
      <p:sp>
        <p:nvSpPr>
          <p:cNvPr id="7" name="TextBox 6"/>
          <p:cNvSpPr txBox="1"/>
          <p:nvPr/>
        </p:nvSpPr>
        <p:spPr>
          <a:xfrm>
            <a:off x="0" y="576065"/>
            <a:ext cx="9144000"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sz="2400" b="1" dirty="0"/>
              <a:t>Handy Use 2: </a:t>
            </a:r>
            <a:r>
              <a:rPr lang="en-GB" sz="2400" dirty="0"/>
              <a:t>Number of zeros on the end?</a:t>
            </a:r>
          </a:p>
        </p:txBody>
      </p:sp>
      <mc:AlternateContent xmlns:mc="http://schemas.openxmlformats.org/markup-compatibility/2006" xmlns:a14="http://schemas.microsoft.com/office/drawing/2010/main">
        <mc:Choice Requires="a14">
          <p:sp>
            <p:nvSpPr>
              <p:cNvPr id="9" name="TextBox 8"/>
              <p:cNvSpPr txBox="1"/>
              <p:nvPr/>
            </p:nvSpPr>
            <p:spPr>
              <a:xfrm>
                <a:off x="251520" y="2348880"/>
                <a:ext cx="2664296" cy="646331"/>
              </a:xfrm>
              <a:prstGeom prst="rect">
                <a:avLst/>
              </a:prstGeom>
              <a:noFill/>
            </p:spPr>
            <p:txBody>
              <a:bodyPr wrap="square" rtlCol="0">
                <a:spAutoFit/>
              </a:bodyPr>
              <a:lstStyle/>
              <a:p>
                <a:pPr algn="ctr"/>
                <a:r>
                  <a:rPr lang="en-GB" sz="3600" dirty="0"/>
                  <a:t>In general, </a:t>
                </a:r>
                <a14:m>
                  <m:oMath xmlns:m="http://schemas.openxmlformats.org/officeDocument/2006/math">
                    <m:r>
                      <a:rPr lang="en-GB" sz="3600" b="0" i="1" smtClean="0">
                        <a:latin typeface="Cambria Math" panose="02040503050406030204" pitchFamily="18" charset="0"/>
                      </a:rPr>
                      <m:t>𝑛</m:t>
                    </m:r>
                    <m:r>
                      <a:rPr lang="en-GB" sz="3600" b="0" i="1" smtClean="0">
                        <a:latin typeface="Cambria Math" panose="02040503050406030204" pitchFamily="18" charset="0"/>
                      </a:rPr>
                      <m:t>!</m:t>
                    </m:r>
                  </m:oMath>
                </a14:m>
                <a:endParaRPr lang="en-GB" sz="3600" dirty="0"/>
              </a:p>
            </p:txBody>
          </p:sp>
        </mc:Choice>
        <mc:Fallback xmlns="">
          <p:sp>
            <p:nvSpPr>
              <p:cNvPr id="9" name="TextBox 8"/>
              <p:cNvSpPr txBox="1">
                <a:spLocks noRot="1" noChangeAspect="1" noMove="1" noResize="1" noEditPoints="1" noAdjustHandles="1" noChangeArrowheads="1" noChangeShapeType="1" noTextEdit="1"/>
              </p:cNvSpPr>
              <p:nvPr/>
            </p:nvSpPr>
            <p:spPr>
              <a:xfrm>
                <a:off x="251520" y="2348880"/>
                <a:ext cx="2664296" cy="646331"/>
              </a:xfrm>
              <a:prstGeom prst="rect">
                <a:avLst/>
              </a:prstGeom>
              <a:blipFill rotWithShape="0">
                <a:blip r:embed="rId2"/>
                <a:stretch>
                  <a:fillRect l="-6407" t="-14151" b="-3490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95536" y="4149080"/>
                <a:ext cx="7308304" cy="1938992"/>
              </a:xfrm>
              <a:prstGeom prst="rect">
                <a:avLst/>
              </a:prstGeom>
              <a:noFill/>
            </p:spPr>
            <p:txBody>
              <a:bodyPr wrap="square" rtlCol="0">
                <a:spAutoFit/>
              </a:bodyPr>
              <a:lstStyle/>
              <a:p>
                <a:pPr marL="342900" indent="-342900"/>
                <a14:m>
                  <m:oMath xmlns:m="http://schemas.openxmlformats.org/officeDocument/2006/math">
                    <m:func>
                      <m:funcPr>
                        <m:ctrlPr>
                          <a:rPr lang="en-GB" sz="2000" b="0" i="1" smtClean="0">
                            <a:latin typeface="Cambria Math"/>
                          </a:rPr>
                        </m:ctrlPr>
                      </m:funcPr>
                      <m:fName>
                        <m:sSub>
                          <m:sSubPr>
                            <m:ctrlPr>
                              <a:rPr lang="en-GB" sz="2000" b="0" i="1" smtClean="0">
                                <a:latin typeface="Cambria Math"/>
                              </a:rPr>
                            </m:ctrlPr>
                          </m:sSubPr>
                          <m:e>
                            <m:r>
                              <m:rPr>
                                <m:sty m:val="p"/>
                              </m:rPr>
                              <a:rPr lang="en-GB" sz="2000" b="0" i="0" smtClean="0">
                                <a:latin typeface="Cambria Math" panose="02040503050406030204" pitchFamily="18" charset="0"/>
                              </a:rPr>
                              <m:t>log</m:t>
                            </m:r>
                          </m:e>
                          <m:sub>
                            <m:r>
                              <a:rPr lang="en-GB" sz="2000" b="0" i="1" smtClean="0">
                                <a:latin typeface="Cambria Math" panose="02040503050406030204" pitchFamily="18" charset="0"/>
                              </a:rPr>
                              <m:t>5</m:t>
                            </m:r>
                          </m:sub>
                        </m:sSub>
                      </m:fName>
                      <m:e>
                        <m:r>
                          <a:rPr lang="en-GB" sz="2000" b="0" i="1" smtClean="0">
                            <a:latin typeface="Cambria Math" panose="02040503050406030204" pitchFamily="18" charset="0"/>
                          </a:rPr>
                          <m:t>𝑛</m:t>
                        </m:r>
                      </m:e>
                    </m:func>
                  </m:oMath>
                </a14:m>
                <a:r>
                  <a:rPr lang="en-GB" sz="2000" dirty="0"/>
                  <a:t> gives us power of 5 that results in </a:t>
                </a:r>
                <a14:m>
                  <m:oMath xmlns:m="http://schemas.openxmlformats.org/officeDocument/2006/math">
                    <m:r>
                      <a:rPr lang="en-GB" sz="2000" i="1" dirty="0" smtClean="0">
                        <a:latin typeface="Cambria Math" panose="02040503050406030204" pitchFamily="18" charset="0"/>
                      </a:rPr>
                      <m:t>𝑛</m:t>
                    </m:r>
                  </m:oMath>
                </a14:m>
                <a:r>
                  <a:rPr lang="en-GB" sz="2000" dirty="0"/>
                  <a:t>. So rounding this down, we get the largest power of 5 that results in a number less than </a:t>
                </a:r>
                <a14:m>
                  <m:oMath xmlns:m="http://schemas.openxmlformats.org/officeDocument/2006/math">
                    <m:r>
                      <a:rPr lang="en-GB" sz="2000" i="1" dirty="0" smtClean="0">
                        <a:latin typeface="Cambria Math" panose="02040503050406030204" pitchFamily="18" charset="0"/>
                      </a:rPr>
                      <m:t>𝑛</m:t>
                    </m:r>
                  </m:oMath>
                </a14:m>
                <a:r>
                  <a:rPr lang="en-GB" sz="2000" dirty="0"/>
                  <a:t>. </a:t>
                </a:r>
                <a14:m>
                  <m:oMath xmlns:m="http://schemas.openxmlformats.org/officeDocument/2006/math">
                    <m:d>
                      <m:dPr>
                        <m:begChr m:val="⌊"/>
                        <m:endChr m:val="⌋"/>
                        <m:ctrlPr>
                          <a:rPr lang="en-GB" sz="2000" i="1" smtClean="0">
                            <a:latin typeface="Cambria Math"/>
                          </a:rPr>
                        </m:ctrlPr>
                      </m:dPr>
                      <m:e>
                        <m:r>
                          <a:rPr lang="en-GB" sz="2000" b="0" i="1" smtClean="0">
                            <a:latin typeface="Cambria Math" panose="02040503050406030204" pitchFamily="18" charset="0"/>
                          </a:rPr>
                          <m:t>𝑥</m:t>
                        </m:r>
                      </m:e>
                    </m:d>
                  </m:oMath>
                </a14:m>
                <a:r>
                  <a:rPr lang="en-GB" sz="2000" dirty="0"/>
                  <a:t> is known as the ‘floor function’ and rounds anything inside it down. So </a:t>
                </a:r>
                <a14:m>
                  <m:oMath xmlns:m="http://schemas.openxmlformats.org/officeDocument/2006/math">
                    <m:d>
                      <m:dPr>
                        <m:begChr m:val="⌊"/>
                        <m:endChr m:val="⌋"/>
                        <m:ctrlPr>
                          <a:rPr lang="en-GB" sz="2000" i="1" smtClean="0">
                            <a:latin typeface="Cambria Math"/>
                          </a:rPr>
                        </m:ctrlPr>
                      </m:dPr>
                      <m:e>
                        <m:func>
                          <m:funcPr>
                            <m:ctrlPr>
                              <a:rPr lang="en-GB" sz="2000" b="0" i="1" smtClean="0">
                                <a:latin typeface="Cambria Math"/>
                              </a:rPr>
                            </m:ctrlPr>
                          </m:funcPr>
                          <m:fName>
                            <m:sSub>
                              <m:sSubPr>
                                <m:ctrlPr>
                                  <a:rPr lang="en-GB" sz="2000" b="0" i="1" smtClean="0">
                                    <a:latin typeface="Cambria Math"/>
                                  </a:rPr>
                                </m:ctrlPr>
                              </m:sSubPr>
                              <m:e>
                                <m:r>
                                  <m:rPr>
                                    <m:sty m:val="p"/>
                                  </m:rPr>
                                  <a:rPr lang="en-GB" sz="2000" b="0" i="0" smtClean="0">
                                    <a:latin typeface="Cambria Math" panose="02040503050406030204" pitchFamily="18" charset="0"/>
                                  </a:rPr>
                                  <m:t>log</m:t>
                                </m:r>
                              </m:e>
                              <m:sub>
                                <m:r>
                                  <a:rPr lang="en-GB" sz="2000" b="0" i="1" smtClean="0">
                                    <a:latin typeface="Cambria Math" panose="02040503050406030204" pitchFamily="18" charset="0"/>
                                  </a:rPr>
                                  <m:t>5</m:t>
                                </m:r>
                              </m:sub>
                            </m:sSub>
                          </m:fName>
                          <m:e>
                            <m:r>
                              <a:rPr lang="en-GB" sz="2000" b="0" i="1" smtClean="0">
                                <a:latin typeface="Cambria Math" panose="02040503050406030204" pitchFamily="18" charset="0"/>
                              </a:rPr>
                              <m:t>1000</m:t>
                            </m:r>
                          </m:e>
                        </m:func>
                      </m:e>
                    </m:d>
                    <m:r>
                      <a:rPr lang="en-GB" sz="2000" b="0" i="1" smtClean="0">
                        <a:latin typeface="Cambria Math" panose="02040503050406030204" pitchFamily="18" charset="0"/>
                      </a:rPr>
                      <m:t>=4</m:t>
                    </m:r>
                  </m:oMath>
                </a14:m>
                <a:r>
                  <a:rPr lang="en-GB" sz="2000" dirty="0"/>
                  <a:t>. Then if </a:t>
                </a:r>
                <a14:m>
                  <m:oMath xmlns:m="http://schemas.openxmlformats.org/officeDocument/2006/math">
                    <m:r>
                      <a:rPr lang="en-GB" sz="2000" i="1" dirty="0" smtClean="0">
                        <a:latin typeface="Cambria Math" panose="02040503050406030204" pitchFamily="18" charset="0"/>
                      </a:rPr>
                      <m:t>𝑘</m:t>
                    </m:r>
                  </m:oMath>
                </a14:m>
                <a:r>
                  <a:rPr lang="en-GB" sz="2000" dirty="0"/>
                  <a:t> is the power of 5 we’re finding multiples of, there’s </a:t>
                </a:r>
                <a14:m>
                  <m:oMath xmlns:m="http://schemas.openxmlformats.org/officeDocument/2006/math">
                    <m:r>
                      <a:rPr lang="en-GB" sz="2000" b="0" i="1" smtClean="0">
                        <a:latin typeface="Cambria Math" panose="02040503050406030204" pitchFamily="18" charset="0"/>
                      </a:rPr>
                      <m:t>𝑛</m:t>
                    </m:r>
                    <m:r>
                      <a:rPr lang="en-GB" sz="2000" b="0" i="1" smtClean="0">
                        <a:latin typeface="Cambria Math" panose="02040503050406030204" pitchFamily="18" charset="0"/>
                      </a:rPr>
                      <m:t>/</m:t>
                    </m:r>
                    <m:sSup>
                      <m:sSupPr>
                        <m:ctrlPr>
                          <a:rPr lang="en-GB" sz="2000" b="0" i="1" smtClean="0">
                            <a:latin typeface="Cambria Math"/>
                          </a:rPr>
                        </m:ctrlPr>
                      </m:sSupPr>
                      <m:e>
                        <m:r>
                          <a:rPr lang="en-GB" sz="2000" b="0" i="1" smtClean="0">
                            <a:latin typeface="Cambria Math" panose="02040503050406030204" pitchFamily="18" charset="0"/>
                          </a:rPr>
                          <m:t>5</m:t>
                        </m:r>
                      </m:e>
                      <m:sup>
                        <m:r>
                          <a:rPr lang="en-GB" sz="2000" b="0" i="1" smtClean="0">
                            <a:latin typeface="Cambria Math" panose="02040503050406030204" pitchFamily="18" charset="0"/>
                          </a:rPr>
                          <m:t>𝑘</m:t>
                        </m:r>
                      </m:sup>
                    </m:sSup>
                  </m:oMath>
                </a14:m>
                <a:r>
                  <a:rPr lang="en-GB" sz="2000" dirty="0"/>
                  <a:t> of these multiples (after we round down). </a:t>
                </a:r>
              </a:p>
            </p:txBody>
          </p:sp>
        </mc:Choice>
        <mc:Fallback xmlns="">
          <p:sp>
            <p:nvSpPr>
              <p:cNvPr id="10" name="TextBox 9"/>
              <p:cNvSpPr txBox="1">
                <a:spLocks noRot="1" noChangeAspect="1" noMove="1" noResize="1" noEditPoints="1" noAdjustHandles="1" noChangeArrowheads="1" noChangeShapeType="1" noTextEdit="1"/>
              </p:cNvSpPr>
              <p:nvPr/>
            </p:nvSpPr>
            <p:spPr>
              <a:xfrm>
                <a:off x="395536" y="4149080"/>
                <a:ext cx="7308304" cy="1938992"/>
              </a:xfrm>
              <a:prstGeom prst="rect">
                <a:avLst/>
              </a:prstGeom>
              <a:blipFill rotWithShape="0">
                <a:blip r:embed="rId3"/>
                <a:stretch>
                  <a:fillRect l="-417" t="-1887" r="-334" b="-503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2771800" y="3039071"/>
                <a:ext cx="2880320" cy="9357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GB" sz="3200" b="0" i="1" smtClean="0">
                              <a:latin typeface="Cambria Math"/>
                            </a:rPr>
                          </m:ctrlPr>
                        </m:sSubSupPr>
                        <m:e>
                          <m:r>
                            <m:rPr>
                              <m:sty m:val="p"/>
                            </m:rPr>
                            <a:rPr lang="en-GB" sz="3200" b="0" i="0" smtClean="0">
                              <a:latin typeface="Cambria Math" panose="02040503050406030204" pitchFamily="18" charset="0"/>
                            </a:rPr>
                            <m:t>Σ</m:t>
                          </m:r>
                        </m:e>
                        <m:sub>
                          <m:r>
                            <a:rPr lang="en-GB" sz="3200" b="0" i="1" smtClean="0">
                              <a:latin typeface="Cambria Math" panose="02040503050406030204" pitchFamily="18" charset="0"/>
                            </a:rPr>
                            <m:t>𝑘</m:t>
                          </m:r>
                          <m:r>
                            <a:rPr lang="en-GB" sz="3200" b="0" i="1" smtClean="0">
                              <a:latin typeface="Cambria Math" panose="02040503050406030204" pitchFamily="18" charset="0"/>
                            </a:rPr>
                            <m:t>=1</m:t>
                          </m:r>
                        </m:sub>
                        <m:sup>
                          <m:d>
                            <m:dPr>
                              <m:begChr m:val="⌊"/>
                              <m:endChr m:val="⌋"/>
                              <m:ctrlPr>
                                <a:rPr lang="en-GB" sz="3200" b="0" i="1" smtClean="0">
                                  <a:latin typeface="Cambria Math"/>
                                </a:rPr>
                              </m:ctrlPr>
                            </m:dPr>
                            <m:e>
                              <m:func>
                                <m:funcPr>
                                  <m:ctrlPr>
                                    <a:rPr lang="en-GB" sz="3200" b="0" i="1" smtClean="0">
                                      <a:latin typeface="Cambria Math"/>
                                    </a:rPr>
                                  </m:ctrlPr>
                                </m:funcPr>
                                <m:fName>
                                  <m:sSub>
                                    <m:sSubPr>
                                      <m:ctrlPr>
                                        <a:rPr lang="en-GB" sz="3200" b="0" i="1" smtClean="0">
                                          <a:latin typeface="Cambria Math"/>
                                        </a:rPr>
                                      </m:ctrlPr>
                                    </m:sSubPr>
                                    <m:e>
                                      <m:r>
                                        <m:rPr>
                                          <m:sty m:val="p"/>
                                        </m:rPr>
                                        <a:rPr lang="en-GB" sz="3200" b="0" i="0" smtClean="0">
                                          <a:latin typeface="Cambria Math" panose="02040503050406030204" pitchFamily="18" charset="0"/>
                                        </a:rPr>
                                        <m:t>log</m:t>
                                      </m:r>
                                    </m:e>
                                    <m:sub>
                                      <m:r>
                                        <a:rPr lang="en-GB" sz="3200" b="0" i="1" smtClean="0">
                                          <a:latin typeface="Cambria Math" panose="02040503050406030204" pitchFamily="18" charset="0"/>
                                        </a:rPr>
                                        <m:t>5</m:t>
                                      </m:r>
                                    </m:sub>
                                  </m:sSub>
                                </m:fName>
                                <m:e>
                                  <m:r>
                                    <a:rPr lang="en-GB" sz="3200" b="0" i="1" smtClean="0">
                                      <a:latin typeface="Cambria Math" panose="02040503050406030204" pitchFamily="18" charset="0"/>
                                    </a:rPr>
                                    <m:t>𝑛</m:t>
                                  </m:r>
                                </m:e>
                              </m:func>
                            </m:e>
                          </m:d>
                        </m:sup>
                      </m:sSubSup>
                      <m:d>
                        <m:dPr>
                          <m:begChr m:val="⌊"/>
                          <m:endChr m:val="⌋"/>
                          <m:ctrlPr>
                            <a:rPr lang="en-GB" sz="3200" b="0" i="1" smtClean="0">
                              <a:latin typeface="Cambria Math"/>
                            </a:rPr>
                          </m:ctrlPr>
                        </m:dPr>
                        <m:e>
                          <m:f>
                            <m:fPr>
                              <m:ctrlPr>
                                <a:rPr lang="en-GB" sz="3200" b="0" i="1" smtClean="0">
                                  <a:latin typeface="Cambria Math"/>
                                </a:rPr>
                              </m:ctrlPr>
                            </m:fPr>
                            <m:num>
                              <m:r>
                                <a:rPr lang="en-GB" sz="3200" b="0" i="1" smtClean="0">
                                  <a:latin typeface="Cambria Math" panose="02040503050406030204" pitchFamily="18" charset="0"/>
                                </a:rPr>
                                <m:t>𝑛</m:t>
                              </m:r>
                            </m:num>
                            <m:den>
                              <m:sSup>
                                <m:sSupPr>
                                  <m:ctrlPr>
                                    <a:rPr lang="en-GB" sz="3200" b="0" i="1" smtClean="0">
                                      <a:latin typeface="Cambria Math"/>
                                    </a:rPr>
                                  </m:ctrlPr>
                                </m:sSupPr>
                                <m:e>
                                  <m:r>
                                    <a:rPr lang="en-GB" sz="3200" b="0" i="1" smtClean="0">
                                      <a:latin typeface="Cambria Math" panose="02040503050406030204" pitchFamily="18" charset="0"/>
                                    </a:rPr>
                                    <m:t>5</m:t>
                                  </m:r>
                                </m:e>
                                <m:sup>
                                  <m:r>
                                    <a:rPr lang="en-GB" sz="3200" b="0" i="1" smtClean="0">
                                      <a:latin typeface="Cambria Math" panose="02040503050406030204" pitchFamily="18" charset="0"/>
                                    </a:rPr>
                                    <m:t>𝑘</m:t>
                                  </m:r>
                                </m:sup>
                              </m:sSup>
                            </m:den>
                          </m:f>
                        </m:e>
                      </m:d>
                    </m:oMath>
                  </m:oMathPara>
                </a14:m>
                <a:endParaRPr lang="en-GB" dirty="0"/>
              </a:p>
            </p:txBody>
          </p:sp>
        </mc:Choice>
        <mc:Fallback xmlns="">
          <p:sp>
            <p:nvSpPr>
              <p:cNvPr id="2" name="TextBox 1"/>
              <p:cNvSpPr txBox="1">
                <a:spLocks noRot="1" noChangeAspect="1" noMove="1" noResize="1" noEditPoints="1" noAdjustHandles="1" noChangeArrowheads="1" noChangeShapeType="1" noTextEdit="1"/>
              </p:cNvSpPr>
              <p:nvPr/>
            </p:nvSpPr>
            <p:spPr>
              <a:xfrm>
                <a:off x="2771800" y="3039071"/>
                <a:ext cx="2880320" cy="935769"/>
              </a:xfrm>
              <a:prstGeom prst="rect">
                <a:avLst/>
              </a:prstGeom>
              <a:blipFill rotWithShape="0">
                <a:blip r:embed="rId4"/>
                <a:stretch>
                  <a:fillRect/>
                </a:stretch>
              </a:blipFill>
            </p:spPr>
            <p:txBody>
              <a:bodyPr/>
              <a:lstStyle/>
              <a:p>
                <a:r>
                  <a:rPr lang="en-GB">
                    <a:noFill/>
                  </a:rPr>
                  <a:t> </a:t>
                </a:r>
              </a:p>
            </p:txBody>
          </p:sp>
        </mc:Fallback>
      </mc:AlternateContent>
      <p:sp>
        <p:nvSpPr>
          <p:cNvPr id="12" name="Rectangle 11"/>
          <p:cNvSpPr/>
          <p:nvPr/>
        </p:nvSpPr>
        <p:spPr>
          <a:xfrm>
            <a:off x="398579" y="3058341"/>
            <a:ext cx="7920880" cy="32403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11560" y="2204864"/>
            <a:ext cx="165618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mc:AlternateContent xmlns:mc="http://schemas.openxmlformats.org/markup-compatibility/2006" xmlns:a14="http://schemas.microsoft.com/office/drawing/2010/main">
        <mc:Choice Requires="a14">
          <p:sp>
            <p:nvSpPr>
              <p:cNvPr id="2" name="TextBox 1"/>
              <p:cNvSpPr txBox="1"/>
              <p:nvPr/>
            </p:nvSpPr>
            <p:spPr>
              <a:xfrm>
                <a:off x="395536" y="868941"/>
                <a:ext cx="8136904" cy="70788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[SMC 2005 Q24] </a:t>
                </a:r>
                <a:r>
                  <a:rPr lang="en-US" sz="2000" dirty="0"/>
                  <a:t>For how many positive integer values of </a:t>
                </a:r>
                <a14:m>
                  <m:oMath xmlns:m="http://schemas.openxmlformats.org/officeDocument/2006/math">
                    <m:r>
                      <a:rPr lang="en-US" sz="2000" i="1" dirty="0" smtClean="0">
                        <a:latin typeface="Cambria Math" panose="02040503050406030204" pitchFamily="18" charset="0"/>
                      </a:rPr>
                      <m:t>𝑘</m:t>
                    </m:r>
                  </m:oMath>
                </a14:m>
                <a:r>
                  <a:rPr lang="en-US" sz="2000" i="1" dirty="0"/>
                  <a:t> </a:t>
                </a:r>
                <a:r>
                  <a:rPr lang="en-US" sz="2000" dirty="0"/>
                  <a:t>less than 50 is it impossible to find a value of </a:t>
                </a:r>
                <a14:m>
                  <m:oMath xmlns:m="http://schemas.openxmlformats.org/officeDocument/2006/math">
                    <m:r>
                      <a:rPr lang="en-US" sz="2000" i="1" dirty="0" smtClean="0">
                        <a:latin typeface="Cambria Math" panose="02040503050406030204" pitchFamily="18" charset="0"/>
                      </a:rPr>
                      <m:t>𝑛</m:t>
                    </m:r>
                  </m:oMath>
                </a14:m>
                <a:r>
                  <a:rPr lang="en-US" sz="2000" i="1" dirty="0"/>
                  <a:t> </a:t>
                </a:r>
                <a:r>
                  <a:rPr lang="en-US" sz="2000" dirty="0"/>
                  <a:t>such that </a:t>
                </a:r>
                <a14:m>
                  <m:oMath xmlns:m="http://schemas.openxmlformats.org/officeDocument/2006/math">
                    <m:r>
                      <a:rPr lang="en-US" sz="2000" i="1" dirty="0" smtClean="0">
                        <a:latin typeface="Cambria Math" panose="02040503050406030204" pitchFamily="18" charset="0"/>
                      </a:rPr>
                      <m:t>𝑛</m:t>
                    </m:r>
                    <m:r>
                      <a:rPr lang="en-US" sz="2000" i="1" dirty="0" smtClean="0">
                        <a:latin typeface="Cambria Math" panose="02040503050406030204" pitchFamily="18" charset="0"/>
                      </a:rPr>
                      <m:t>!</m:t>
                    </m:r>
                  </m:oMath>
                </a14:m>
                <a:r>
                  <a:rPr lang="en-US" sz="2000" dirty="0"/>
                  <a:t> ends in exactly </a:t>
                </a:r>
                <a14:m>
                  <m:oMath xmlns:m="http://schemas.openxmlformats.org/officeDocument/2006/math">
                    <m:r>
                      <a:rPr lang="en-US" sz="2000" i="1" dirty="0" smtClean="0">
                        <a:latin typeface="Cambria Math" panose="02040503050406030204" pitchFamily="18" charset="0"/>
                      </a:rPr>
                      <m:t>𝑘</m:t>
                    </m:r>
                  </m:oMath>
                </a14:m>
                <a:r>
                  <a:rPr lang="en-US" sz="2000" i="1" dirty="0"/>
                  <a:t> </a:t>
                </a:r>
                <a:r>
                  <a:rPr lang="en-US" sz="2000" dirty="0"/>
                  <a:t>zeros?</a:t>
                </a:r>
                <a:endParaRPr lang="en-GB" sz="2000" dirty="0"/>
              </a:p>
            </p:txBody>
          </p:sp>
        </mc:Choice>
        <mc:Fallback xmlns="">
          <p:sp>
            <p:nvSpPr>
              <p:cNvPr id="2" name="TextBox 1"/>
              <p:cNvSpPr txBox="1">
                <a:spLocks noRot="1" noChangeAspect="1" noMove="1" noResize="1" noEditPoints="1" noAdjustHandles="1" noChangeArrowheads="1" noChangeShapeType="1" noTextEdit="1"/>
              </p:cNvSpPr>
              <p:nvPr/>
            </p:nvSpPr>
            <p:spPr>
              <a:xfrm>
                <a:off x="395536" y="868941"/>
                <a:ext cx="8136904" cy="707886"/>
              </a:xfrm>
              <a:prstGeom prst="rect">
                <a:avLst/>
              </a:prstGeom>
              <a:blipFill rotWithShape="0">
                <a:blip r:embed="rId2"/>
                <a:stretch>
                  <a:fillRect b="-3571"/>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1" name="Rectangle 10"/>
          <p:cNvSpPr/>
          <p:nvPr/>
        </p:nvSpPr>
        <p:spPr>
          <a:xfrm>
            <a:off x="611560" y="2204864"/>
            <a:ext cx="1656184"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800" dirty="0"/>
              <a:t>A: 0</a:t>
            </a:r>
          </a:p>
        </p:txBody>
      </p:sp>
      <p:sp>
        <p:nvSpPr>
          <p:cNvPr id="12" name="Rectangle 11"/>
          <p:cNvSpPr/>
          <p:nvPr/>
        </p:nvSpPr>
        <p:spPr>
          <a:xfrm>
            <a:off x="611560" y="3068960"/>
            <a:ext cx="1656184" cy="648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ym typeface="Wingdings"/>
              </a:rPr>
              <a:t></a:t>
            </a:r>
            <a:endParaRPr lang="en-GB" sz="2800" dirty="0"/>
          </a:p>
        </p:txBody>
      </p:sp>
      <p:sp>
        <p:nvSpPr>
          <p:cNvPr id="13" name="Rectangle 12"/>
          <p:cNvSpPr/>
          <p:nvPr/>
        </p:nvSpPr>
        <p:spPr>
          <a:xfrm>
            <a:off x="2555776" y="2204864"/>
            <a:ext cx="165618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p:sp>
        <p:nvSpPr>
          <p:cNvPr id="16" name="Rectangle 15"/>
          <p:cNvSpPr/>
          <p:nvPr/>
        </p:nvSpPr>
        <p:spPr>
          <a:xfrm>
            <a:off x="4499992" y="2204864"/>
            <a:ext cx="165618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p:sp>
        <p:nvSpPr>
          <p:cNvPr id="17" name="Rectangle 16"/>
          <p:cNvSpPr/>
          <p:nvPr/>
        </p:nvSpPr>
        <p:spPr>
          <a:xfrm>
            <a:off x="2555776" y="3068960"/>
            <a:ext cx="165618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p:sp>
        <p:nvSpPr>
          <p:cNvPr id="19" name="Rectangle 18"/>
          <p:cNvSpPr/>
          <p:nvPr/>
        </p:nvSpPr>
        <p:spPr>
          <a:xfrm>
            <a:off x="2555776" y="2204864"/>
            <a:ext cx="165618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p:sp>
        <p:nvSpPr>
          <p:cNvPr id="20" name="Rectangle 19"/>
          <p:cNvSpPr/>
          <p:nvPr/>
        </p:nvSpPr>
        <p:spPr>
          <a:xfrm>
            <a:off x="2555776" y="2204864"/>
            <a:ext cx="1656184"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800" dirty="0"/>
              <a:t>B: 5</a:t>
            </a:r>
          </a:p>
        </p:txBody>
      </p:sp>
      <p:sp>
        <p:nvSpPr>
          <p:cNvPr id="21" name="Rectangle 20"/>
          <p:cNvSpPr/>
          <p:nvPr/>
        </p:nvSpPr>
        <p:spPr>
          <a:xfrm>
            <a:off x="4499992" y="2204864"/>
            <a:ext cx="165618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p:sp>
        <p:nvSpPr>
          <p:cNvPr id="22" name="Rectangle 21"/>
          <p:cNvSpPr/>
          <p:nvPr/>
        </p:nvSpPr>
        <p:spPr>
          <a:xfrm>
            <a:off x="4499992" y="2204864"/>
            <a:ext cx="1656184"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800" dirty="0"/>
              <a:t>C: 8</a:t>
            </a:r>
          </a:p>
        </p:txBody>
      </p:sp>
      <p:sp>
        <p:nvSpPr>
          <p:cNvPr id="24" name="Rectangle 23"/>
          <p:cNvSpPr/>
          <p:nvPr/>
        </p:nvSpPr>
        <p:spPr>
          <a:xfrm>
            <a:off x="611560" y="3068960"/>
            <a:ext cx="1656184"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800" dirty="0"/>
              <a:t>D: 9</a:t>
            </a:r>
          </a:p>
        </p:txBody>
      </p:sp>
      <p:sp>
        <p:nvSpPr>
          <p:cNvPr id="25" name="Rectangle 24"/>
          <p:cNvSpPr/>
          <p:nvPr/>
        </p:nvSpPr>
        <p:spPr>
          <a:xfrm>
            <a:off x="2555776" y="3068960"/>
            <a:ext cx="165618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p:sp>
        <p:nvSpPr>
          <p:cNvPr id="26" name="Rectangle 25"/>
          <p:cNvSpPr/>
          <p:nvPr/>
        </p:nvSpPr>
        <p:spPr>
          <a:xfrm>
            <a:off x="2555776" y="3068960"/>
            <a:ext cx="1656184"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800" dirty="0"/>
              <a:t>E: 10</a:t>
            </a:r>
          </a:p>
        </p:txBody>
      </p:sp>
      <mc:AlternateContent xmlns:mc="http://schemas.openxmlformats.org/markup-compatibility/2006" xmlns:a14="http://schemas.microsoft.com/office/drawing/2010/main">
        <mc:Choice Requires="a14">
          <p:sp>
            <p:nvSpPr>
              <p:cNvPr id="27" name="TextBox 26"/>
              <p:cNvSpPr txBox="1"/>
              <p:nvPr/>
            </p:nvSpPr>
            <p:spPr>
              <a:xfrm>
                <a:off x="395536" y="4509120"/>
                <a:ext cx="8640960" cy="2062103"/>
              </a:xfrm>
              <a:prstGeom prst="rect">
                <a:avLst/>
              </a:prstGeom>
              <a:noFill/>
            </p:spPr>
            <p:txBody>
              <a:bodyPr wrap="square" rtlCol="0">
                <a:spAutoFit/>
              </a:bodyPr>
              <a:lstStyle/>
              <a:p>
                <a:r>
                  <a:rPr lang="en-US" sz="1600" dirty="0"/>
                  <a:t>When </a:t>
                </a:r>
                <a14:m>
                  <m:oMath xmlns:m="http://schemas.openxmlformats.org/officeDocument/2006/math">
                    <m:r>
                      <a:rPr lang="en-US" sz="1600" i="1" dirty="0" smtClean="0">
                        <a:latin typeface="Cambria Math" panose="02040503050406030204" pitchFamily="18" charset="0"/>
                      </a:rPr>
                      <m:t>𝑛</m:t>
                    </m:r>
                    <m:r>
                      <a:rPr lang="en-US" sz="1600" i="1" dirty="0" smtClean="0">
                        <a:latin typeface="Cambria Math" panose="02040503050406030204" pitchFamily="18" charset="0"/>
                      </a:rPr>
                      <m:t>!</m:t>
                    </m:r>
                  </m:oMath>
                </a14:m>
                <a:r>
                  <a:rPr lang="en-US" sz="1600" dirty="0"/>
                  <a:t> is written in full, the number of zeros at the end of the number is equal to the power of 5 when </a:t>
                </a:r>
                <a14:m>
                  <m:oMath xmlns:m="http://schemas.openxmlformats.org/officeDocument/2006/math">
                    <m:r>
                      <a:rPr lang="en-US" sz="1600" i="1" dirty="0" smtClean="0">
                        <a:latin typeface="Cambria Math" panose="02040503050406030204" pitchFamily="18" charset="0"/>
                      </a:rPr>
                      <m:t>𝑛</m:t>
                    </m:r>
                    <m:r>
                      <a:rPr lang="en-US" sz="1600" i="1" dirty="0" smtClean="0">
                        <a:latin typeface="Cambria Math" panose="02040503050406030204" pitchFamily="18" charset="0"/>
                      </a:rPr>
                      <m:t>!</m:t>
                    </m:r>
                  </m:oMath>
                </a14:m>
                <a:r>
                  <a:rPr lang="en-US" sz="1600" dirty="0"/>
                  <a:t> is written as the product of prime factors.  We see that 24! ends in 4 zeros as 5, 10, 15 and 20 all contribute one 5 when 24! is written as the product of prime factors, but 25! ends in 6 zeros because 25 = 5 × 5 and hence contributes two 5s. So there is no value of </a:t>
                </a:r>
                <a14:m>
                  <m:oMath xmlns:m="http://schemas.openxmlformats.org/officeDocument/2006/math">
                    <m:r>
                      <a:rPr lang="en-US" sz="1600" i="1" dirty="0" smtClean="0">
                        <a:latin typeface="Cambria Math" panose="02040503050406030204" pitchFamily="18" charset="0"/>
                      </a:rPr>
                      <m:t>𝑛</m:t>
                    </m:r>
                  </m:oMath>
                </a14:m>
                <a:r>
                  <a:rPr lang="en-US" sz="1600" i="1" dirty="0"/>
                  <a:t> </a:t>
                </a:r>
                <a:r>
                  <a:rPr lang="en-US" sz="1600" dirty="0"/>
                  <a:t>for which </a:t>
                </a:r>
                <a14:m>
                  <m:oMath xmlns:m="http://schemas.openxmlformats.org/officeDocument/2006/math">
                    <m:r>
                      <a:rPr lang="en-US" sz="1600" i="1" dirty="0" smtClean="0">
                        <a:latin typeface="Cambria Math" panose="02040503050406030204" pitchFamily="18" charset="0"/>
                      </a:rPr>
                      <m:t>𝑛</m:t>
                    </m:r>
                    <m:r>
                      <a:rPr lang="en-US" sz="1600" i="1" dirty="0" smtClean="0">
                        <a:latin typeface="Cambria Math" panose="02040503050406030204" pitchFamily="18" charset="0"/>
                      </a:rPr>
                      <m:t>!</m:t>
                    </m:r>
                  </m:oMath>
                </a14:m>
                <a:r>
                  <a:rPr lang="en-US" sz="1600" dirty="0"/>
                  <a:t> ends in 5 zeros. Similarly, there is no value</a:t>
                </a:r>
                <a:r>
                  <a:rPr lang="en-US" sz="1600" i="1" dirty="0"/>
                  <a:t> </a:t>
                </a:r>
                <a:r>
                  <a:rPr lang="en-US" sz="1600" dirty="0"/>
                  <a:t>of </a:t>
                </a:r>
                <a14:m>
                  <m:oMath xmlns:m="http://schemas.openxmlformats.org/officeDocument/2006/math">
                    <m:r>
                      <a:rPr lang="en-US" sz="1600" i="1" dirty="0" smtClean="0">
                        <a:latin typeface="Cambria Math" panose="02040503050406030204" pitchFamily="18" charset="0"/>
                      </a:rPr>
                      <m:t>𝑛</m:t>
                    </m:r>
                  </m:oMath>
                </a14:m>
                <a:r>
                  <a:rPr lang="en-US" sz="1600" i="1" dirty="0"/>
                  <a:t> </a:t>
                </a:r>
                <a:r>
                  <a:rPr lang="en-US" sz="1600" dirty="0"/>
                  <a:t>for which </a:t>
                </a:r>
                <a14:m>
                  <m:oMath xmlns:m="http://schemas.openxmlformats.org/officeDocument/2006/math">
                    <m:r>
                      <a:rPr lang="en-US" sz="1600" i="1" dirty="0" smtClean="0">
                        <a:latin typeface="Cambria Math" panose="02040503050406030204" pitchFamily="18" charset="0"/>
                      </a:rPr>
                      <m:t>𝑛</m:t>
                    </m:r>
                    <m:r>
                      <a:rPr lang="en-US" sz="1600" i="1" dirty="0" smtClean="0">
                        <a:latin typeface="Cambria Math" panose="02040503050406030204" pitchFamily="18" charset="0"/>
                      </a:rPr>
                      <m:t>!</m:t>
                    </m:r>
                  </m:oMath>
                </a14:m>
                <a:r>
                  <a:rPr lang="en-US" sz="1600" dirty="0"/>
                  <a:t> ends in 11 zeros since 49! ends in 10 zeros and 50! ends in 12 zeros. The full set of values of </a:t>
                </a:r>
                <a14:m>
                  <m:oMath xmlns:m="http://schemas.openxmlformats.org/officeDocument/2006/math">
                    <m:r>
                      <a:rPr lang="en-US" sz="1600" i="1" dirty="0" smtClean="0">
                        <a:latin typeface="Cambria Math" panose="02040503050406030204" pitchFamily="18" charset="0"/>
                      </a:rPr>
                      <m:t>𝑘</m:t>
                    </m:r>
                  </m:oMath>
                </a14:m>
                <a:r>
                  <a:rPr lang="en-US" sz="1600" i="1" dirty="0"/>
                  <a:t> </a:t>
                </a:r>
                <a:r>
                  <a:rPr lang="en-US" sz="1600" dirty="0"/>
                  <a:t>less than 50 for which it is impossible to find a value of </a:t>
                </a:r>
                <a14:m>
                  <m:oMath xmlns:m="http://schemas.openxmlformats.org/officeDocument/2006/math">
                    <m:r>
                      <a:rPr lang="en-US" sz="1600" i="1" dirty="0" smtClean="0">
                        <a:latin typeface="Cambria Math" panose="02040503050406030204" pitchFamily="18" charset="0"/>
                      </a:rPr>
                      <m:t>𝑛</m:t>
                    </m:r>
                  </m:oMath>
                </a14:m>
                <a:r>
                  <a:rPr lang="en-US" sz="1600" i="1" dirty="0"/>
                  <a:t> </a:t>
                </a:r>
                <a:r>
                  <a:rPr lang="en-US" sz="1600" dirty="0"/>
                  <a:t>such that </a:t>
                </a:r>
                <a14:m>
                  <m:oMath xmlns:m="http://schemas.openxmlformats.org/officeDocument/2006/math">
                    <m:r>
                      <a:rPr lang="en-US" sz="1600" i="1" dirty="0" smtClean="0">
                        <a:latin typeface="Cambria Math" panose="02040503050406030204" pitchFamily="18" charset="0"/>
                      </a:rPr>
                      <m:t>𝑛</m:t>
                    </m:r>
                    <m:r>
                      <a:rPr lang="en-US" sz="1600" i="1" dirty="0" smtClean="0">
                        <a:latin typeface="Cambria Math" panose="02040503050406030204" pitchFamily="18" charset="0"/>
                      </a:rPr>
                      <m:t>!</m:t>
                    </m:r>
                  </m:oMath>
                </a14:m>
                <a:r>
                  <a:rPr lang="en-US" sz="1600" dirty="0"/>
                  <a:t> ends in </a:t>
                </a:r>
                <a14:m>
                  <m:oMath xmlns:m="http://schemas.openxmlformats.org/officeDocument/2006/math">
                    <m:r>
                      <a:rPr lang="en-US" sz="1600" i="1" dirty="0" smtClean="0">
                        <a:latin typeface="Cambria Math" panose="02040503050406030204" pitchFamily="18" charset="0"/>
                      </a:rPr>
                      <m:t>𝑘</m:t>
                    </m:r>
                  </m:oMath>
                </a14:m>
                <a:r>
                  <a:rPr lang="en-US" sz="1600" i="1" dirty="0"/>
                  <a:t> </a:t>
                </a:r>
                <a:r>
                  <a:rPr lang="en-US" sz="1600" dirty="0"/>
                  <a:t>zeros is 5, 11, 17, 23, 29, 30 (since 124! ends in 28 zeros and 125! ends in 31 zeros), 36, 42, 48.</a:t>
                </a:r>
                <a:endParaRPr lang="en-GB" sz="1600" dirty="0"/>
              </a:p>
            </p:txBody>
          </p:sp>
        </mc:Choice>
        <mc:Fallback xmlns="">
          <p:sp>
            <p:nvSpPr>
              <p:cNvPr id="27" name="TextBox 26"/>
              <p:cNvSpPr txBox="1">
                <a:spLocks noRot="1" noChangeAspect="1" noMove="1" noResize="1" noEditPoints="1" noAdjustHandles="1" noChangeArrowheads="1" noChangeShapeType="1" noTextEdit="1"/>
              </p:cNvSpPr>
              <p:nvPr/>
            </p:nvSpPr>
            <p:spPr>
              <a:xfrm>
                <a:off x="395536" y="4509120"/>
                <a:ext cx="8640960" cy="2062103"/>
              </a:xfrm>
              <a:prstGeom prst="rect">
                <a:avLst/>
              </a:prstGeom>
              <a:blipFill rotWithShape="0">
                <a:blip r:embed="rId3"/>
                <a:stretch>
                  <a:fillRect l="-423" t="-888" r="-282" b="-2959"/>
                </a:stretch>
              </a:blipFill>
            </p:spPr>
            <p:txBody>
              <a:bodyPr/>
              <a:lstStyle/>
              <a:p>
                <a:r>
                  <a:rPr lang="en-GB">
                    <a:noFill/>
                  </a:rPr>
                  <a:t> </a:t>
                </a:r>
              </a:p>
            </p:txBody>
          </p:sp>
        </mc:Fallback>
      </mc:AlternateContent>
      <p:grpSp>
        <p:nvGrpSpPr>
          <p:cNvPr id="28" name="Group 27"/>
          <p:cNvGrpSpPr/>
          <p:nvPr/>
        </p:nvGrpSpPr>
        <p:grpSpPr>
          <a:xfrm>
            <a:off x="0" y="0"/>
            <a:ext cx="9143074" cy="599127"/>
            <a:chOff x="0" y="13335"/>
            <a:chExt cx="9144218" cy="599127"/>
          </a:xfrm>
        </p:grpSpPr>
        <p:sp>
          <p:nvSpPr>
            <p:cNvPr id="29"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Using the prime factorisation</a:t>
              </a:r>
            </a:p>
          </p:txBody>
        </p:sp>
        <p:cxnSp>
          <p:nvCxnSpPr>
            <p:cNvPr id="30" name="Straight Connector 29"/>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0" restart="whenNotActive" fill="hold" evtFilter="cancelBubble" nodeType="interactiveSeq">
                <p:stCondLst>
                  <p:cond evt="onClick" delay="0">
                    <p:tgtEl>
                      <p:spTgt spid="2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4"/>
                                        </p:tgtEl>
                                      </p:cBhvr>
                                    </p:animEffect>
                                    <p:set>
                                      <p:cBhvr>
                                        <p:cTn id="25" dur="1" fill="hold">
                                          <p:stCondLst>
                                            <p:cond delay="499"/>
                                          </p:stCondLst>
                                        </p:cTn>
                                        <p:tgtEl>
                                          <p:spTgt spid="24"/>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childTnLst>
                                </p:cTn>
                              </p:par>
                            </p:childTnLst>
                          </p:cTn>
                        </p:par>
                      </p:childTnLst>
                    </p:cTn>
                  </p:par>
                </p:childTnLst>
              </p:cTn>
              <p:nextCondLst>
                <p:cond evt="onClick" delay="0">
                  <p:tgtEl>
                    <p:spTgt spid="24"/>
                  </p:tgtEl>
                </p:cond>
              </p:nextCondLst>
            </p:seq>
            <p:seq concurrent="1" nextAc="seek">
              <p:cTn id="29" restart="whenNotActive" fill="hold" evtFilter="cancelBubble" nodeType="interactiveSeq">
                <p:stCondLst>
                  <p:cond evt="onClick" delay="0">
                    <p:tgtEl>
                      <p:spTgt spid="26"/>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26"/>
                                        </p:tgtEl>
                                      </p:cBhvr>
                                    </p:animEffect>
                                    <p:set>
                                      <p:cBhvr>
                                        <p:cTn id="34"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11" grpId="0" animBg="1"/>
      <p:bldP spid="20" grpId="0" animBg="1"/>
      <p:bldP spid="22" grpId="0" animBg="1"/>
      <p:bldP spid="24" grpId="0" animBg="1"/>
      <p:bldP spid="26" grpId="0" animBg="1"/>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2" name="TextBox 21"/>
              <p:cNvSpPr txBox="1"/>
              <p:nvPr/>
            </p:nvSpPr>
            <p:spPr>
              <a:xfrm>
                <a:off x="923731" y="1772816"/>
                <a:ext cx="7221893" cy="100912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6000" b="0" i="1" smtClean="0">
                          <a:latin typeface="Cambria Math" panose="02040503050406030204" pitchFamily="18" charset="0"/>
                        </a:rPr>
                        <m:t>72576=</m:t>
                      </m:r>
                      <m:sSup>
                        <m:sSupPr>
                          <m:ctrlPr>
                            <a:rPr lang="en-GB" sz="6000" b="0" i="1" smtClean="0">
                              <a:latin typeface="Cambria Math"/>
                            </a:rPr>
                          </m:ctrlPr>
                        </m:sSupPr>
                        <m:e>
                          <m:r>
                            <a:rPr lang="en-GB" sz="6000" b="0" i="1" smtClean="0">
                              <a:latin typeface="Cambria Math" panose="02040503050406030204" pitchFamily="18" charset="0"/>
                            </a:rPr>
                            <m:t>2</m:t>
                          </m:r>
                        </m:e>
                        <m:sup>
                          <m:r>
                            <a:rPr lang="en-GB" sz="6000" b="0" i="1" smtClean="0">
                              <a:latin typeface="Cambria Math" panose="02040503050406030204" pitchFamily="18" charset="0"/>
                            </a:rPr>
                            <m:t>7</m:t>
                          </m:r>
                        </m:sup>
                      </m:sSup>
                      <m:r>
                        <a:rPr lang="en-GB" sz="6000" b="0" i="1" smtClean="0">
                          <a:latin typeface="Cambria Math" panose="02040503050406030204" pitchFamily="18" charset="0"/>
                        </a:rPr>
                        <m:t>×</m:t>
                      </m:r>
                      <m:sSup>
                        <m:sSupPr>
                          <m:ctrlPr>
                            <a:rPr lang="en-GB" sz="6000" b="0" i="1" smtClean="0">
                              <a:latin typeface="Cambria Math"/>
                            </a:rPr>
                          </m:ctrlPr>
                        </m:sSupPr>
                        <m:e>
                          <m:r>
                            <a:rPr lang="en-GB" sz="6000" b="0" i="1" smtClean="0">
                              <a:latin typeface="Cambria Math" panose="02040503050406030204" pitchFamily="18" charset="0"/>
                            </a:rPr>
                            <m:t>3</m:t>
                          </m:r>
                        </m:e>
                        <m:sup>
                          <m:r>
                            <a:rPr lang="en-GB" sz="6000" b="0" i="1" smtClean="0">
                              <a:latin typeface="Cambria Math" panose="02040503050406030204" pitchFamily="18" charset="0"/>
                            </a:rPr>
                            <m:t>4</m:t>
                          </m:r>
                        </m:sup>
                      </m:sSup>
                      <m:r>
                        <a:rPr lang="en-GB" sz="6000" b="0" i="1" smtClean="0">
                          <a:latin typeface="Cambria Math" panose="02040503050406030204" pitchFamily="18" charset="0"/>
                        </a:rPr>
                        <m:t>×7</m:t>
                      </m:r>
                    </m:oMath>
                  </m:oMathPara>
                </a14:m>
                <a:endParaRPr lang="en-GB" sz="6000" baseline="30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923731" y="1772816"/>
                <a:ext cx="7221893" cy="1009122"/>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23528" y="2924944"/>
                <a:ext cx="3024336"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A factor can combine any number of these prime factors together. e.g. </a:t>
                </a:r>
                <a14:m>
                  <m:oMath xmlns:m="http://schemas.openxmlformats.org/officeDocument/2006/math">
                    <m:sSup>
                      <m:sSupPr>
                        <m:ctrlPr>
                          <a:rPr lang="en-GB" b="0" i="1" smtClean="0">
                            <a:latin typeface="Cambria Math"/>
                          </a:rPr>
                        </m:ctrlPr>
                      </m:sSupPr>
                      <m:e>
                        <m:r>
                          <a:rPr lang="en-GB" b="0" i="1" smtClean="0">
                            <a:latin typeface="Cambria Math" panose="02040503050406030204" pitchFamily="18" charset="0"/>
                          </a:rPr>
                          <m:t>2</m:t>
                        </m:r>
                      </m:e>
                      <m:sup>
                        <m:r>
                          <a:rPr lang="en-GB" b="0" i="1" smtClean="0">
                            <a:latin typeface="Cambria Math" panose="02040503050406030204" pitchFamily="18" charset="0"/>
                          </a:rPr>
                          <m:t>2</m:t>
                        </m:r>
                      </m:sup>
                    </m:sSup>
                    <m:r>
                      <a:rPr lang="en-GB" b="0" i="1" smtClean="0">
                        <a:latin typeface="Cambria Math" panose="02040503050406030204" pitchFamily="18" charset="0"/>
                      </a:rPr>
                      <m:t>×5</m:t>
                    </m:r>
                  </m:oMath>
                </a14:m>
                <a:r>
                  <a:rPr lang="en-GB" dirty="0"/>
                  <a:t>, or none of them (giving a factor of 1).</a:t>
                </a:r>
              </a:p>
            </p:txBody>
          </p:sp>
        </mc:Choice>
        <mc:Fallback xmlns="">
          <p:sp>
            <p:nvSpPr>
              <p:cNvPr id="13" name="TextBox 12"/>
              <p:cNvSpPr txBox="1">
                <a:spLocks noRot="1" noChangeAspect="1" noMove="1" noResize="1" noEditPoints="1" noAdjustHandles="1" noChangeArrowheads="1" noChangeShapeType="1" noTextEdit="1"/>
              </p:cNvSpPr>
              <p:nvPr/>
            </p:nvSpPr>
            <p:spPr>
              <a:xfrm>
                <a:off x="323528" y="2924944"/>
                <a:ext cx="3024336" cy="1200329"/>
              </a:xfrm>
              <a:prstGeom prst="rect">
                <a:avLst/>
              </a:prstGeom>
              <a:blipFill rotWithShape="0">
                <a:blip r:embed="rId3"/>
                <a:stretch>
                  <a:fillRect l="-1200" t="-1990" r="-2800" b="-5970"/>
                </a:stretch>
              </a:blipFill>
            </p:spPr>
            <p:txBody>
              <a:bodyPr/>
              <a:lstStyle/>
              <a:p>
                <a:r>
                  <a:rPr lang="en-GB">
                    <a:noFill/>
                  </a:rPr>
                  <a:t> </a:t>
                </a:r>
              </a:p>
            </p:txBody>
          </p:sp>
        </mc:Fallback>
      </mc:AlternateContent>
      <p:sp>
        <p:nvSpPr>
          <p:cNvPr id="14" name="TextBox 13"/>
          <p:cNvSpPr txBox="1"/>
          <p:nvPr/>
        </p:nvSpPr>
        <p:spPr>
          <a:xfrm>
            <a:off x="683568" y="4365104"/>
            <a:ext cx="3024336" cy="923330"/>
          </a:xfrm>
          <a:prstGeom prst="rect">
            <a:avLst/>
          </a:prstGeom>
          <a:noFill/>
        </p:spPr>
        <p:txBody>
          <a:bodyPr wrap="square" rtlCol="0">
            <a:spAutoFit/>
          </a:bodyPr>
          <a:lstStyle/>
          <a:p>
            <a:r>
              <a:rPr lang="en-GB" dirty="0"/>
              <a:t>We can use between 0 and 7 of the 2s to make a factor. That’s 8 possibilities.</a:t>
            </a:r>
          </a:p>
        </p:txBody>
      </p:sp>
      <p:sp>
        <p:nvSpPr>
          <p:cNvPr id="15" name="TextBox 14"/>
          <p:cNvSpPr txBox="1"/>
          <p:nvPr/>
        </p:nvSpPr>
        <p:spPr>
          <a:xfrm>
            <a:off x="2195736" y="5517232"/>
            <a:ext cx="3024336" cy="923330"/>
          </a:xfrm>
          <a:prstGeom prst="rect">
            <a:avLst/>
          </a:prstGeom>
          <a:noFill/>
        </p:spPr>
        <p:txBody>
          <a:bodyPr wrap="square" rtlCol="0">
            <a:spAutoFit/>
          </a:bodyPr>
          <a:lstStyle/>
          <a:p>
            <a:r>
              <a:rPr lang="en-GB" dirty="0"/>
              <a:t>Similarly, we can have between 0 and 4 threes. That’s 5 possibilities.</a:t>
            </a:r>
          </a:p>
        </p:txBody>
      </p:sp>
      <p:sp>
        <p:nvSpPr>
          <p:cNvPr id="16" name="TextBox 15"/>
          <p:cNvSpPr txBox="1"/>
          <p:nvPr/>
        </p:nvSpPr>
        <p:spPr>
          <a:xfrm>
            <a:off x="5076056" y="4149080"/>
            <a:ext cx="3024336" cy="923330"/>
          </a:xfrm>
          <a:prstGeom prst="rect">
            <a:avLst/>
          </a:prstGeom>
          <a:noFill/>
        </p:spPr>
        <p:txBody>
          <a:bodyPr wrap="square" rtlCol="0">
            <a:spAutoFit/>
          </a:bodyPr>
          <a:lstStyle/>
          <a:p>
            <a:r>
              <a:rPr lang="en-GB" dirty="0"/>
              <a:t>And we can either have the 7 or not in our factor. That’s 2 possibilities.</a:t>
            </a:r>
          </a:p>
        </p:txBody>
      </p:sp>
      <mc:AlternateContent xmlns:mc="http://schemas.openxmlformats.org/markup-compatibility/2006" xmlns:a14="http://schemas.microsoft.com/office/drawing/2010/main">
        <mc:Choice Requires="a14">
          <p:sp>
            <p:nvSpPr>
              <p:cNvPr id="17" name="TextBox 16"/>
              <p:cNvSpPr txBox="1"/>
              <p:nvPr/>
            </p:nvSpPr>
            <p:spPr>
              <a:xfrm>
                <a:off x="5724128" y="5445224"/>
                <a:ext cx="3024336" cy="954107"/>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GB" sz="2800" dirty="0"/>
                  <a:t>So there’s </a:t>
                </a:r>
                <a14:m>
                  <m:oMath xmlns:m="http://schemas.openxmlformats.org/officeDocument/2006/math">
                    <m:r>
                      <a:rPr lang="en-GB" sz="2800" b="0" i="1" smtClean="0">
                        <a:latin typeface="Cambria Math" panose="02040503050406030204" pitchFamily="18" charset="0"/>
                      </a:rPr>
                      <m:t>8×5×2=80</m:t>
                    </m:r>
                  </m:oMath>
                </a14:m>
                <a:r>
                  <a:rPr lang="en-GB" sz="2800" dirty="0"/>
                  <a:t> factors</a:t>
                </a:r>
              </a:p>
            </p:txBody>
          </p:sp>
        </mc:Choice>
        <mc:Fallback xmlns="">
          <p:sp>
            <p:nvSpPr>
              <p:cNvPr id="17" name="TextBox 16"/>
              <p:cNvSpPr txBox="1">
                <a:spLocks noRot="1" noChangeAspect="1" noMove="1" noResize="1" noEditPoints="1" noAdjustHandles="1" noChangeArrowheads="1" noChangeShapeType="1" noTextEdit="1"/>
              </p:cNvSpPr>
              <p:nvPr/>
            </p:nvSpPr>
            <p:spPr>
              <a:xfrm>
                <a:off x="5724128" y="5445224"/>
                <a:ext cx="3024336" cy="954107"/>
              </a:xfrm>
              <a:prstGeom prst="rect">
                <a:avLst/>
              </a:prstGeom>
              <a:blipFill rotWithShape="0">
                <a:blip r:embed="rId4"/>
                <a:stretch>
                  <a:fillRect/>
                </a:stretch>
              </a:blipFill>
            </p:spPr>
            <p:txBody>
              <a:bodyPr/>
              <a:lstStyle/>
              <a:p>
                <a:r>
                  <a:rPr lang="en-GB">
                    <a:noFill/>
                  </a:rPr>
                  <a:t> </a:t>
                </a:r>
              </a:p>
            </p:txBody>
          </p:sp>
        </mc:Fallback>
      </mc:AlternateContent>
      <p:cxnSp>
        <p:nvCxnSpPr>
          <p:cNvPr id="19" name="Straight Arrow Connector 18"/>
          <p:cNvCxnSpPr/>
          <p:nvPr/>
        </p:nvCxnSpPr>
        <p:spPr>
          <a:xfrm flipV="1">
            <a:off x="3563888" y="2636912"/>
            <a:ext cx="1080120" cy="165618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flipV="1">
            <a:off x="4067944" y="2636912"/>
            <a:ext cx="1728192" cy="28083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flipV="1">
            <a:off x="6804248" y="2636912"/>
            <a:ext cx="792088" cy="144016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9" name="TextBox 28"/>
          <p:cNvSpPr txBox="1"/>
          <p:nvPr/>
        </p:nvSpPr>
        <p:spPr>
          <a:xfrm>
            <a:off x="0" y="587414"/>
            <a:ext cx="9144000"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sz="2400" b="1" dirty="0"/>
              <a:t>Handy Use 3: </a:t>
            </a:r>
            <a:r>
              <a:rPr lang="en-GB" sz="2400" dirty="0"/>
              <a:t>Number of factors?</a:t>
            </a:r>
          </a:p>
        </p:txBody>
      </p:sp>
      <p:sp>
        <p:nvSpPr>
          <p:cNvPr id="18" name="TextBox 17"/>
          <p:cNvSpPr txBox="1"/>
          <p:nvPr/>
        </p:nvSpPr>
        <p:spPr>
          <a:xfrm>
            <a:off x="0" y="11350"/>
            <a:ext cx="9144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360000" rtlCol="0">
            <a:spAutoFit/>
          </a:bodyPr>
          <a:lstStyle/>
          <a:p>
            <a:r>
              <a:rPr lang="en-GB" sz="3200" dirty="0"/>
              <a:t>Using the prime factorisation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340768"/>
            <a:ext cx="6264696" cy="722511"/>
          </a:xfrm>
        </p:spPr>
        <p:txBody>
          <a:bodyPr>
            <a:normAutofit/>
          </a:bodyPr>
          <a:lstStyle/>
          <a:p>
            <a:pPr algn="l"/>
            <a:r>
              <a:rPr lang="en-GB" sz="3200" b="1" dirty="0">
                <a:solidFill>
                  <a:srgbClr val="92D050"/>
                </a:solidFill>
              </a:rPr>
              <a:t>Topic 2: </a:t>
            </a:r>
            <a:r>
              <a:rPr lang="en-GB" sz="3200" dirty="0"/>
              <a:t>Number Theory</a:t>
            </a:r>
          </a:p>
        </p:txBody>
      </p:sp>
      <p:pic>
        <p:nvPicPr>
          <p:cNvPr id="1026" name="Picture 2" descr="C:\Users\jamf\Documents\teaching\Enrichment\RiemannZetaClub.png"/>
          <p:cNvPicPr>
            <a:picLocks noChangeAspect="1" noChangeArrowheads="1"/>
          </p:cNvPicPr>
          <p:nvPr/>
        </p:nvPicPr>
        <p:blipFill>
          <a:blip r:embed="rId2" cstate="print"/>
          <a:srcRect/>
          <a:stretch>
            <a:fillRect/>
          </a:stretch>
        </p:blipFill>
        <p:spPr bwMode="auto">
          <a:xfrm>
            <a:off x="5292080" y="260648"/>
            <a:ext cx="3447383" cy="648072"/>
          </a:xfrm>
          <a:prstGeom prst="rect">
            <a:avLst/>
          </a:prstGeom>
          <a:noFill/>
        </p:spPr>
      </p:pic>
      <p:sp>
        <p:nvSpPr>
          <p:cNvPr id="8" name="TextBox 7"/>
          <p:cNvSpPr txBox="1"/>
          <p:nvPr/>
        </p:nvSpPr>
        <p:spPr>
          <a:xfrm>
            <a:off x="467544" y="2018030"/>
            <a:ext cx="7632848" cy="369332"/>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GB" b="1" dirty="0"/>
              <a:t>Part 3 </a:t>
            </a:r>
            <a:r>
              <a:rPr lang="en-GB" dirty="0"/>
              <a:t>– Diophantine Equations</a:t>
            </a:r>
          </a:p>
        </p:txBody>
      </p:sp>
      <p:sp>
        <p:nvSpPr>
          <p:cNvPr id="14" name="TextBox 13"/>
          <p:cNvSpPr txBox="1"/>
          <p:nvPr/>
        </p:nvSpPr>
        <p:spPr>
          <a:xfrm>
            <a:off x="467544" y="4221088"/>
            <a:ext cx="7200800" cy="369332"/>
          </a:xfrm>
          <a:prstGeom prst="rect">
            <a:avLst/>
          </a:prstGeom>
          <a:noFill/>
        </p:spPr>
        <p:txBody>
          <a:bodyPr wrap="square" rtlCol="0">
            <a:spAutoFit/>
          </a:bodyPr>
          <a:lstStyle/>
          <a:p>
            <a:r>
              <a:rPr lang="en-GB" dirty="0"/>
              <a:t>a. Introduction</a:t>
            </a:r>
          </a:p>
        </p:txBody>
      </p:sp>
      <p:sp>
        <p:nvSpPr>
          <p:cNvPr id="15" name="TextBox 14"/>
          <p:cNvSpPr txBox="1"/>
          <p:nvPr/>
        </p:nvSpPr>
        <p:spPr>
          <a:xfrm>
            <a:off x="467544" y="4581128"/>
            <a:ext cx="7200800" cy="369332"/>
          </a:xfrm>
          <a:prstGeom prst="rect">
            <a:avLst/>
          </a:prstGeom>
          <a:noFill/>
        </p:spPr>
        <p:txBody>
          <a:bodyPr wrap="square" rtlCol="0">
            <a:spAutoFit/>
          </a:bodyPr>
          <a:lstStyle/>
          <a:p>
            <a:r>
              <a:rPr lang="en-GB" dirty="0"/>
              <a:t>b. Using laws of modular arithmetic</a:t>
            </a:r>
          </a:p>
        </p:txBody>
      </p:sp>
      <p:sp>
        <p:nvSpPr>
          <p:cNvPr id="18" name="TextBox 17"/>
          <p:cNvSpPr txBox="1"/>
          <p:nvPr/>
        </p:nvSpPr>
        <p:spPr>
          <a:xfrm>
            <a:off x="467544" y="3717032"/>
            <a:ext cx="7632848" cy="369332"/>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GB" b="1" dirty="0"/>
              <a:t>Part 4 </a:t>
            </a:r>
            <a:r>
              <a:rPr lang="en-GB" dirty="0"/>
              <a:t>– Modular Arithmetic</a:t>
            </a:r>
          </a:p>
        </p:txBody>
      </p:sp>
      <p:sp>
        <p:nvSpPr>
          <p:cNvPr id="13" name="TextBox 12"/>
          <p:cNvSpPr txBox="1"/>
          <p:nvPr/>
        </p:nvSpPr>
        <p:spPr>
          <a:xfrm>
            <a:off x="467544" y="2420888"/>
            <a:ext cx="7200800" cy="369332"/>
          </a:xfrm>
          <a:prstGeom prst="rect">
            <a:avLst/>
          </a:prstGeom>
          <a:noFill/>
        </p:spPr>
        <p:txBody>
          <a:bodyPr wrap="square" rtlCol="0">
            <a:spAutoFit/>
          </a:bodyPr>
          <a:lstStyle/>
          <a:p>
            <a:r>
              <a:rPr lang="en-GB" dirty="0"/>
              <a:t>a. Factors in an equality (revisited)</a:t>
            </a:r>
          </a:p>
        </p:txBody>
      </p:sp>
      <p:sp>
        <p:nvSpPr>
          <p:cNvPr id="17" name="TextBox 16"/>
          <p:cNvSpPr txBox="1"/>
          <p:nvPr/>
        </p:nvSpPr>
        <p:spPr>
          <a:xfrm>
            <a:off x="467544" y="2780928"/>
            <a:ext cx="7200800" cy="369332"/>
          </a:xfrm>
          <a:prstGeom prst="rect">
            <a:avLst/>
          </a:prstGeom>
          <a:noFill/>
        </p:spPr>
        <p:txBody>
          <a:bodyPr wrap="square" rtlCol="0">
            <a:spAutoFit/>
          </a:bodyPr>
          <a:lstStyle/>
          <a:p>
            <a:r>
              <a:rPr lang="en-GB" dirty="0"/>
              <a:t>b. Dealing with divisions</a:t>
            </a:r>
          </a:p>
        </p:txBody>
      </p:sp>
      <p:sp>
        <p:nvSpPr>
          <p:cNvPr id="19" name="TextBox 18"/>
          <p:cNvSpPr txBox="1"/>
          <p:nvPr/>
        </p:nvSpPr>
        <p:spPr>
          <a:xfrm>
            <a:off x="467544" y="3140968"/>
            <a:ext cx="7200800" cy="369332"/>
          </a:xfrm>
          <a:prstGeom prst="rect">
            <a:avLst/>
          </a:prstGeom>
          <a:noFill/>
        </p:spPr>
        <p:txBody>
          <a:bodyPr wrap="square" rtlCol="0">
            <a:spAutoFit/>
          </a:bodyPr>
          <a:lstStyle/>
          <a:p>
            <a:r>
              <a:rPr lang="en-GB" dirty="0"/>
              <a:t>c. Restricting integer solutions</a:t>
            </a:r>
          </a:p>
        </p:txBody>
      </p:sp>
      <p:sp>
        <p:nvSpPr>
          <p:cNvPr id="21" name="TextBox 20"/>
          <p:cNvSpPr txBox="1"/>
          <p:nvPr/>
        </p:nvSpPr>
        <p:spPr>
          <a:xfrm>
            <a:off x="467544" y="5301208"/>
            <a:ext cx="7200800" cy="369332"/>
          </a:xfrm>
          <a:prstGeom prst="rect">
            <a:avLst/>
          </a:prstGeom>
          <a:noFill/>
        </p:spPr>
        <p:txBody>
          <a:bodyPr wrap="square" rtlCol="0">
            <a:spAutoFit/>
          </a:bodyPr>
          <a:lstStyle/>
          <a:p>
            <a:r>
              <a:rPr lang="en-GB" dirty="0"/>
              <a:t>c. Multiples and residues</a:t>
            </a:r>
          </a:p>
        </p:txBody>
      </p:sp>
      <p:sp>
        <p:nvSpPr>
          <p:cNvPr id="20" name="TextBox 19"/>
          <p:cNvSpPr txBox="1"/>
          <p:nvPr/>
        </p:nvSpPr>
        <p:spPr>
          <a:xfrm>
            <a:off x="467544" y="5661248"/>
            <a:ext cx="7200800" cy="369332"/>
          </a:xfrm>
          <a:prstGeom prst="rect">
            <a:avLst/>
          </a:prstGeom>
          <a:noFill/>
        </p:spPr>
        <p:txBody>
          <a:bodyPr wrap="square" rtlCol="0">
            <a:spAutoFit/>
          </a:bodyPr>
          <a:lstStyle/>
          <a:p>
            <a:r>
              <a:rPr lang="en-GB" dirty="0"/>
              <a:t>d. Playing with different </a:t>
            </a:r>
            <a:r>
              <a:rPr lang="en-GB" dirty="0" err="1"/>
              <a:t>moduli</a:t>
            </a:r>
            <a:endParaRPr lang="en-GB" dirty="0"/>
          </a:p>
        </p:txBody>
      </p:sp>
      <p:sp>
        <p:nvSpPr>
          <p:cNvPr id="26" name="TextBox 25"/>
          <p:cNvSpPr txBox="1"/>
          <p:nvPr/>
        </p:nvSpPr>
        <p:spPr>
          <a:xfrm>
            <a:off x="467544" y="4941168"/>
            <a:ext cx="7200800" cy="369332"/>
          </a:xfrm>
          <a:prstGeom prst="rect">
            <a:avLst/>
          </a:prstGeom>
          <a:noFill/>
        </p:spPr>
        <p:txBody>
          <a:bodyPr wrap="square" rtlCol="0">
            <a:spAutoFit/>
          </a:bodyPr>
          <a:lstStyle/>
          <a:p>
            <a:r>
              <a:rPr lang="en-GB" dirty="0"/>
              <a:t>c. Useful properties of square numbers</a:t>
            </a:r>
          </a:p>
        </p:txBody>
      </p:sp>
      <p:cxnSp>
        <p:nvCxnSpPr>
          <p:cNvPr id="16" name="Straight Connector 15"/>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2" name="TextBox 21"/>
              <p:cNvSpPr txBox="1"/>
              <p:nvPr/>
            </p:nvSpPr>
            <p:spPr>
              <a:xfrm>
                <a:off x="1259632" y="1772816"/>
                <a:ext cx="6624736" cy="101566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p>
                        <m:sSupPr>
                          <m:ctrlPr>
                            <a:rPr lang="en-GB" sz="6000" b="0" i="1" smtClean="0">
                              <a:latin typeface="Cambria Math"/>
                            </a:rPr>
                          </m:ctrlPr>
                        </m:sSupPr>
                        <m:e>
                          <m:r>
                            <a:rPr lang="en-GB" sz="6000" b="0" i="1" smtClean="0">
                              <a:latin typeface="Cambria Math"/>
                            </a:rPr>
                            <m:t>𝑎</m:t>
                          </m:r>
                        </m:e>
                        <m:sup>
                          <m:r>
                            <a:rPr lang="en-GB" sz="6000" b="0" i="1" smtClean="0">
                              <a:latin typeface="Cambria Math"/>
                            </a:rPr>
                            <m:t>𝑞</m:t>
                          </m:r>
                        </m:sup>
                      </m:sSup>
                      <m:r>
                        <a:rPr lang="en-GB" sz="6000" b="0" i="1" smtClean="0">
                          <a:latin typeface="Cambria Math"/>
                        </a:rPr>
                        <m:t>×</m:t>
                      </m:r>
                      <m:sSup>
                        <m:sSupPr>
                          <m:ctrlPr>
                            <a:rPr lang="en-GB" sz="6000" b="0" i="1" smtClean="0">
                              <a:latin typeface="Cambria Math"/>
                            </a:rPr>
                          </m:ctrlPr>
                        </m:sSupPr>
                        <m:e>
                          <m:r>
                            <a:rPr lang="en-GB" sz="6000" b="0" i="1" smtClean="0">
                              <a:latin typeface="Cambria Math"/>
                            </a:rPr>
                            <m:t>𝑏</m:t>
                          </m:r>
                        </m:e>
                        <m:sup>
                          <m:r>
                            <a:rPr lang="en-GB" sz="6000" b="0" i="1" smtClean="0">
                              <a:latin typeface="Cambria Math"/>
                            </a:rPr>
                            <m:t>𝑟</m:t>
                          </m:r>
                        </m:sup>
                      </m:sSup>
                      <m:r>
                        <a:rPr lang="en-GB" sz="6000" b="0" i="1" smtClean="0">
                          <a:latin typeface="Cambria Math"/>
                        </a:rPr>
                        <m:t>×</m:t>
                      </m:r>
                      <m:sSup>
                        <m:sSupPr>
                          <m:ctrlPr>
                            <a:rPr lang="en-GB" sz="6000" b="0" i="1" smtClean="0">
                              <a:latin typeface="Cambria Math"/>
                            </a:rPr>
                          </m:ctrlPr>
                        </m:sSupPr>
                        <m:e>
                          <m:r>
                            <a:rPr lang="en-GB" sz="6000" b="0" i="1" smtClean="0">
                              <a:latin typeface="Cambria Math"/>
                            </a:rPr>
                            <m:t>𝑐</m:t>
                          </m:r>
                        </m:e>
                        <m:sup>
                          <m:r>
                            <a:rPr lang="en-GB" sz="6000" b="0" i="1" smtClean="0">
                              <a:latin typeface="Cambria Math"/>
                            </a:rPr>
                            <m:t>𝑠</m:t>
                          </m:r>
                        </m:sup>
                      </m:sSup>
                    </m:oMath>
                  </m:oMathPara>
                </a14:m>
                <a:endParaRPr lang="en-GB" sz="6000" baseline="30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1259632" y="1772816"/>
                <a:ext cx="6624736" cy="1015663"/>
              </a:xfrm>
              <a:prstGeom prst="rect">
                <a:avLst/>
              </a:prstGeom>
              <a:blipFill rotWithShape="1">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83568" y="3212976"/>
                <a:ext cx="7848872" cy="1815882"/>
              </a:xfrm>
              <a:prstGeom prst="rect">
                <a:avLst/>
              </a:prstGeom>
              <a:noFill/>
            </p:spPr>
            <p:txBody>
              <a:bodyPr wrap="square" rtlCol="0">
                <a:spAutoFit/>
              </a:bodyPr>
              <a:lstStyle/>
              <a:p>
                <a:r>
                  <a:rPr lang="en-GB" sz="2800" dirty="0"/>
                  <a:t>In general, we can add 1 to each of the indices, and multiply these together to get the number of factors. So above, there would be </a:t>
                </a:r>
                <a14:m>
                  <m:oMath xmlns:m="http://schemas.openxmlformats.org/officeDocument/2006/math">
                    <m:d>
                      <m:dPr>
                        <m:ctrlPr>
                          <a:rPr lang="en-GB" sz="2800" b="0" i="1" smtClean="0">
                            <a:latin typeface="Cambria Math"/>
                          </a:rPr>
                        </m:ctrlPr>
                      </m:dPr>
                      <m:e>
                        <m:r>
                          <a:rPr lang="en-GB" sz="2800" b="0" i="1" smtClean="0">
                            <a:latin typeface="Cambria Math"/>
                          </a:rPr>
                          <m:t>𝑞</m:t>
                        </m:r>
                        <m:r>
                          <a:rPr lang="en-GB" sz="2800" b="0" i="1" smtClean="0">
                            <a:latin typeface="Cambria Math"/>
                          </a:rPr>
                          <m:t>+1</m:t>
                        </m:r>
                      </m:e>
                    </m:d>
                    <m:d>
                      <m:dPr>
                        <m:ctrlPr>
                          <a:rPr lang="en-GB" sz="2800" b="0" i="1" smtClean="0">
                            <a:latin typeface="Cambria Math"/>
                          </a:rPr>
                        </m:ctrlPr>
                      </m:dPr>
                      <m:e>
                        <m:r>
                          <a:rPr lang="en-GB" sz="2800" b="0" i="1" smtClean="0">
                            <a:latin typeface="Cambria Math"/>
                          </a:rPr>
                          <m:t>𝑟</m:t>
                        </m:r>
                        <m:r>
                          <a:rPr lang="en-GB" sz="2800" b="0" i="1" smtClean="0">
                            <a:latin typeface="Cambria Math"/>
                          </a:rPr>
                          <m:t>+1</m:t>
                        </m:r>
                      </m:e>
                    </m:d>
                    <m:d>
                      <m:dPr>
                        <m:ctrlPr>
                          <a:rPr lang="en-GB" sz="2800" b="0" i="1" smtClean="0">
                            <a:latin typeface="Cambria Math"/>
                          </a:rPr>
                        </m:ctrlPr>
                      </m:dPr>
                      <m:e>
                        <m:r>
                          <a:rPr lang="en-GB" sz="2800" b="0" i="1" smtClean="0">
                            <a:latin typeface="Cambria Math"/>
                          </a:rPr>
                          <m:t>𝑠</m:t>
                        </m:r>
                        <m:r>
                          <a:rPr lang="en-GB" sz="2800" b="0" i="1" smtClean="0">
                            <a:latin typeface="Cambria Math"/>
                          </a:rPr>
                          <m:t>+1</m:t>
                        </m:r>
                      </m:e>
                    </m:d>
                  </m:oMath>
                </a14:m>
                <a:r>
                  <a:rPr lang="en-GB" sz="2800" dirty="0"/>
                  <a:t> factors.</a:t>
                </a:r>
              </a:p>
            </p:txBody>
          </p:sp>
        </mc:Choice>
        <mc:Fallback xmlns="">
          <p:sp>
            <p:nvSpPr>
              <p:cNvPr id="14" name="TextBox 13"/>
              <p:cNvSpPr txBox="1">
                <a:spLocks noRot="1" noChangeAspect="1" noMove="1" noResize="1" noEditPoints="1" noAdjustHandles="1" noChangeArrowheads="1" noChangeShapeType="1" noTextEdit="1"/>
              </p:cNvSpPr>
              <p:nvPr/>
            </p:nvSpPr>
            <p:spPr>
              <a:xfrm>
                <a:off x="683568" y="3212976"/>
                <a:ext cx="7848872" cy="1815882"/>
              </a:xfrm>
              <a:prstGeom prst="rect">
                <a:avLst/>
              </a:prstGeom>
              <a:blipFill rotWithShape="1">
                <a:blip r:embed="rId3"/>
                <a:stretch>
                  <a:fillRect l="-1553" t="-3020" r="-2174" b="-8725"/>
                </a:stretch>
              </a:blipFill>
            </p:spPr>
            <p:txBody>
              <a:bodyPr/>
              <a:lstStyle/>
              <a:p>
                <a:r>
                  <a:rPr lang="en-GB">
                    <a:noFill/>
                  </a:rPr>
                  <a:t> </a:t>
                </a:r>
              </a:p>
            </p:txBody>
          </p:sp>
        </mc:Fallback>
      </mc:AlternateContent>
      <p:sp>
        <p:nvSpPr>
          <p:cNvPr id="18" name="TextBox 17"/>
          <p:cNvSpPr txBox="1"/>
          <p:nvPr/>
        </p:nvSpPr>
        <p:spPr>
          <a:xfrm>
            <a:off x="0" y="576064"/>
            <a:ext cx="9144000"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sz="2400" b="1" dirty="0"/>
              <a:t>Handy Use 3: </a:t>
            </a:r>
            <a:r>
              <a:rPr lang="en-GB" sz="2400" dirty="0"/>
              <a:t>Number of factors?</a:t>
            </a:r>
          </a:p>
        </p:txBody>
      </p:sp>
      <p:sp>
        <p:nvSpPr>
          <p:cNvPr id="6" name="TextBox 5"/>
          <p:cNvSpPr txBox="1"/>
          <p:nvPr/>
        </p:nvSpPr>
        <p:spPr>
          <a:xfrm>
            <a:off x="0" y="0"/>
            <a:ext cx="9144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360000" rtlCol="0">
            <a:spAutoFit/>
          </a:bodyPr>
          <a:lstStyle/>
          <a:p>
            <a:r>
              <a:rPr lang="en-GB" sz="3200" dirty="0"/>
              <a:t>Using the prime factorisation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23528" y="1447684"/>
            <a:ext cx="6624736" cy="523220"/>
          </a:xfrm>
          <a:prstGeom prst="rect">
            <a:avLst/>
          </a:prstGeom>
          <a:noFill/>
        </p:spPr>
        <p:txBody>
          <a:bodyPr wrap="square" rtlCol="0">
            <a:spAutoFit/>
          </a:bodyPr>
          <a:lstStyle/>
          <a:p>
            <a:r>
              <a:rPr lang="en-GB" sz="2800" dirty="0"/>
              <a:t>How many factors do the following have?</a:t>
            </a:r>
            <a:endParaRPr lang="en-GB" sz="2800" baseline="30000" dirty="0"/>
          </a:p>
        </p:txBody>
      </p:sp>
      <p:sp>
        <p:nvSpPr>
          <p:cNvPr id="7" name="TextBox 6"/>
          <p:cNvSpPr txBox="1"/>
          <p:nvPr/>
        </p:nvSpPr>
        <p:spPr>
          <a:xfrm>
            <a:off x="0" y="581223"/>
            <a:ext cx="9144000"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sz="2400" b="1" dirty="0"/>
              <a:t>Handy Use 3: </a:t>
            </a:r>
            <a:r>
              <a:rPr lang="en-GB" sz="2400" dirty="0"/>
              <a:t>Number of factors?</a:t>
            </a:r>
          </a:p>
        </p:txBody>
      </p:sp>
      <p:sp>
        <p:nvSpPr>
          <p:cNvPr id="14" name="TextBox 13"/>
          <p:cNvSpPr txBox="1"/>
          <p:nvPr/>
        </p:nvSpPr>
        <p:spPr>
          <a:xfrm>
            <a:off x="467544" y="2492896"/>
            <a:ext cx="720080" cy="523220"/>
          </a:xfrm>
          <a:prstGeom prst="rect">
            <a:avLst/>
          </a:prstGeom>
          <a:noFill/>
        </p:spPr>
        <p:txBody>
          <a:bodyPr wrap="square" rtlCol="0">
            <a:spAutoFit/>
          </a:bodyPr>
          <a:lstStyle/>
          <a:p>
            <a:r>
              <a:rPr lang="en-GB" sz="2800" dirty="0"/>
              <a:t>50?</a:t>
            </a:r>
          </a:p>
        </p:txBody>
      </p:sp>
      <mc:AlternateContent xmlns:mc="http://schemas.openxmlformats.org/markup-compatibility/2006" xmlns:a14="http://schemas.microsoft.com/office/drawing/2010/main">
        <mc:Choice Requires="a14">
          <p:sp>
            <p:nvSpPr>
              <p:cNvPr id="6" name="TextBox 5"/>
              <p:cNvSpPr txBox="1"/>
              <p:nvPr/>
            </p:nvSpPr>
            <p:spPr>
              <a:xfrm>
                <a:off x="1619672" y="2492896"/>
                <a:ext cx="3816424" cy="954107"/>
              </a:xfrm>
              <a:prstGeom prst="rect">
                <a:avLst/>
              </a:prstGeom>
              <a:noFill/>
            </p:spPr>
            <p:txBody>
              <a:bodyPr wrap="square" rtlCol="0">
                <a:spAutoFit/>
              </a:bodyPr>
              <a:lstStyle/>
              <a:p>
                <a14:m>
                  <m:oMath xmlns:m="http://schemas.openxmlformats.org/officeDocument/2006/math">
                    <m:r>
                      <a:rPr lang="en-GB" sz="2800" b="0" i="1" smtClean="0">
                        <a:latin typeface="Cambria Math" panose="02040503050406030204" pitchFamily="18" charset="0"/>
                      </a:rPr>
                      <m:t>=2×</m:t>
                    </m:r>
                    <m:sSup>
                      <m:sSupPr>
                        <m:ctrlPr>
                          <a:rPr lang="en-GB" sz="2800" b="0" i="1" smtClean="0">
                            <a:latin typeface="Cambria Math"/>
                          </a:rPr>
                        </m:ctrlPr>
                      </m:sSupPr>
                      <m:e>
                        <m:r>
                          <a:rPr lang="en-GB" sz="2800" b="0" i="1" smtClean="0">
                            <a:latin typeface="Cambria Math" panose="02040503050406030204" pitchFamily="18" charset="0"/>
                          </a:rPr>
                          <m:t>5</m:t>
                        </m:r>
                      </m:e>
                      <m:sup>
                        <m:r>
                          <a:rPr lang="en-GB" sz="2800" b="0" i="1" smtClean="0">
                            <a:latin typeface="Cambria Math" panose="02040503050406030204" pitchFamily="18" charset="0"/>
                          </a:rPr>
                          <m:t>2</m:t>
                        </m:r>
                      </m:sup>
                    </m:sSup>
                  </m:oMath>
                </a14:m>
                <a:r>
                  <a:rPr lang="en-GB" sz="2800" dirty="0"/>
                  <a:t> </a:t>
                </a:r>
              </a:p>
              <a:p>
                <a:r>
                  <a:rPr lang="en-GB" sz="2800" dirty="0"/>
                  <a:t>   so </a:t>
                </a:r>
                <a14:m>
                  <m:oMath xmlns:m="http://schemas.openxmlformats.org/officeDocument/2006/math">
                    <m:r>
                      <a:rPr lang="en-GB" sz="2800" b="0" i="1" smtClean="0">
                        <a:latin typeface="Cambria Math" panose="02040503050406030204" pitchFamily="18" charset="0"/>
                      </a:rPr>
                      <m:t>2×3=6</m:t>
                    </m:r>
                  </m:oMath>
                </a14:m>
                <a:r>
                  <a:rPr lang="en-GB" sz="2800" dirty="0"/>
                  <a:t> factors.</a:t>
                </a:r>
                <a:endParaRPr lang="en-GB" sz="2800" baseline="30000" dirty="0"/>
              </a:p>
            </p:txBody>
          </p:sp>
        </mc:Choice>
        <mc:Fallback xmlns="">
          <p:sp>
            <p:nvSpPr>
              <p:cNvPr id="6" name="TextBox 5"/>
              <p:cNvSpPr txBox="1">
                <a:spLocks noRot="1" noChangeAspect="1" noMove="1" noResize="1" noEditPoints="1" noAdjustHandles="1" noChangeArrowheads="1" noChangeShapeType="1" noTextEdit="1"/>
              </p:cNvSpPr>
              <p:nvPr/>
            </p:nvSpPr>
            <p:spPr>
              <a:xfrm>
                <a:off x="1619672" y="2492896"/>
                <a:ext cx="3816424" cy="954107"/>
              </a:xfrm>
              <a:prstGeom prst="rect">
                <a:avLst/>
              </a:prstGeom>
              <a:blipFill rotWithShape="0">
                <a:blip r:embed="rId2"/>
                <a:stretch>
                  <a:fillRect b="-17949"/>
                </a:stretch>
              </a:blipFill>
            </p:spPr>
            <p:txBody>
              <a:bodyPr/>
              <a:lstStyle/>
              <a:p>
                <a:r>
                  <a:rPr lang="en-GB">
                    <a:noFill/>
                  </a:rPr>
                  <a:t> </a:t>
                </a:r>
              </a:p>
            </p:txBody>
          </p:sp>
        </mc:Fallback>
      </mc:AlternateContent>
      <p:sp>
        <p:nvSpPr>
          <p:cNvPr id="8" name="TextBox 7"/>
          <p:cNvSpPr txBox="1"/>
          <p:nvPr/>
        </p:nvSpPr>
        <p:spPr>
          <a:xfrm>
            <a:off x="467544" y="4581128"/>
            <a:ext cx="1080120" cy="523220"/>
          </a:xfrm>
          <a:prstGeom prst="rect">
            <a:avLst/>
          </a:prstGeom>
          <a:noFill/>
        </p:spPr>
        <p:txBody>
          <a:bodyPr wrap="square" rtlCol="0">
            <a:spAutoFit/>
          </a:bodyPr>
          <a:lstStyle/>
          <a:p>
            <a:r>
              <a:rPr lang="en-GB" sz="2800" dirty="0"/>
              <a:t>200?</a:t>
            </a:r>
          </a:p>
        </p:txBody>
      </p:sp>
      <mc:AlternateContent xmlns:mc="http://schemas.openxmlformats.org/markup-compatibility/2006" xmlns:a14="http://schemas.microsoft.com/office/drawing/2010/main">
        <mc:Choice Requires="a14">
          <p:sp>
            <p:nvSpPr>
              <p:cNvPr id="9" name="TextBox 8"/>
              <p:cNvSpPr txBox="1"/>
              <p:nvPr/>
            </p:nvSpPr>
            <p:spPr>
              <a:xfrm>
                <a:off x="1619672" y="4581128"/>
                <a:ext cx="3816424" cy="954107"/>
              </a:xfrm>
              <a:prstGeom prst="rect">
                <a:avLst/>
              </a:prstGeom>
              <a:noFill/>
            </p:spPr>
            <p:txBody>
              <a:bodyPr wrap="square" rtlCol="0">
                <a:spAutoFit/>
              </a:bodyPr>
              <a:lstStyle/>
              <a:p>
                <a14:m>
                  <m:oMath xmlns:m="http://schemas.openxmlformats.org/officeDocument/2006/math">
                    <m:r>
                      <a:rPr lang="en-GB" sz="2800" b="0" i="1" smtClean="0">
                        <a:latin typeface="Cambria Math" panose="02040503050406030204" pitchFamily="18" charset="0"/>
                      </a:rPr>
                      <m:t>=</m:t>
                    </m:r>
                    <m:sSup>
                      <m:sSupPr>
                        <m:ctrlPr>
                          <a:rPr lang="en-GB" sz="2800" b="0" i="1" smtClean="0">
                            <a:latin typeface="Cambria Math"/>
                          </a:rPr>
                        </m:ctrlPr>
                      </m:sSupPr>
                      <m:e>
                        <m:r>
                          <a:rPr lang="en-GB" sz="2800" b="0" i="1" smtClean="0">
                            <a:latin typeface="Cambria Math" panose="02040503050406030204" pitchFamily="18" charset="0"/>
                          </a:rPr>
                          <m:t>2</m:t>
                        </m:r>
                      </m:e>
                      <m:sup>
                        <m:r>
                          <a:rPr lang="en-GB" sz="2800" b="0" i="1" smtClean="0">
                            <a:latin typeface="Cambria Math" panose="02040503050406030204" pitchFamily="18" charset="0"/>
                          </a:rPr>
                          <m:t>3</m:t>
                        </m:r>
                      </m:sup>
                    </m:sSup>
                    <m:r>
                      <a:rPr lang="en-GB" sz="2800" b="0" i="1" smtClean="0">
                        <a:latin typeface="Cambria Math" panose="02040503050406030204" pitchFamily="18" charset="0"/>
                      </a:rPr>
                      <m:t>×</m:t>
                    </m:r>
                    <m:sSup>
                      <m:sSupPr>
                        <m:ctrlPr>
                          <a:rPr lang="en-GB" sz="2800" b="0" i="1" smtClean="0">
                            <a:latin typeface="Cambria Math"/>
                          </a:rPr>
                        </m:ctrlPr>
                      </m:sSupPr>
                      <m:e>
                        <m:r>
                          <a:rPr lang="en-GB" sz="2800" b="0" i="1" smtClean="0">
                            <a:latin typeface="Cambria Math" panose="02040503050406030204" pitchFamily="18" charset="0"/>
                          </a:rPr>
                          <m:t>5</m:t>
                        </m:r>
                      </m:e>
                      <m:sup>
                        <m:r>
                          <a:rPr lang="en-GB" sz="2800" b="0" i="1" smtClean="0">
                            <a:latin typeface="Cambria Math" panose="02040503050406030204" pitchFamily="18" charset="0"/>
                          </a:rPr>
                          <m:t>2</m:t>
                        </m:r>
                      </m:sup>
                    </m:sSup>
                  </m:oMath>
                </a14:m>
                <a:r>
                  <a:rPr lang="en-GB" sz="2800" dirty="0"/>
                  <a:t> </a:t>
                </a:r>
              </a:p>
              <a:p>
                <a:r>
                  <a:rPr lang="en-GB" sz="2800" dirty="0"/>
                  <a:t>   so </a:t>
                </a:r>
                <a14:m>
                  <m:oMath xmlns:m="http://schemas.openxmlformats.org/officeDocument/2006/math">
                    <m:r>
                      <a:rPr lang="en-GB" sz="2800" b="0" i="1" smtClean="0">
                        <a:latin typeface="Cambria Math" panose="02040503050406030204" pitchFamily="18" charset="0"/>
                      </a:rPr>
                      <m:t>4×3=12</m:t>
                    </m:r>
                  </m:oMath>
                </a14:m>
                <a:r>
                  <a:rPr lang="en-GB" sz="2800" dirty="0"/>
                  <a:t> factors.</a:t>
                </a:r>
                <a:endParaRPr lang="en-GB" sz="2800" baseline="30000" dirty="0"/>
              </a:p>
            </p:txBody>
          </p:sp>
        </mc:Choice>
        <mc:Fallback xmlns="">
          <p:sp>
            <p:nvSpPr>
              <p:cNvPr id="9" name="TextBox 8"/>
              <p:cNvSpPr txBox="1">
                <a:spLocks noRot="1" noChangeAspect="1" noMove="1" noResize="1" noEditPoints="1" noAdjustHandles="1" noChangeArrowheads="1" noChangeShapeType="1" noTextEdit="1"/>
              </p:cNvSpPr>
              <p:nvPr/>
            </p:nvSpPr>
            <p:spPr>
              <a:xfrm>
                <a:off x="1619672" y="4581128"/>
                <a:ext cx="3816424" cy="954107"/>
              </a:xfrm>
              <a:prstGeom prst="rect">
                <a:avLst/>
              </a:prstGeom>
              <a:blipFill rotWithShape="0">
                <a:blip r:embed="rId3"/>
                <a:stretch>
                  <a:fillRect b="-17197"/>
                </a:stretch>
              </a:blipFill>
            </p:spPr>
            <p:txBody>
              <a:bodyPr/>
              <a:lstStyle/>
              <a:p>
                <a:r>
                  <a:rPr lang="en-GB">
                    <a:noFill/>
                  </a:rPr>
                  <a:t> </a:t>
                </a:r>
              </a:p>
            </p:txBody>
          </p:sp>
        </mc:Fallback>
      </mc:AlternateContent>
      <p:sp>
        <p:nvSpPr>
          <p:cNvPr id="10" name="TextBox 9"/>
          <p:cNvSpPr txBox="1"/>
          <p:nvPr/>
        </p:nvSpPr>
        <p:spPr>
          <a:xfrm>
            <a:off x="5364088" y="2492896"/>
            <a:ext cx="1512168" cy="523220"/>
          </a:xfrm>
          <a:prstGeom prst="rect">
            <a:avLst/>
          </a:prstGeom>
          <a:noFill/>
        </p:spPr>
        <p:txBody>
          <a:bodyPr wrap="square" rtlCol="0">
            <a:spAutoFit/>
          </a:bodyPr>
          <a:lstStyle/>
          <a:p>
            <a:r>
              <a:rPr lang="en-GB" sz="2800" dirty="0"/>
              <a:t>10</a:t>
            </a:r>
            <a:r>
              <a:rPr lang="en-GB" sz="2800" baseline="30000" dirty="0"/>
              <a:t>100</a:t>
            </a:r>
            <a:r>
              <a:rPr lang="en-GB" sz="2800" dirty="0"/>
              <a:t>?</a:t>
            </a:r>
          </a:p>
        </p:txBody>
      </p:sp>
      <mc:AlternateContent xmlns:mc="http://schemas.openxmlformats.org/markup-compatibility/2006" xmlns:a14="http://schemas.microsoft.com/office/drawing/2010/main">
        <mc:Choice Requires="a14">
          <p:sp>
            <p:nvSpPr>
              <p:cNvPr id="11" name="TextBox 10"/>
              <p:cNvSpPr txBox="1"/>
              <p:nvPr/>
            </p:nvSpPr>
            <p:spPr>
              <a:xfrm>
                <a:off x="6516216" y="2492896"/>
                <a:ext cx="2627784" cy="1815882"/>
              </a:xfrm>
              <a:prstGeom prst="rect">
                <a:avLst/>
              </a:prstGeom>
              <a:noFill/>
            </p:spPr>
            <p:txBody>
              <a:bodyPr wrap="square" rtlCol="0">
                <a:spAutoFit/>
              </a:bodyPr>
              <a:lstStyle/>
              <a:p>
                <a14:m>
                  <m:oMath xmlns:m="http://schemas.openxmlformats.org/officeDocument/2006/math">
                    <m:r>
                      <a:rPr lang="en-GB" sz="2800" b="0" i="1" smtClean="0">
                        <a:latin typeface="Cambria Math" panose="02040503050406030204" pitchFamily="18" charset="0"/>
                      </a:rPr>
                      <m:t>=</m:t>
                    </m:r>
                    <m:sSup>
                      <m:sSupPr>
                        <m:ctrlPr>
                          <a:rPr lang="en-GB" sz="2800" b="0" i="1" smtClean="0">
                            <a:latin typeface="Cambria Math"/>
                          </a:rPr>
                        </m:ctrlPr>
                      </m:sSupPr>
                      <m:e>
                        <m:d>
                          <m:dPr>
                            <m:ctrlPr>
                              <a:rPr lang="en-GB" sz="2800" b="0" i="1" smtClean="0">
                                <a:latin typeface="Cambria Math"/>
                              </a:rPr>
                            </m:ctrlPr>
                          </m:dPr>
                          <m:e>
                            <m:r>
                              <a:rPr lang="en-GB" sz="2800" b="0" i="1" smtClean="0">
                                <a:latin typeface="Cambria Math" panose="02040503050406030204" pitchFamily="18" charset="0"/>
                              </a:rPr>
                              <m:t>2×5</m:t>
                            </m:r>
                          </m:e>
                        </m:d>
                      </m:e>
                      <m:sup>
                        <m:r>
                          <a:rPr lang="en-GB" sz="2800" b="0" i="1" smtClean="0">
                            <a:latin typeface="Cambria Math" panose="02040503050406030204" pitchFamily="18" charset="0"/>
                          </a:rPr>
                          <m:t>100</m:t>
                        </m:r>
                      </m:sup>
                    </m:sSup>
                  </m:oMath>
                </a14:m>
                <a:r>
                  <a:rPr lang="en-GB" sz="2800" dirty="0"/>
                  <a:t> </a:t>
                </a:r>
              </a:p>
              <a:p>
                <a14:m>
                  <m:oMath xmlns:m="http://schemas.openxmlformats.org/officeDocument/2006/math">
                    <m:r>
                      <a:rPr lang="en-GB" sz="2800" b="0" i="1" smtClean="0">
                        <a:latin typeface="Cambria Math" panose="02040503050406030204" pitchFamily="18" charset="0"/>
                      </a:rPr>
                      <m:t>=</m:t>
                    </m:r>
                    <m:sSup>
                      <m:sSupPr>
                        <m:ctrlPr>
                          <a:rPr lang="en-GB" sz="2800" b="0" i="1" smtClean="0">
                            <a:latin typeface="Cambria Math"/>
                          </a:rPr>
                        </m:ctrlPr>
                      </m:sSupPr>
                      <m:e>
                        <m:r>
                          <a:rPr lang="en-GB" sz="2800" b="0" i="1" smtClean="0">
                            <a:latin typeface="Cambria Math" panose="02040503050406030204" pitchFamily="18" charset="0"/>
                          </a:rPr>
                          <m:t>2</m:t>
                        </m:r>
                      </m:e>
                      <m:sup>
                        <m:r>
                          <a:rPr lang="en-GB" sz="2800" b="0" i="1" smtClean="0">
                            <a:latin typeface="Cambria Math" panose="02040503050406030204" pitchFamily="18" charset="0"/>
                          </a:rPr>
                          <m:t>100</m:t>
                        </m:r>
                      </m:sup>
                    </m:sSup>
                    <m:r>
                      <a:rPr lang="en-GB" sz="2800" b="0" i="1" smtClean="0">
                        <a:latin typeface="Cambria Math" panose="02040503050406030204" pitchFamily="18" charset="0"/>
                      </a:rPr>
                      <m:t>×</m:t>
                    </m:r>
                    <m:sSup>
                      <m:sSupPr>
                        <m:ctrlPr>
                          <a:rPr lang="en-GB" sz="2800" b="0" i="1" smtClean="0">
                            <a:latin typeface="Cambria Math"/>
                          </a:rPr>
                        </m:ctrlPr>
                      </m:sSupPr>
                      <m:e>
                        <m:r>
                          <a:rPr lang="en-GB" sz="2800" b="0" i="1" smtClean="0">
                            <a:latin typeface="Cambria Math" panose="02040503050406030204" pitchFamily="18" charset="0"/>
                          </a:rPr>
                          <m:t>5</m:t>
                        </m:r>
                      </m:e>
                      <m:sup>
                        <m:r>
                          <a:rPr lang="en-GB" sz="2800" b="0" i="1" smtClean="0">
                            <a:latin typeface="Cambria Math" panose="02040503050406030204" pitchFamily="18" charset="0"/>
                          </a:rPr>
                          <m:t>100</m:t>
                        </m:r>
                      </m:sup>
                    </m:sSup>
                  </m:oMath>
                </a14:m>
                <a:r>
                  <a:rPr lang="en-GB" sz="2800" dirty="0"/>
                  <a:t> </a:t>
                </a:r>
              </a:p>
              <a:p>
                <a:r>
                  <a:rPr lang="en-GB" sz="2800" dirty="0"/>
                  <a:t>So 101</a:t>
                </a:r>
                <a:r>
                  <a:rPr lang="en-GB" sz="2800" baseline="30000" dirty="0"/>
                  <a:t>2</a:t>
                </a:r>
                <a:r>
                  <a:rPr lang="en-GB" sz="2800" dirty="0"/>
                  <a:t> factors</a:t>
                </a:r>
              </a:p>
              <a:p>
                <a:r>
                  <a:rPr lang="en-GB" sz="2800" dirty="0"/>
                  <a:t>= 10201 factors.</a:t>
                </a:r>
              </a:p>
            </p:txBody>
          </p:sp>
        </mc:Choice>
        <mc:Fallback xmlns="">
          <p:sp>
            <p:nvSpPr>
              <p:cNvPr id="11" name="TextBox 10"/>
              <p:cNvSpPr txBox="1">
                <a:spLocks noRot="1" noChangeAspect="1" noMove="1" noResize="1" noEditPoints="1" noAdjustHandles="1" noChangeArrowheads="1" noChangeShapeType="1" noTextEdit="1"/>
              </p:cNvSpPr>
              <p:nvPr/>
            </p:nvSpPr>
            <p:spPr>
              <a:xfrm>
                <a:off x="6516216" y="2492896"/>
                <a:ext cx="2627784" cy="1815882"/>
              </a:xfrm>
              <a:prstGeom prst="rect">
                <a:avLst/>
              </a:prstGeom>
              <a:blipFill rotWithShape="0">
                <a:blip r:embed="rId4"/>
                <a:stretch>
                  <a:fillRect l="-4872" b="-8725"/>
                </a:stretch>
              </a:blipFill>
            </p:spPr>
            <p:txBody>
              <a:bodyPr/>
              <a:lstStyle/>
              <a:p>
                <a:r>
                  <a:rPr lang="en-GB">
                    <a:noFill/>
                  </a:rPr>
                  <a:t> </a:t>
                </a:r>
              </a:p>
            </p:txBody>
          </p:sp>
        </mc:Fallback>
      </mc:AlternateContent>
      <p:sp>
        <p:nvSpPr>
          <p:cNvPr id="12" name="TextBox 11"/>
          <p:cNvSpPr txBox="1"/>
          <p:nvPr/>
        </p:nvSpPr>
        <p:spPr>
          <a:xfrm>
            <a:off x="5292080" y="4437112"/>
            <a:ext cx="1800200" cy="523220"/>
          </a:xfrm>
          <a:prstGeom prst="rect">
            <a:avLst/>
          </a:prstGeom>
          <a:noFill/>
        </p:spPr>
        <p:txBody>
          <a:bodyPr wrap="square" rtlCol="0">
            <a:spAutoFit/>
          </a:bodyPr>
          <a:lstStyle/>
          <a:p>
            <a:r>
              <a:rPr lang="en-GB" sz="2800" dirty="0"/>
              <a:t>2003</a:t>
            </a:r>
            <a:r>
              <a:rPr lang="en-GB" sz="2800" baseline="30000" dirty="0"/>
              <a:t>2003</a:t>
            </a:r>
            <a:r>
              <a:rPr lang="en-GB" sz="2800" dirty="0"/>
              <a:t>?</a:t>
            </a:r>
          </a:p>
        </p:txBody>
      </p:sp>
      <p:sp>
        <p:nvSpPr>
          <p:cNvPr id="13" name="TextBox 12"/>
          <p:cNvSpPr txBox="1"/>
          <p:nvPr/>
        </p:nvSpPr>
        <p:spPr>
          <a:xfrm>
            <a:off x="6948264" y="4509120"/>
            <a:ext cx="2699792" cy="369332"/>
          </a:xfrm>
          <a:prstGeom prst="rect">
            <a:avLst/>
          </a:prstGeom>
          <a:noFill/>
        </p:spPr>
        <p:txBody>
          <a:bodyPr wrap="square" rtlCol="0">
            <a:spAutoFit/>
          </a:bodyPr>
          <a:lstStyle/>
          <a:p>
            <a:r>
              <a:rPr lang="en-GB" dirty="0"/>
              <a:t>(Note: 2003 is prime)</a:t>
            </a:r>
          </a:p>
        </p:txBody>
      </p:sp>
      <p:sp>
        <p:nvSpPr>
          <p:cNvPr id="15" name="TextBox 14"/>
          <p:cNvSpPr txBox="1"/>
          <p:nvPr/>
        </p:nvSpPr>
        <p:spPr>
          <a:xfrm>
            <a:off x="6084168" y="5013176"/>
            <a:ext cx="2880320" cy="1200329"/>
          </a:xfrm>
          <a:prstGeom prst="rect">
            <a:avLst/>
          </a:prstGeom>
          <a:noFill/>
        </p:spPr>
        <p:txBody>
          <a:bodyPr wrap="square" rtlCol="0">
            <a:spAutoFit/>
          </a:bodyPr>
          <a:lstStyle/>
          <a:p>
            <a:r>
              <a:rPr lang="en-GB" sz="2400" dirty="0"/>
              <a:t>This is already prime-factorised, so there’s 2004 factors.</a:t>
            </a:r>
          </a:p>
        </p:txBody>
      </p:sp>
      <p:sp>
        <p:nvSpPr>
          <p:cNvPr id="16" name="Rectangle 15"/>
          <p:cNvSpPr/>
          <p:nvPr/>
        </p:nvSpPr>
        <p:spPr>
          <a:xfrm>
            <a:off x="1979713" y="2528900"/>
            <a:ext cx="3096344" cy="8640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1979712" y="4626133"/>
            <a:ext cx="3170786" cy="8640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6552525" y="2560948"/>
            <a:ext cx="2448272" cy="17281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6084168" y="5013176"/>
            <a:ext cx="2808312" cy="13681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20" name="Straight Connector 19"/>
          <p:cNvCxnSpPr/>
          <p:nvPr/>
        </p:nvCxnSpPr>
        <p:spPr>
          <a:xfrm>
            <a:off x="5220072" y="2348880"/>
            <a:ext cx="0" cy="450912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0" y="4437112"/>
            <a:ext cx="9144000" cy="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0" y="2348880"/>
            <a:ext cx="9144000" cy="0"/>
          </a:xfrm>
          <a:prstGeom prst="line">
            <a:avLst/>
          </a:prstGeom>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0" y="5159"/>
            <a:ext cx="9144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360000" rtlCol="0">
            <a:spAutoFit/>
          </a:bodyPr>
          <a:lstStyle/>
          <a:p>
            <a:r>
              <a:rPr lang="en-GB" sz="3200" dirty="0"/>
              <a:t>Using the prime factorisation</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67544" y="1124744"/>
            <a:ext cx="7704856" cy="461665"/>
          </a:xfrm>
          <a:prstGeom prst="rect">
            <a:avLst/>
          </a:prstGeom>
          <a:noFill/>
        </p:spPr>
        <p:txBody>
          <a:bodyPr wrap="square" rtlCol="0">
            <a:spAutoFit/>
          </a:bodyPr>
          <a:lstStyle/>
          <a:p>
            <a:r>
              <a:rPr lang="en-GB" sz="2400" b="1" dirty="0"/>
              <a:t>Question: </a:t>
            </a:r>
            <a:r>
              <a:rPr lang="en-GB" sz="2400" dirty="0"/>
              <a:t>How many multiples of 2013 have 2013 factors?</a:t>
            </a:r>
          </a:p>
        </p:txBody>
      </p:sp>
      <mc:AlternateContent xmlns:mc="http://schemas.openxmlformats.org/markup-compatibility/2006" xmlns:a14="http://schemas.microsoft.com/office/drawing/2010/main">
        <mc:Choice Requires="a14">
          <p:sp>
            <p:nvSpPr>
              <p:cNvPr id="16" name="TextBox 15"/>
              <p:cNvSpPr txBox="1"/>
              <p:nvPr/>
            </p:nvSpPr>
            <p:spPr>
              <a:xfrm>
                <a:off x="467544" y="3789040"/>
                <a:ext cx="7632848" cy="923330"/>
              </a:xfrm>
              <a:prstGeom prst="rect">
                <a:avLst/>
              </a:prstGeom>
              <a:noFill/>
            </p:spPr>
            <p:txBody>
              <a:bodyPr wrap="square" rtlCol="0">
                <a:spAutoFit/>
              </a:bodyPr>
              <a:lstStyle/>
              <a:p>
                <a:r>
                  <a:rPr lang="en-GB" b="1" dirty="0"/>
                  <a:t>Hint: </a:t>
                </a:r>
                <a14:m>
                  <m:oMath xmlns:m="http://schemas.openxmlformats.org/officeDocument/2006/math">
                    <m:r>
                      <a:rPr lang="en-GB" b="0" i="1" smtClean="0">
                        <a:latin typeface="Cambria Math" panose="02040503050406030204" pitchFamily="18" charset="0"/>
                      </a:rPr>
                      <m:t>2013=3×11×61</m:t>
                    </m:r>
                  </m:oMath>
                </a14:m>
                <a:endParaRPr lang="en-GB" dirty="0"/>
              </a:p>
              <a:p>
                <a:r>
                  <a:rPr lang="en-GB" dirty="0"/>
                  <a:t>Use the ‘number of factors’ theorem backwards: If there are 2013 factors, what could the powers be in the prime factorisation?</a:t>
                </a:r>
              </a:p>
            </p:txBody>
          </p:sp>
        </mc:Choice>
        <mc:Fallback xmlns="">
          <p:sp>
            <p:nvSpPr>
              <p:cNvPr id="16" name="TextBox 15"/>
              <p:cNvSpPr txBox="1">
                <a:spLocks noRot="1" noChangeAspect="1" noMove="1" noResize="1" noEditPoints="1" noAdjustHandles="1" noChangeArrowheads="1" noChangeShapeType="1" noTextEdit="1"/>
              </p:cNvSpPr>
              <p:nvPr/>
            </p:nvSpPr>
            <p:spPr>
              <a:xfrm>
                <a:off x="467544" y="3789040"/>
                <a:ext cx="7632848" cy="923330"/>
              </a:xfrm>
              <a:prstGeom prst="rect">
                <a:avLst/>
              </a:prstGeom>
              <a:blipFill rotWithShape="0">
                <a:blip r:embed="rId2"/>
                <a:stretch>
                  <a:fillRect l="-719" t="-3974" r="-240" b="-993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79512" y="4725144"/>
                <a:ext cx="6912768" cy="2062103"/>
              </a:xfrm>
              <a:prstGeom prst="rect">
                <a:avLst/>
              </a:prstGeom>
              <a:noFill/>
            </p:spPr>
            <p:txBody>
              <a:bodyPr wrap="square" rtlCol="0">
                <a:spAutoFit/>
              </a:bodyPr>
              <a:lstStyle/>
              <a:p>
                <a:r>
                  <a:rPr lang="en-GB" sz="1600" b="1" dirty="0"/>
                  <a:t>Solution: </a:t>
                </a:r>
                <a:r>
                  <a:rPr lang="en-GB" sz="1600" dirty="0"/>
                  <a:t>Firstly note that any multiple of 2013 must have at least powers of 3, 11 and 61 in its prime factorisation (with powers at least 1). If there are 2013 factors, then the product of one more than each of the powers in the prime factorisation is 2013. e.g. We could have </a:t>
                </a:r>
                <a14:m>
                  <m:oMath xmlns:m="http://schemas.openxmlformats.org/officeDocument/2006/math">
                    <m:sSup>
                      <m:sSupPr>
                        <m:ctrlPr>
                          <a:rPr lang="en-GB" sz="1600" b="0" i="1" smtClean="0">
                            <a:latin typeface="Cambria Math"/>
                          </a:rPr>
                        </m:ctrlPr>
                      </m:sSupPr>
                      <m:e>
                        <m:r>
                          <a:rPr lang="en-GB" sz="1600" b="0" i="1" smtClean="0">
                            <a:latin typeface="Cambria Math" panose="02040503050406030204" pitchFamily="18" charset="0"/>
                          </a:rPr>
                          <m:t>3</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a:rPr>
                        </m:ctrlPr>
                      </m:sSupPr>
                      <m:e>
                        <m:r>
                          <a:rPr lang="en-GB" sz="1600" b="0" i="1" smtClean="0">
                            <a:latin typeface="Cambria Math" panose="02040503050406030204" pitchFamily="18" charset="0"/>
                          </a:rPr>
                          <m:t>11</m:t>
                        </m:r>
                      </m:e>
                      <m:sup>
                        <m:r>
                          <a:rPr lang="en-GB" sz="1600" b="0" i="1" smtClean="0">
                            <a:latin typeface="Cambria Math" panose="02040503050406030204" pitchFamily="18" charset="0"/>
                          </a:rPr>
                          <m:t>10</m:t>
                        </m:r>
                      </m:sup>
                    </m:sSup>
                    <m:r>
                      <a:rPr lang="en-GB" sz="1600" b="0" i="1" smtClean="0">
                        <a:latin typeface="Cambria Math" panose="02040503050406030204" pitchFamily="18" charset="0"/>
                      </a:rPr>
                      <m:t>×</m:t>
                    </m:r>
                    <m:sSup>
                      <m:sSupPr>
                        <m:ctrlPr>
                          <a:rPr lang="en-GB" sz="1600" b="0" i="1" smtClean="0">
                            <a:latin typeface="Cambria Math"/>
                          </a:rPr>
                        </m:ctrlPr>
                      </m:sSupPr>
                      <m:e>
                        <m:r>
                          <a:rPr lang="en-GB" sz="1600" b="0" i="1" smtClean="0">
                            <a:latin typeface="Cambria Math" panose="02040503050406030204" pitchFamily="18" charset="0"/>
                          </a:rPr>
                          <m:t>61</m:t>
                        </m:r>
                      </m:e>
                      <m:sup>
                        <m:r>
                          <a:rPr lang="en-GB" sz="1600" b="0" i="1" smtClean="0">
                            <a:latin typeface="Cambria Math" panose="02040503050406030204" pitchFamily="18" charset="0"/>
                          </a:rPr>
                          <m:t>60</m:t>
                        </m:r>
                      </m:sup>
                    </m:sSup>
                  </m:oMath>
                </a14:m>
                <a:r>
                  <a:rPr lang="en-GB" sz="1600" dirty="0"/>
                  <a:t>, since </a:t>
                </a:r>
                <a14:m>
                  <m:oMath xmlns:m="http://schemas.openxmlformats.org/officeDocument/2006/math">
                    <m:d>
                      <m:dPr>
                        <m:ctrlPr>
                          <a:rPr lang="en-GB" sz="1600" b="0" i="1" smtClean="0">
                            <a:latin typeface="Cambria Math"/>
                          </a:rPr>
                        </m:ctrlPr>
                      </m:dPr>
                      <m:e>
                        <m:r>
                          <a:rPr lang="en-GB" sz="1600" b="0" i="1" smtClean="0">
                            <a:latin typeface="Cambria Math" panose="02040503050406030204" pitchFamily="18" charset="0"/>
                          </a:rPr>
                          <m:t>2+1</m:t>
                        </m:r>
                      </m:e>
                    </m:d>
                    <m:d>
                      <m:dPr>
                        <m:ctrlPr>
                          <a:rPr lang="en-GB" sz="1600" b="0" i="1" smtClean="0">
                            <a:latin typeface="Cambria Math"/>
                          </a:rPr>
                        </m:ctrlPr>
                      </m:dPr>
                      <m:e>
                        <m:r>
                          <a:rPr lang="en-GB" sz="1600" b="0" i="1" smtClean="0">
                            <a:latin typeface="Cambria Math" panose="02040503050406030204" pitchFamily="18" charset="0"/>
                          </a:rPr>
                          <m:t>10+1</m:t>
                        </m:r>
                      </m:e>
                    </m:d>
                    <m:d>
                      <m:dPr>
                        <m:ctrlPr>
                          <a:rPr lang="en-GB" sz="1600" b="0" i="1" smtClean="0">
                            <a:latin typeface="Cambria Math"/>
                          </a:rPr>
                        </m:ctrlPr>
                      </m:dPr>
                      <m:e>
                        <m:r>
                          <a:rPr lang="en-GB" sz="1600" b="0" i="1" smtClean="0">
                            <a:latin typeface="Cambria Math" panose="02040503050406030204" pitchFamily="18" charset="0"/>
                          </a:rPr>
                          <m:t>60+1</m:t>
                        </m:r>
                      </m:e>
                    </m:d>
                    <m:r>
                      <a:rPr lang="en-GB" sz="1600" b="0" i="1" smtClean="0">
                        <a:latin typeface="Cambria Math" panose="02040503050406030204" pitchFamily="18" charset="0"/>
                      </a:rPr>
                      <m:t>=2013</m:t>
                    </m:r>
                  </m:oMath>
                </a14:m>
                <a:r>
                  <a:rPr lang="en-GB" sz="1600" dirty="0"/>
                  <a:t>. There’s </a:t>
                </a:r>
                <a14:m>
                  <m:oMath xmlns:m="http://schemas.openxmlformats.org/officeDocument/2006/math">
                    <m:r>
                      <a:rPr lang="en-GB" sz="1600" b="0" i="1" smtClean="0">
                        <a:latin typeface="Cambria Math" panose="02040503050406030204" pitchFamily="18" charset="0"/>
                      </a:rPr>
                      <m:t>3!=6</m:t>
                    </m:r>
                  </m:oMath>
                </a14:m>
                <a:r>
                  <a:rPr lang="en-GB" sz="1600" dirty="0"/>
                  <a:t> ways we could arrange these three powers, which all give multiples of 2013. Our multiple of 2013 can’t introduce any new factors in its prime factorisation, because the number of factors 2013 only has three prime factors, and thus can’t be split into more than three indices.</a:t>
                </a:r>
              </a:p>
            </p:txBody>
          </p:sp>
        </mc:Choice>
        <mc:Fallback xmlns="">
          <p:sp>
            <p:nvSpPr>
              <p:cNvPr id="17" name="TextBox 16"/>
              <p:cNvSpPr txBox="1">
                <a:spLocks noRot="1" noChangeAspect="1" noMove="1" noResize="1" noEditPoints="1" noAdjustHandles="1" noChangeArrowheads="1" noChangeShapeType="1" noTextEdit="1"/>
              </p:cNvSpPr>
              <p:nvPr/>
            </p:nvSpPr>
            <p:spPr>
              <a:xfrm>
                <a:off x="179512" y="4725144"/>
                <a:ext cx="6912768" cy="2062103"/>
              </a:xfrm>
              <a:prstGeom prst="rect">
                <a:avLst/>
              </a:prstGeom>
              <a:blipFill rotWithShape="0">
                <a:blip r:embed="rId3"/>
                <a:stretch>
                  <a:fillRect l="-2381" t="-888" r="-970" b="-2959"/>
                </a:stretch>
              </a:blipFill>
            </p:spPr>
            <p:txBody>
              <a:bodyPr/>
              <a:lstStyle/>
              <a:p>
                <a:r>
                  <a:rPr lang="en-GB">
                    <a:noFill/>
                  </a:rPr>
                  <a:t> </a:t>
                </a:r>
              </a:p>
            </p:txBody>
          </p:sp>
        </mc:Fallback>
      </mc:AlternateContent>
      <p:sp>
        <p:nvSpPr>
          <p:cNvPr id="19" name="Rectangle 18"/>
          <p:cNvSpPr/>
          <p:nvPr/>
        </p:nvSpPr>
        <p:spPr>
          <a:xfrm>
            <a:off x="7308304" y="6237312"/>
            <a:ext cx="1584176"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Grey</a:t>
            </a:r>
          </a:p>
        </p:txBody>
      </p:sp>
      <p:grpSp>
        <p:nvGrpSpPr>
          <p:cNvPr id="20" name="Group 44"/>
          <p:cNvGrpSpPr/>
          <p:nvPr/>
        </p:nvGrpSpPr>
        <p:grpSpPr>
          <a:xfrm>
            <a:off x="6948264" y="5805264"/>
            <a:ext cx="1944216" cy="432048"/>
            <a:chOff x="6948264" y="5301208"/>
            <a:chExt cx="1944216" cy="432048"/>
          </a:xfrm>
        </p:grpSpPr>
        <p:sp>
          <p:nvSpPr>
            <p:cNvPr id="21" name="Rectangle 20"/>
            <p:cNvSpPr/>
            <p:nvPr/>
          </p:nvSpPr>
          <p:spPr>
            <a:xfrm>
              <a:off x="7308304" y="5301208"/>
              <a:ext cx="1584176" cy="4320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b="1" dirty="0"/>
                <a:t>Pink</a:t>
              </a:r>
            </a:p>
          </p:txBody>
        </p:sp>
        <p:sp>
          <p:nvSpPr>
            <p:cNvPr id="22" name="Right Arrow 21"/>
            <p:cNvSpPr/>
            <p:nvPr/>
          </p:nvSpPr>
          <p:spPr>
            <a:xfrm>
              <a:off x="6948264" y="5373216"/>
              <a:ext cx="360040" cy="2880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23" name="TextBox 22"/>
          <p:cNvSpPr txBox="1"/>
          <p:nvPr/>
        </p:nvSpPr>
        <p:spPr>
          <a:xfrm>
            <a:off x="7308304" y="5373216"/>
            <a:ext cx="1584176" cy="369332"/>
          </a:xfrm>
          <a:prstGeom prst="rect">
            <a:avLst/>
          </a:prstGeom>
          <a:noFill/>
        </p:spPr>
        <p:txBody>
          <a:bodyPr wrap="square" rtlCol="0">
            <a:spAutoFit/>
          </a:bodyPr>
          <a:lstStyle/>
          <a:p>
            <a:pPr algn="ctr"/>
            <a:r>
              <a:rPr lang="en-GB" b="1" dirty="0" err="1"/>
              <a:t>Int</a:t>
            </a:r>
            <a:r>
              <a:rPr lang="en-GB" b="1" dirty="0"/>
              <a:t> Kangaroo</a:t>
            </a:r>
          </a:p>
        </p:txBody>
      </p:sp>
      <p:sp>
        <p:nvSpPr>
          <p:cNvPr id="24" name="Rectangle 23"/>
          <p:cNvSpPr/>
          <p:nvPr/>
        </p:nvSpPr>
        <p:spPr>
          <a:xfrm>
            <a:off x="539552" y="1844824"/>
            <a:ext cx="165618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p:sp>
        <p:nvSpPr>
          <p:cNvPr id="25" name="Rectangle 24"/>
          <p:cNvSpPr/>
          <p:nvPr/>
        </p:nvSpPr>
        <p:spPr>
          <a:xfrm>
            <a:off x="539552" y="1844824"/>
            <a:ext cx="1656184"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800" dirty="0"/>
              <a:t>A: 0</a:t>
            </a:r>
          </a:p>
        </p:txBody>
      </p:sp>
      <p:sp>
        <p:nvSpPr>
          <p:cNvPr id="26" name="Rectangle 25"/>
          <p:cNvSpPr/>
          <p:nvPr/>
        </p:nvSpPr>
        <p:spPr>
          <a:xfrm>
            <a:off x="539552" y="2708920"/>
            <a:ext cx="1656184" cy="648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ym typeface="Wingdings"/>
              </a:rPr>
              <a:t></a:t>
            </a:r>
            <a:endParaRPr lang="en-GB" sz="2800" dirty="0"/>
          </a:p>
        </p:txBody>
      </p:sp>
      <p:sp>
        <p:nvSpPr>
          <p:cNvPr id="27" name="Rectangle 26"/>
          <p:cNvSpPr/>
          <p:nvPr/>
        </p:nvSpPr>
        <p:spPr>
          <a:xfrm>
            <a:off x="2483768" y="1844824"/>
            <a:ext cx="165618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p:sp>
        <p:nvSpPr>
          <p:cNvPr id="28" name="Rectangle 27"/>
          <p:cNvSpPr/>
          <p:nvPr/>
        </p:nvSpPr>
        <p:spPr>
          <a:xfrm>
            <a:off x="2483768" y="2708920"/>
            <a:ext cx="3600400"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p:sp>
        <p:nvSpPr>
          <p:cNvPr id="29" name="Rectangle 28"/>
          <p:cNvSpPr/>
          <p:nvPr/>
        </p:nvSpPr>
        <p:spPr>
          <a:xfrm>
            <a:off x="4427984" y="1844824"/>
            <a:ext cx="165618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p:sp>
        <p:nvSpPr>
          <p:cNvPr id="30" name="Rectangle 29"/>
          <p:cNvSpPr/>
          <p:nvPr/>
        </p:nvSpPr>
        <p:spPr>
          <a:xfrm>
            <a:off x="2483768" y="1844824"/>
            <a:ext cx="1656184"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800" dirty="0"/>
              <a:t>B: 1</a:t>
            </a:r>
          </a:p>
        </p:txBody>
      </p:sp>
      <p:sp>
        <p:nvSpPr>
          <p:cNvPr id="31" name="Rectangle 30"/>
          <p:cNvSpPr/>
          <p:nvPr/>
        </p:nvSpPr>
        <p:spPr>
          <a:xfrm>
            <a:off x="4427984" y="1844824"/>
            <a:ext cx="1656184"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800" dirty="0"/>
              <a:t>C: 3</a:t>
            </a:r>
          </a:p>
        </p:txBody>
      </p:sp>
      <p:sp>
        <p:nvSpPr>
          <p:cNvPr id="32" name="Rectangle 31"/>
          <p:cNvSpPr/>
          <p:nvPr/>
        </p:nvSpPr>
        <p:spPr>
          <a:xfrm>
            <a:off x="539552" y="2708920"/>
            <a:ext cx="1656184"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800" dirty="0"/>
              <a:t>D: 6</a:t>
            </a:r>
          </a:p>
        </p:txBody>
      </p:sp>
      <p:sp>
        <p:nvSpPr>
          <p:cNvPr id="33" name="Rectangle 32"/>
          <p:cNvSpPr/>
          <p:nvPr/>
        </p:nvSpPr>
        <p:spPr>
          <a:xfrm>
            <a:off x="2483768" y="2708920"/>
            <a:ext cx="3600400"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800" dirty="0"/>
              <a:t>E: Infinitely many</a:t>
            </a:r>
          </a:p>
        </p:txBody>
      </p:sp>
      <p:cxnSp>
        <p:nvCxnSpPr>
          <p:cNvPr id="34" name="Straight Connector 33"/>
          <p:cNvCxnSpPr/>
          <p:nvPr/>
        </p:nvCxnSpPr>
        <p:spPr>
          <a:xfrm>
            <a:off x="0" y="4725144"/>
            <a:ext cx="9144000" cy="0"/>
          </a:xfrm>
          <a:prstGeom prst="line">
            <a:avLst/>
          </a:prstGeom>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0" y="0"/>
            <a:ext cx="9143074" cy="599127"/>
            <a:chOff x="0" y="13335"/>
            <a:chExt cx="9144218" cy="599127"/>
          </a:xfrm>
        </p:grpSpPr>
        <p:sp>
          <p:nvSpPr>
            <p:cNvPr id="36"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Using the prime factorisation</a:t>
              </a:r>
            </a:p>
          </p:txBody>
        </p:sp>
        <p:cxnSp>
          <p:nvCxnSpPr>
            <p:cNvPr id="37" name="Straight Connector 36"/>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3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0"/>
                                        </p:tgtEl>
                                      </p:cBhvr>
                                    </p:animEffect>
                                    <p:set>
                                      <p:cBhvr>
                                        <p:cTn id="1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4" restart="whenNotActive" fill="hold" evtFilter="cancelBubble" nodeType="interactiveSeq">
                <p:stCondLst>
                  <p:cond evt="onClick" delay="0">
                    <p:tgtEl>
                      <p:spTgt spid="3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1"/>
                                        </p:tgtEl>
                                      </p:cBhvr>
                                    </p:animEffect>
                                    <p:set>
                                      <p:cBhvr>
                                        <p:cTn id="19"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20" restart="whenNotActive" fill="hold" evtFilter="cancelBubble" nodeType="interactiveSeq">
                <p:stCondLst>
                  <p:cond evt="onClick" delay="0">
                    <p:tgtEl>
                      <p:spTgt spid="3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2"/>
                                        </p:tgtEl>
                                      </p:cBhvr>
                                    </p:animEffect>
                                    <p:set>
                                      <p:cBhvr>
                                        <p:cTn id="25" dur="1" fill="hold">
                                          <p:stCondLst>
                                            <p:cond delay="499"/>
                                          </p:stCondLst>
                                        </p:cTn>
                                        <p:tgtEl>
                                          <p:spTgt spid="32"/>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2000"/>
                                        <p:tgtEl>
                                          <p:spTgt spid="17"/>
                                        </p:tgtEl>
                                      </p:cBhvr>
                                    </p:animEffect>
                                  </p:childTnLst>
                                </p:cTn>
                              </p:par>
                            </p:childTnLst>
                          </p:cTn>
                        </p:par>
                      </p:childTnLst>
                    </p:cTn>
                  </p:par>
                </p:childTnLst>
              </p:cTn>
              <p:nextCondLst>
                <p:cond evt="onClick" delay="0">
                  <p:tgtEl>
                    <p:spTgt spid="32"/>
                  </p:tgtEl>
                </p:cond>
              </p:nextCondLst>
            </p:seq>
            <p:seq concurrent="1" nextAc="seek">
              <p:cTn id="29" restart="whenNotActive" fill="hold" evtFilter="cancelBubble" nodeType="interactiveSeq">
                <p:stCondLst>
                  <p:cond evt="onClick" delay="0">
                    <p:tgtEl>
                      <p:spTgt spid="33"/>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33"/>
                                        </p:tgtEl>
                                      </p:cBhvr>
                                    </p:animEffect>
                                    <p:set>
                                      <p:cBhvr>
                                        <p:cTn id="34"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17" grpId="0"/>
      <p:bldP spid="25" grpId="0" animBg="1"/>
      <p:bldP spid="30" grpId="0" animBg="1"/>
      <p:bldP spid="31" grpId="0" animBg="1"/>
      <p:bldP spid="32" grpId="0" animBg="1"/>
      <p:bldP spid="3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0" y="576064"/>
            <a:ext cx="9144000"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360000" rtlCol="0">
            <a:spAutoFit/>
          </a:bodyPr>
          <a:lstStyle/>
          <a:p>
            <a:r>
              <a:rPr lang="en-GB" sz="2000" b="1" dirty="0"/>
              <a:t>We can reason about factors on each side of an equality</a:t>
            </a:r>
            <a:r>
              <a:rPr lang="en-GB" dirty="0"/>
              <a:t>.</a:t>
            </a:r>
          </a:p>
        </p:txBody>
      </p:sp>
      <mc:AlternateContent xmlns:mc="http://schemas.openxmlformats.org/markup-compatibility/2006" xmlns:a14="http://schemas.microsoft.com/office/drawing/2010/main">
        <mc:Choice Requires="a14">
          <p:sp>
            <p:nvSpPr>
              <p:cNvPr id="22" name="TextBox 21"/>
              <p:cNvSpPr txBox="1"/>
              <p:nvPr/>
            </p:nvSpPr>
            <p:spPr>
              <a:xfrm>
                <a:off x="1259632" y="2348880"/>
                <a:ext cx="6624736" cy="101566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6000" i="1" dirty="0" smtClean="0">
                          <a:latin typeface="Cambria Math"/>
                        </a:rPr>
                        <m:t>3</m:t>
                      </m:r>
                      <m:r>
                        <a:rPr lang="en-GB" sz="6000" i="1" dirty="0" smtClean="0">
                          <a:latin typeface="Cambria Math"/>
                        </a:rPr>
                        <m:t>𝑛</m:t>
                      </m:r>
                      <m:r>
                        <a:rPr lang="en-GB" sz="6000" i="1" dirty="0" smtClean="0">
                          <a:latin typeface="Cambria Math"/>
                        </a:rPr>
                        <m:t>=8</m:t>
                      </m:r>
                      <m:r>
                        <a:rPr lang="en-GB" sz="6000" i="1" dirty="0" smtClean="0">
                          <a:latin typeface="Cambria Math"/>
                        </a:rPr>
                        <m:t>𝑘</m:t>
                      </m:r>
                    </m:oMath>
                  </m:oMathPara>
                </a14:m>
                <a:endParaRPr lang="en-GB" sz="6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1259632" y="2348880"/>
                <a:ext cx="6624736" cy="1015663"/>
              </a:xfrm>
              <a:prstGeom prst="rect">
                <a:avLst/>
              </a:prstGeom>
              <a:blipFill rotWithShape="1">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11560" y="1916832"/>
                <a:ext cx="7920880" cy="461665"/>
              </a:xfrm>
              <a:prstGeom prst="rect">
                <a:avLst/>
              </a:prstGeom>
              <a:noFill/>
            </p:spPr>
            <p:txBody>
              <a:bodyPr wrap="square" rtlCol="0">
                <a:spAutoFit/>
              </a:bodyPr>
              <a:lstStyle/>
              <a:p>
                <a:pPr algn="ctr"/>
                <a:r>
                  <a:rPr lang="en-GB" sz="2400" b="1" dirty="0"/>
                  <a:t>What do we know about </a:t>
                </a:r>
                <a14:m>
                  <m:oMath xmlns:m="http://schemas.openxmlformats.org/officeDocument/2006/math">
                    <m:r>
                      <a:rPr lang="en-GB" sz="2400" b="1" i="1" dirty="0" smtClean="0">
                        <a:latin typeface="Cambria Math"/>
                      </a:rPr>
                      <m:t>𝒏</m:t>
                    </m:r>
                  </m:oMath>
                </a14:m>
                <a:r>
                  <a:rPr lang="en-GB" sz="2400" b="1" dirty="0"/>
                  <a:t> and </a:t>
                </a:r>
                <a14:m>
                  <m:oMath xmlns:m="http://schemas.openxmlformats.org/officeDocument/2006/math">
                    <m:r>
                      <a:rPr lang="en-GB" sz="2400" b="1" i="1" dirty="0" smtClean="0">
                        <a:latin typeface="Cambria Math"/>
                      </a:rPr>
                      <m:t>𝒌</m:t>
                    </m:r>
                  </m:oMath>
                </a14:m>
                <a:r>
                  <a:rPr lang="en-GB" sz="2400" b="1" dirty="0"/>
                  <a:t>?</a:t>
                </a:r>
                <a:endParaRPr lang="en-GB" sz="2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611560" y="1916832"/>
                <a:ext cx="7920880" cy="461665"/>
              </a:xfrm>
              <a:prstGeom prst="rect">
                <a:avLst/>
              </a:prstGeom>
              <a:blipFill rotWithShape="1">
                <a:blip r:embed="rId3"/>
                <a:stretch>
                  <a:fillRect t="-10526" b="-28947"/>
                </a:stretch>
              </a:blipFill>
            </p:spPr>
            <p:txBody>
              <a:bodyPr/>
              <a:lstStyle/>
              <a:p>
                <a:r>
                  <a:rPr lang="en-GB">
                    <a:noFill/>
                  </a:rPr>
                  <a:t> </a:t>
                </a:r>
              </a:p>
            </p:txBody>
          </p:sp>
        </mc:Fallback>
      </mc:AlternateContent>
      <p:sp>
        <p:nvSpPr>
          <p:cNvPr id="7" name="TextBox 6"/>
          <p:cNvSpPr txBox="1"/>
          <p:nvPr/>
        </p:nvSpPr>
        <p:spPr>
          <a:xfrm>
            <a:off x="611560" y="3501008"/>
            <a:ext cx="7704856" cy="1815882"/>
          </a:xfrm>
          <a:prstGeom prst="rect">
            <a:avLst/>
          </a:prstGeom>
          <a:noFill/>
        </p:spPr>
        <p:txBody>
          <a:bodyPr wrap="square" rtlCol="0">
            <a:spAutoFit/>
          </a:bodyPr>
          <a:lstStyle/>
          <a:p>
            <a:r>
              <a:rPr lang="en-GB" sz="2800" b="1" dirty="0"/>
              <a:t>Answer: </a:t>
            </a:r>
          </a:p>
          <a:p>
            <a:r>
              <a:rPr lang="en-GB" sz="2800" dirty="0"/>
              <a:t>If the LHS is divisible by 3, then so must the RHS. And since 8 is not divisible by 3, then k must be. By a similar argument, n must be divisible by 8.</a:t>
            </a:r>
          </a:p>
        </p:txBody>
      </p:sp>
      <p:sp>
        <p:nvSpPr>
          <p:cNvPr id="8" name="Rectangle 7"/>
          <p:cNvSpPr/>
          <p:nvPr/>
        </p:nvSpPr>
        <p:spPr>
          <a:xfrm>
            <a:off x="683568" y="4005064"/>
            <a:ext cx="7704856" cy="15121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TextBox 9"/>
          <p:cNvSpPr txBox="1"/>
          <p:nvPr/>
        </p:nvSpPr>
        <p:spPr>
          <a:xfrm>
            <a:off x="0" y="0"/>
            <a:ext cx="9144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360000" rtlCol="0">
            <a:spAutoFit/>
          </a:bodyPr>
          <a:lstStyle/>
          <a:p>
            <a:r>
              <a:rPr lang="en-GB" sz="3200" dirty="0"/>
              <a:t>Factors in an equality</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441648" y="692696"/>
            <a:ext cx="7920880" cy="2677656"/>
          </a:xfrm>
          <a:prstGeom prst="rect">
            <a:avLst/>
          </a:prstGeom>
          <a:noFill/>
        </p:spPr>
        <p:txBody>
          <a:bodyPr wrap="square" rtlCol="0">
            <a:spAutoFit/>
          </a:bodyPr>
          <a:lstStyle/>
          <a:p>
            <a:r>
              <a:rPr lang="en-US" sz="2800" dirty="0"/>
              <a:t>In general, if we know some property of a number, it can sometimes help to replace that number with an expression that represents that property.</a:t>
            </a:r>
          </a:p>
          <a:p>
            <a:endParaRPr lang="en-US" sz="2800" dirty="0"/>
          </a:p>
          <a:p>
            <a:r>
              <a:rPr lang="en-US" sz="2800" dirty="0"/>
              <a:t>This skill becomes </a:t>
            </a:r>
            <a:r>
              <a:rPr lang="en-US" sz="2800" u="sng" dirty="0"/>
              <a:t>hugely important</a:t>
            </a:r>
            <a:r>
              <a:rPr lang="en-US" sz="2800" dirty="0"/>
              <a:t> when considering integer solutions for equations.</a:t>
            </a:r>
            <a:endParaRPr lang="en-GB" sz="2800" dirty="0"/>
          </a:p>
        </p:txBody>
      </p:sp>
      <mc:AlternateContent xmlns:mc="http://schemas.openxmlformats.org/markup-compatibility/2006" xmlns:a14="http://schemas.microsoft.com/office/drawing/2010/main">
        <mc:Choice Requires="a14">
          <p:sp>
            <p:nvSpPr>
              <p:cNvPr id="7" name="TextBox 6"/>
              <p:cNvSpPr txBox="1"/>
              <p:nvPr/>
            </p:nvSpPr>
            <p:spPr>
              <a:xfrm>
                <a:off x="611560" y="3645024"/>
                <a:ext cx="8136904" cy="2308324"/>
              </a:xfrm>
              <a:prstGeom prst="rect">
                <a:avLst/>
              </a:prstGeom>
              <a:noFill/>
            </p:spPr>
            <p:txBody>
              <a:bodyPr wrap="square" rtlCol="0">
                <a:spAutoFit/>
              </a:bodyPr>
              <a:lstStyle/>
              <a:p>
                <a14:m>
                  <m:oMath xmlns:m="http://schemas.openxmlformats.org/officeDocument/2006/math">
                    <m:r>
                      <a:rPr lang="en-GB" sz="2400" b="1" i="1" dirty="0" smtClean="0">
                        <a:latin typeface="Cambria Math"/>
                      </a:rPr>
                      <m:t>𝒏</m:t>
                    </m:r>
                  </m:oMath>
                </a14:m>
                <a:r>
                  <a:rPr lang="en-GB" sz="2400" b="1" dirty="0"/>
                  <a:t> is even:			    Let </a:t>
                </a:r>
                <a14:m>
                  <m:oMath xmlns:m="http://schemas.openxmlformats.org/officeDocument/2006/math">
                    <m:r>
                      <a:rPr lang="en-GB" sz="2400" b="1" i="1" dirty="0" smtClean="0">
                        <a:latin typeface="Cambria Math"/>
                      </a:rPr>
                      <m:t>𝒏</m:t>
                    </m:r>
                    <m:r>
                      <a:rPr lang="en-GB" sz="2400" b="1" i="1" dirty="0" smtClean="0">
                        <a:latin typeface="Cambria Math"/>
                      </a:rPr>
                      <m:t>=</m:t>
                    </m:r>
                    <m:r>
                      <a:rPr lang="en-GB" sz="2400" b="1" i="1" dirty="0" smtClean="0">
                        <a:latin typeface="Cambria Math"/>
                      </a:rPr>
                      <m:t>𝟐</m:t>
                    </m:r>
                    <m:r>
                      <a:rPr lang="en-GB" sz="2400" b="1" i="1" dirty="0" smtClean="0">
                        <a:latin typeface="Cambria Math"/>
                      </a:rPr>
                      <m:t>𝒌</m:t>
                    </m:r>
                  </m:oMath>
                </a14:m>
                <a:r>
                  <a:rPr lang="en-GB" sz="2400" b="1" dirty="0"/>
                  <a:t> for some integer </a:t>
                </a:r>
                <a14:m>
                  <m:oMath xmlns:m="http://schemas.openxmlformats.org/officeDocument/2006/math">
                    <m:r>
                      <a:rPr lang="en-GB" sz="2400" b="1" i="1" dirty="0" smtClean="0">
                        <a:latin typeface="Cambria Math"/>
                      </a:rPr>
                      <m:t>𝒌</m:t>
                    </m:r>
                  </m:oMath>
                </a14:m>
                <a:endParaRPr lang="en-GB" sz="2400" b="1" dirty="0"/>
              </a:p>
              <a:p>
                <a14:m>
                  <m:oMath xmlns:m="http://schemas.openxmlformats.org/officeDocument/2006/math">
                    <m:r>
                      <a:rPr lang="en-GB" sz="2400" b="1" i="1" dirty="0" smtClean="0">
                        <a:latin typeface="Cambria Math"/>
                      </a:rPr>
                      <m:t>𝒏</m:t>
                    </m:r>
                  </m:oMath>
                </a14:m>
                <a:r>
                  <a:rPr lang="en-GB" sz="2400" b="1" dirty="0"/>
                  <a:t> is odd:			    Let </a:t>
                </a:r>
                <a14:m>
                  <m:oMath xmlns:m="http://schemas.openxmlformats.org/officeDocument/2006/math">
                    <m:r>
                      <a:rPr lang="en-GB" sz="2400" b="1" i="1" dirty="0" smtClean="0">
                        <a:latin typeface="Cambria Math"/>
                      </a:rPr>
                      <m:t>𝒏</m:t>
                    </m:r>
                    <m:r>
                      <a:rPr lang="en-GB" sz="2400" b="1" i="1" dirty="0" smtClean="0">
                        <a:latin typeface="Cambria Math"/>
                      </a:rPr>
                      <m:t>=</m:t>
                    </m:r>
                    <m:r>
                      <a:rPr lang="en-GB" sz="2400" b="1" i="1" dirty="0" smtClean="0">
                        <a:latin typeface="Cambria Math"/>
                      </a:rPr>
                      <m:t>𝟐</m:t>
                    </m:r>
                    <m:r>
                      <a:rPr lang="en-GB" sz="2400" b="1" i="1" dirty="0" smtClean="0">
                        <a:latin typeface="Cambria Math"/>
                      </a:rPr>
                      <m:t>𝒌</m:t>
                    </m:r>
                    <m:r>
                      <a:rPr lang="en-GB" sz="2400" b="1" i="1" dirty="0" smtClean="0">
                        <a:latin typeface="Cambria Math"/>
                      </a:rPr>
                      <m:t>+</m:t>
                    </m:r>
                    <m:r>
                      <a:rPr lang="en-GB" sz="2400" b="1" i="1" dirty="0" smtClean="0">
                        <a:latin typeface="Cambria Math"/>
                      </a:rPr>
                      <m:t>𝟏</m:t>
                    </m:r>
                  </m:oMath>
                </a14:m>
                <a:endParaRPr lang="en-GB" sz="2400" b="1" dirty="0"/>
              </a:p>
              <a:p>
                <a14:m>
                  <m:oMath xmlns:m="http://schemas.openxmlformats.org/officeDocument/2006/math">
                    <m:r>
                      <a:rPr lang="en-GB" sz="2400" b="1" i="1" dirty="0" smtClean="0">
                        <a:latin typeface="Cambria Math"/>
                      </a:rPr>
                      <m:t>𝒏</m:t>
                    </m:r>
                  </m:oMath>
                </a14:m>
                <a:r>
                  <a:rPr lang="en-GB" sz="2400" b="1" dirty="0"/>
                  <a:t> is a multiple of 9:		    Let </a:t>
                </a:r>
                <a14:m>
                  <m:oMath xmlns:m="http://schemas.openxmlformats.org/officeDocument/2006/math">
                    <m:r>
                      <a:rPr lang="en-GB" sz="2400" b="1" i="1" dirty="0" smtClean="0">
                        <a:latin typeface="Cambria Math"/>
                      </a:rPr>
                      <m:t>𝒏</m:t>
                    </m:r>
                    <m:r>
                      <a:rPr lang="en-GB" sz="2400" b="1" i="1" dirty="0" smtClean="0">
                        <a:latin typeface="Cambria Math"/>
                      </a:rPr>
                      <m:t>=</m:t>
                    </m:r>
                    <m:r>
                      <a:rPr lang="en-GB" sz="2400" b="1" i="1" dirty="0" smtClean="0">
                        <a:latin typeface="Cambria Math"/>
                      </a:rPr>
                      <m:t>𝟗</m:t>
                    </m:r>
                    <m:r>
                      <a:rPr lang="en-GB" sz="2400" b="1" i="1" dirty="0" smtClean="0">
                        <a:latin typeface="Cambria Math"/>
                      </a:rPr>
                      <m:t>𝒌</m:t>
                    </m:r>
                  </m:oMath>
                </a14:m>
                <a:endParaRPr lang="en-GB" sz="2400" b="1" dirty="0"/>
              </a:p>
              <a:p>
                <a14:m>
                  <m:oMath xmlns:m="http://schemas.openxmlformats.org/officeDocument/2006/math">
                    <m:r>
                      <a:rPr lang="en-GB" sz="2400" b="1" i="1" dirty="0" smtClean="0">
                        <a:latin typeface="Cambria Math"/>
                      </a:rPr>
                      <m:t>𝒏</m:t>
                    </m:r>
                  </m:oMath>
                </a14:m>
                <a:r>
                  <a:rPr lang="en-GB" sz="2400" b="1" dirty="0"/>
                  <a:t> only has prime factors of 3:    Let </a:t>
                </a:r>
                <a14:m>
                  <m:oMath xmlns:m="http://schemas.openxmlformats.org/officeDocument/2006/math">
                    <m:r>
                      <a:rPr lang="en-GB" sz="2400" b="1" i="1" dirty="0" smtClean="0">
                        <a:latin typeface="Cambria Math"/>
                      </a:rPr>
                      <m:t>𝒏</m:t>
                    </m:r>
                    <m:r>
                      <a:rPr lang="en-GB" sz="2400" b="1" i="1" dirty="0" smtClean="0">
                        <a:latin typeface="Cambria Math"/>
                      </a:rPr>
                      <m:t>=</m:t>
                    </m:r>
                    <m:r>
                      <a:rPr lang="en-GB" sz="2400" b="1" i="1" dirty="0" smtClean="0">
                        <a:latin typeface="Cambria Math"/>
                      </a:rPr>
                      <m:t>𝟑</m:t>
                    </m:r>
                    <m:r>
                      <a:rPr lang="en-GB" sz="2400" b="1" i="1" baseline="30000" dirty="0" smtClean="0">
                        <a:latin typeface="Cambria Math"/>
                      </a:rPr>
                      <m:t>𝒌</m:t>
                    </m:r>
                  </m:oMath>
                </a14:m>
                <a:endParaRPr lang="en-GB" sz="2400" b="1" baseline="30000" dirty="0"/>
              </a:p>
              <a:p>
                <a14:m>
                  <m:oMath xmlns:m="http://schemas.openxmlformats.org/officeDocument/2006/math">
                    <m:r>
                      <a:rPr lang="en-GB" sz="2400" b="1" i="1" dirty="0" smtClean="0">
                        <a:latin typeface="Cambria Math"/>
                      </a:rPr>
                      <m:t>𝒏</m:t>
                    </m:r>
                  </m:oMath>
                </a14:m>
                <a:r>
                  <a:rPr lang="en-GB" sz="2400" b="1" dirty="0"/>
                  <a:t> is an odd square number:	    If </a:t>
                </a:r>
                <a14:m>
                  <m:oMath xmlns:m="http://schemas.openxmlformats.org/officeDocument/2006/math">
                    <m:r>
                      <a:rPr lang="en-GB" sz="2400" b="1" i="1" dirty="0" smtClean="0">
                        <a:latin typeface="Cambria Math"/>
                      </a:rPr>
                      <m:t>𝒃</m:t>
                    </m:r>
                    <m:r>
                      <a:rPr lang="en-GB" sz="2400" b="1" i="1" baseline="30000" dirty="0" smtClean="0">
                        <a:latin typeface="Cambria Math"/>
                      </a:rPr>
                      <m:t>𝟐</m:t>
                    </m:r>
                    <m:r>
                      <a:rPr lang="en-GB" sz="2400" b="1" i="1" dirty="0" smtClean="0">
                        <a:latin typeface="Cambria Math"/>
                      </a:rPr>
                      <m:t>= </m:t>
                    </m:r>
                    <m:r>
                      <a:rPr lang="en-GB" sz="2400" b="1" i="1" dirty="0" smtClean="0">
                        <a:latin typeface="Cambria Math"/>
                      </a:rPr>
                      <m:t>𝒏</m:t>
                    </m:r>
                  </m:oMath>
                </a14:m>
                <a:r>
                  <a:rPr lang="en-GB" sz="2400" b="1" dirty="0"/>
                  <a:t> and </a:t>
                </a:r>
                <a14:m>
                  <m:oMath xmlns:m="http://schemas.openxmlformats.org/officeDocument/2006/math">
                    <m:r>
                      <a:rPr lang="en-GB" sz="2400" b="1" i="1" dirty="0" smtClean="0">
                        <a:latin typeface="Cambria Math"/>
                      </a:rPr>
                      <m:t>𝒏</m:t>
                    </m:r>
                  </m:oMath>
                </a14:m>
                <a:r>
                  <a:rPr lang="en-GB" sz="2400" b="1" dirty="0"/>
                  <a:t> is odd, </a:t>
                </a:r>
                <a14:m>
                  <m:oMath xmlns:m="http://schemas.openxmlformats.org/officeDocument/2006/math">
                    <m:r>
                      <a:rPr lang="en-GB" sz="2400" b="1" i="1" dirty="0" smtClean="0">
                        <a:latin typeface="Cambria Math"/>
                      </a:rPr>
                      <m:t>𝒃</m:t>
                    </m:r>
                  </m:oMath>
                </a14:m>
                <a:r>
                  <a:rPr lang="en-GB" sz="2400" b="1" dirty="0"/>
                  <a:t> must</a:t>
                </a:r>
              </a:p>
              <a:p>
                <a:r>
                  <a:rPr lang="en-GB" sz="2400" b="1" dirty="0"/>
                  <a:t>				    also be odd. So </a:t>
                </a:r>
                <a14:m>
                  <m:oMath xmlns:m="http://schemas.openxmlformats.org/officeDocument/2006/math">
                    <m:r>
                      <a:rPr lang="en-GB" sz="2400" b="1" i="1" dirty="0" smtClean="0">
                        <a:latin typeface="Cambria Math"/>
                      </a:rPr>
                      <m:t>𝒏</m:t>
                    </m:r>
                    <m:r>
                      <a:rPr lang="en-GB" sz="2400" b="1" i="1" dirty="0" smtClean="0">
                        <a:latin typeface="Cambria Math"/>
                      </a:rPr>
                      <m:t>=(</m:t>
                    </m:r>
                    <m:r>
                      <a:rPr lang="en-GB" sz="2400" b="1" i="1" dirty="0" smtClean="0">
                        <a:latin typeface="Cambria Math"/>
                      </a:rPr>
                      <m:t>𝟐</m:t>
                    </m:r>
                    <m:r>
                      <a:rPr lang="en-GB" sz="2400" b="1" i="1" dirty="0" smtClean="0">
                        <a:latin typeface="Cambria Math"/>
                      </a:rPr>
                      <m:t>𝒌</m:t>
                    </m:r>
                    <m:r>
                      <a:rPr lang="en-GB" sz="2400" b="1" i="1" dirty="0" smtClean="0">
                        <a:latin typeface="Cambria Math"/>
                      </a:rPr>
                      <m:t>+</m:t>
                    </m:r>
                    <m:r>
                      <a:rPr lang="en-GB" sz="2400" b="1" i="1" dirty="0" smtClean="0">
                        <a:latin typeface="Cambria Math"/>
                      </a:rPr>
                      <m:t>𝟏</m:t>
                    </m:r>
                    <m:r>
                      <a:rPr lang="en-GB" sz="2400" b="1" i="1" dirty="0" smtClean="0">
                        <a:latin typeface="Cambria Math"/>
                      </a:rPr>
                      <m:t>)</m:t>
                    </m:r>
                    <m:r>
                      <a:rPr lang="en-GB" sz="2400" b="1" i="1" baseline="30000" dirty="0" smtClean="0">
                        <a:latin typeface="Cambria Math"/>
                      </a:rPr>
                      <m:t>𝟐</m:t>
                    </m:r>
                  </m:oMath>
                </a14:m>
                <a:endParaRPr lang="en-GB" sz="2400" baseline="30000" dirty="0"/>
              </a:p>
            </p:txBody>
          </p:sp>
        </mc:Choice>
        <mc:Fallback xmlns="">
          <p:sp>
            <p:nvSpPr>
              <p:cNvPr id="7" name="TextBox 6"/>
              <p:cNvSpPr txBox="1">
                <a:spLocks noRot="1" noChangeAspect="1" noMove="1" noResize="1" noEditPoints="1" noAdjustHandles="1" noChangeArrowheads="1" noChangeShapeType="1" noTextEdit="1"/>
              </p:cNvSpPr>
              <p:nvPr/>
            </p:nvSpPr>
            <p:spPr>
              <a:xfrm>
                <a:off x="611560" y="3645024"/>
                <a:ext cx="8136904" cy="2308324"/>
              </a:xfrm>
              <a:prstGeom prst="rect">
                <a:avLst/>
              </a:prstGeom>
              <a:blipFill rotWithShape="1">
                <a:blip r:embed="rId2"/>
                <a:stretch>
                  <a:fillRect t="-2111" b="-5013"/>
                </a:stretch>
              </a:blipFill>
            </p:spPr>
            <p:txBody>
              <a:bodyPr/>
              <a:lstStyle/>
              <a:p>
                <a:r>
                  <a:rPr lang="en-GB">
                    <a:noFill/>
                  </a:rPr>
                  <a:t> </a:t>
                </a:r>
              </a:p>
            </p:txBody>
          </p:sp>
        </mc:Fallback>
      </mc:AlternateContent>
      <p:sp>
        <p:nvSpPr>
          <p:cNvPr id="8" name="Rectangle 7"/>
          <p:cNvSpPr/>
          <p:nvPr/>
        </p:nvSpPr>
        <p:spPr>
          <a:xfrm>
            <a:off x="5652120" y="4077072"/>
            <a:ext cx="1440160"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5652120" y="4439146"/>
            <a:ext cx="1440160"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5652120" y="4797152"/>
            <a:ext cx="1440160" cy="3600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4668146" y="5170513"/>
            <a:ext cx="3936301" cy="7920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3" name="Group 12"/>
          <p:cNvGrpSpPr/>
          <p:nvPr/>
        </p:nvGrpSpPr>
        <p:grpSpPr>
          <a:xfrm>
            <a:off x="0" y="0"/>
            <a:ext cx="9143074" cy="599127"/>
            <a:chOff x="0" y="13335"/>
            <a:chExt cx="9144218" cy="599127"/>
          </a:xfrm>
        </p:grpSpPr>
        <p:sp>
          <p:nvSpPr>
            <p:cNvPr id="1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Factors in an equality</a:t>
              </a:r>
            </a:p>
          </p:txBody>
        </p:sp>
        <p:cxnSp>
          <p:nvCxnSpPr>
            <p:cNvPr id="15" name="Straight Connector 1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8" grpId="0" animBg="1"/>
      <p:bldP spid="9" grpId="0" animBg="1"/>
      <p:bldP spid="11"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 name="TextBox 24"/>
              <p:cNvSpPr txBox="1"/>
              <p:nvPr/>
            </p:nvSpPr>
            <p:spPr>
              <a:xfrm>
                <a:off x="598959" y="1484784"/>
                <a:ext cx="7920880" cy="1077218"/>
              </a:xfrm>
              <a:prstGeom prst="rect">
                <a:avLst/>
              </a:prstGeom>
              <a:noFill/>
            </p:spPr>
            <p:txBody>
              <a:bodyPr wrap="square" rtlCol="0">
                <a:spAutoFit/>
              </a:bodyPr>
              <a:lstStyle/>
              <a:p>
                <a:r>
                  <a:rPr lang="en-US" sz="3200" b="1" dirty="0"/>
                  <a:t>Question: </a:t>
                </a:r>
                <a:r>
                  <a:rPr lang="en-US" sz="3200" dirty="0"/>
                  <a:t>Show that </a:t>
                </a:r>
                <a14:m>
                  <m:oMath xmlns:m="http://schemas.openxmlformats.org/officeDocument/2006/math">
                    <m:r>
                      <a:rPr lang="en-US" sz="3200" b="1" i="1" dirty="0" smtClean="0">
                        <a:latin typeface="Cambria Math"/>
                      </a:rPr>
                      <m:t>𝟐</m:t>
                    </m:r>
                    <m:r>
                      <a:rPr lang="en-US" sz="3200" b="1" i="1" baseline="30000" dirty="0" smtClean="0">
                        <a:latin typeface="Cambria Math"/>
                      </a:rPr>
                      <m:t>𝒏</m:t>
                    </m:r>
                    <m:r>
                      <a:rPr lang="en-US" sz="3200" b="1" i="1" dirty="0" smtClean="0">
                        <a:latin typeface="Cambria Math"/>
                      </a:rPr>
                      <m:t>=</m:t>
                    </m:r>
                    <m:r>
                      <a:rPr lang="en-US" sz="3200" b="1" i="1" dirty="0" smtClean="0">
                        <a:latin typeface="Cambria Math"/>
                      </a:rPr>
                      <m:t>𝒏</m:t>
                    </m:r>
                    <m:r>
                      <a:rPr lang="en-US" sz="3200" b="1" i="1" baseline="30000" dirty="0" smtClean="0">
                        <a:latin typeface="Cambria Math"/>
                      </a:rPr>
                      <m:t>𝟑</m:t>
                    </m:r>
                  </m:oMath>
                </a14:m>
                <a:r>
                  <a:rPr lang="en-US" sz="3200" dirty="0"/>
                  <a:t> has no integer solution for </a:t>
                </a:r>
                <a14:m>
                  <m:oMath xmlns:m="http://schemas.openxmlformats.org/officeDocument/2006/math">
                    <m:r>
                      <a:rPr lang="en-US" sz="3200" i="1" dirty="0" smtClean="0">
                        <a:latin typeface="Cambria Math"/>
                      </a:rPr>
                      <m:t>𝑛</m:t>
                    </m:r>
                  </m:oMath>
                </a14:m>
                <a:r>
                  <a:rPr lang="en-US" sz="3200" dirty="0"/>
                  <a:t>.</a:t>
                </a:r>
                <a:endParaRPr lang="en-GB" sz="3200" dirty="0"/>
              </a:p>
            </p:txBody>
          </p:sp>
        </mc:Choice>
        <mc:Fallback xmlns="">
          <p:sp>
            <p:nvSpPr>
              <p:cNvPr id="25" name="TextBox 24"/>
              <p:cNvSpPr txBox="1">
                <a:spLocks noRot="1" noChangeAspect="1" noMove="1" noResize="1" noEditPoints="1" noAdjustHandles="1" noChangeArrowheads="1" noChangeShapeType="1" noTextEdit="1"/>
              </p:cNvSpPr>
              <p:nvPr/>
            </p:nvSpPr>
            <p:spPr>
              <a:xfrm>
                <a:off x="598959" y="1484784"/>
                <a:ext cx="7920880" cy="1077218"/>
              </a:xfrm>
              <a:prstGeom prst="rect">
                <a:avLst/>
              </a:prstGeom>
              <a:blipFill rotWithShape="1">
                <a:blip r:embed="rId2"/>
                <a:stretch>
                  <a:fillRect l="-1923" t="-6818" b="-187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11560" y="3501008"/>
                <a:ext cx="8280920" cy="2825902"/>
              </a:xfrm>
              <a:prstGeom prst="rect">
                <a:avLst/>
              </a:prstGeom>
              <a:noFill/>
            </p:spPr>
            <p:txBody>
              <a:bodyPr wrap="square" rtlCol="0">
                <a:spAutoFit/>
              </a:bodyPr>
              <a:lstStyle/>
              <a:p>
                <a:r>
                  <a:rPr lang="en-GB" sz="2800" b="1" dirty="0"/>
                  <a:t>Answer: </a:t>
                </a:r>
              </a:p>
              <a:p>
                <a:r>
                  <a:rPr lang="en-GB" sz="2800" dirty="0"/>
                  <a:t>Since the LHS only has prime factors of 2, then so must the RHS. Therefore let </a:t>
                </a:r>
                <a14:m>
                  <m:oMath xmlns:m="http://schemas.openxmlformats.org/officeDocument/2006/math">
                    <m:r>
                      <a:rPr lang="en-GB" sz="2800" i="1" dirty="0" smtClean="0">
                        <a:latin typeface="Cambria Math"/>
                      </a:rPr>
                      <m:t>𝑛</m:t>
                    </m:r>
                    <m:r>
                      <a:rPr lang="en-GB" sz="2800" i="1" dirty="0" smtClean="0">
                        <a:latin typeface="Cambria Math"/>
                      </a:rPr>
                      <m:t>=2</m:t>
                    </m:r>
                    <m:r>
                      <a:rPr lang="en-GB" sz="2800" i="1" baseline="30000" dirty="0" smtClean="0">
                        <a:latin typeface="Cambria Math"/>
                      </a:rPr>
                      <m:t>𝑘</m:t>
                    </m:r>
                  </m:oMath>
                </a14:m>
                <a:r>
                  <a:rPr lang="en-GB" sz="2800" dirty="0"/>
                  <a:t> for some integer </a:t>
                </a:r>
                <a14:m>
                  <m:oMath xmlns:m="http://schemas.openxmlformats.org/officeDocument/2006/math">
                    <m:r>
                      <a:rPr lang="en-GB" sz="2800" i="1" dirty="0" smtClean="0">
                        <a:latin typeface="Cambria Math"/>
                      </a:rPr>
                      <m:t>𝑘</m:t>
                    </m:r>
                  </m:oMath>
                </a14:m>
                <a:r>
                  <a:rPr lang="en-GB" sz="2800" dirty="0"/>
                  <a:t>.</a:t>
                </a:r>
              </a:p>
              <a:p>
                <a:r>
                  <a:rPr lang="en-GB" sz="2800" dirty="0"/>
                  <a:t>Then </a:t>
                </a:r>
                <a14:m>
                  <m:oMath xmlns:m="http://schemas.openxmlformats.org/officeDocument/2006/math">
                    <m:sSup>
                      <m:sSupPr>
                        <m:ctrlPr>
                          <a:rPr lang="en-GB" sz="2800" b="0" i="1" smtClean="0">
                            <a:latin typeface="Cambria Math"/>
                          </a:rPr>
                        </m:ctrlPr>
                      </m:sSupPr>
                      <m:e>
                        <m:r>
                          <a:rPr lang="en-GB" sz="2800" b="0" i="1" smtClean="0">
                            <a:latin typeface="Cambria Math"/>
                          </a:rPr>
                          <m:t>2</m:t>
                        </m:r>
                      </m:e>
                      <m:sup>
                        <m:sSup>
                          <m:sSupPr>
                            <m:ctrlPr>
                              <a:rPr lang="en-GB" sz="2800" b="0" i="1" smtClean="0">
                                <a:latin typeface="Cambria Math"/>
                              </a:rPr>
                            </m:ctrlPr>
                          </m:sSupPr>
                          <m:e>
                            <m:r>
                              <a:rPr lang="en-GB" sz="2800" b="0" i="1" smtClean="0">
                                <a:latin typeface="Cambria Math"/>
                              </a:rPr>
                              <m:t>2</m:t>
                            </m:r>
                          </m:e>
                          <m:sup>
                            <m:r>
                              <a:rPr lang="en-GB" sz="2800" b="0" i="1" smtClean="0">
                                <a:latin typeface="Cambria Math"/>
                              </a:rPr>
                              <m:t>𝑘</m:t>
                            </m:r>
                          </m:sup>
                        </m:sSup>
                      </m:sup>
                    </m:sSup>
                    <m:r>
                      <a:rPr lang="en-GB" sz="2800" b="0" i="1" smtClean="0">
                        <a:latin typeface="Cambria Math"/>
                      </a:rPr>
                      <m:t>=</m:t>
                    </m:r>
                    <m:sSup>
                      <m:sSupPr>
                        <m:ctrlPr>
                          <a:rPr lang="en-GB" sz="2800" b="0" i="1" smtClean="0">
                            <a:latin typeface="Cambria Math"/>
                          </a:rPr>
                        </m:ctrlPr>
                      </m:sSupPr>
                      <m:e>
                        <m:d>
                          <m:dPr>
                            <m:ctrlPr>
                              <a:rPr lang="en-GB" sz="2800" b="0" i="1" smtClean="0">
                                <a:latin typeface="Cambria Math"/>
                              </a:rPr>
                            </m:ctrlPr>
                          </m:dPr>
                          <m:e>
                            <m:sSup>
                              <m:sSupPr>
                                <m:ctrlPr>
                                  <a:rPr lang="en-GB" sz="2800" b="0" i="1" smtClean="0">
                                    <a:latin typeface="Cambria Math"/>
                                  </a:rPr>
                                </m:ctrlPr>
                              </m:sSupPr>
                              <m:e>
                                <m:r>
                                  <a:rPr lang="en-GB" sz="2800" b="0" i="1" smtClean="0">
                                    <a:latin typeface="Cambria Math"/>
                                  </a:rPr>
                                  <m:t>2</m:t>
                                </m:r>
                              </m:e>
                              <m:sup>
                                <m:r>
                                  <a:rPr lang="en-GB" sz="2800" b="0" i="1" smtClean="0">
                                    <a:latin typeface="Cambria Math"/>
                                  </a:rPr>
                                  <m:t>𝑘</m:t>
                                </m:r>
                              </m:sup>
                            </m:sSup>
                          </m:e>
                        </m:d>
                      </m:e>
                      <m:sup>
                        <m:r>
                          <a:rPr lang="en-GB" sz="2800" b="0" i="1" smtClean="0">
                            <a:latin typeface="Cambria Math"/>
                          </a:rPr>
                          <m:t>3</m:t>
                        </m:r>
                      </m:sup>
                    </m:sSup>
                    <m:r>
                      <a:rPr lang="en-GB" sz="2800" b="0" i="1" smtClean="0">
                        <a:latin typeface="Cambria Math"/>
                      </a:rPr>
                      <m:t>=</m:t>
                    </m:r>
                    <m:sSup>
                      <m:sSupPr>
                        <m:ctrlPr>
                          <a:rPr lang="en-GB" sz="2800" b="0" i="1" smtClean="0">
                            <a:latin typeface="Cambria Math"/>
                          </a:rPr>
                        </m:ctrlPr>
                      </m:sSupPr>
                      <m:e>
                        <m:r>
                          <a:rPr lang="en-GB" sz="2800" b="0" i="1" smtClean="0">
                            <a:latin typeface="Cambria Math"/>
                          </a:rPr>
                          <m:t>2</m:t>
                        </m:r>
                      </m:e>
                      <m:sup>
                        <m:r>
                          <a:rPr lang="en-GB" sz="2800" b="0" i="1" smtClean="0">
                            <a:latin typeface="Cambria Math"/>
                          </a:rPr>
                          <m:t>3</m:t>
                        </m:r>
                        <m:r>
                          <a:rPr lang="en-GB" sz="2800" b="0" i="1" smtClean="0">
                            <a:latin typeface="Cambria Math"/>
                          </a:rPr>
                          <m:t>𝑘</m:t>
                        </m:r>
                      </m:sup>
                    </m:sSup>
                  </m:oMath>
                </a14:m>
                <a:r>
                  <a:rPr lang="en-GB" sz="2800" dirty="0"/>
                  <a:t> and equating indices, </a:t>
                </a:r>
              </a:p>
              <a:p>
                <a14:m>
                  <m:oMath xmlns:m="http://schemas.openxmlformats.org/officeDocument/2006/math">
                    <m:sSup>
                      <m:sSupPr>
                        <m:ctrlPr>
                          <a:rPr lang="en-GB" sz="2800" b="0" i="1" smtClean="0">
                            <a:latin typeface="Cambria Math"/>
                          </a:rPr>
                        </m:ctrlPr>
                      </m:sSupPr>
                      <m:e>
                        <m:r>
                          <a:rPr lang="en-GB" sz="2800" b="0" i="1" smtClean="0">
                            <a:latin typeface="Cambria Math"/>
                          </a:rPr>
                          <m:t>2</m:t>
                        </m:r>
                      </m:e>
                      <m:sup>
                        <m:r>
                          <a:rPr lang="en-GB" sz="2800" b="0" i="1" smtClean="0">
                            <a:latin typeface="Cambria Math"/>
                          </a:rPr>
                          <m:t>𝑘</m:t>
                        </m:r>
                      </m:sup>
                    </m:sSup>
                    <m:r>
                      <a:rPr lang="en-GB" sz="2800" b="0" i="1" smtClean="0">
                        <a:latin typeface="Cambria Math"/>
                      </a:rPr>
                      <m:t>=3</m:t>
                    </m:r>
                    <m:r>
                      <a:rPr lang="en-GB" sz="2800" b="0" i="1" smtClean="0">
                        <a:latin typeface="Cambria Math"/>
                      </a:rPr>
                      <m:t>𝑘</m:t>
                    </m:r>
                  </m:oMath>
                </a14:m>
                <a:r>
                  <a:rPr lang="en-GB" sz="2800" dirty="0"/>
                  <a:t>. But the RHS is divisible by 3 while the LHS is not, leading to a contradiction.   </a:t>
                </a:r>
              </a:p>
            </p:txBody>
          </p:sp>
        </mc:Choice>
        <mc:Fallback xmlns="">
          <p:sp>
            <p:nvSpPr>
              <p:cNvPr id="7" name="TextBox 6"/>
              <p:cNvSpPr txBox="1">
                <a:spLocks noRot="1" noChangeAspect="1" noMove="1" noResize="1" noEditPoints="1" noAdjustHandles="1" noChangeArrowheads="1" noChangeShapeType="1" noTextEdit="1"/>
              </p:cNvSpPr>
              <p:nvPr/>
            </p:nvSpPr>
            <p:spPr>
              <a:xfrm>
                <a:off x="611560" y="3501008"/>
                <a:ext cx="8280920" cy="2825902"/>
              </a:xfrm>
              <a:prstGeom prst="rect">
                <a:avLst/>
              </a:prstGeom>
              <a:blipFill rotWithShape="1">
                <a:blip r:embed="rId3"/>
                <a:stretch>
                  <a:fillRect l="-1472" t="-1940" r="-147" b="-5172"/>
                </a:stretch>
              </a:blipFill>
            </p:spPr>
            <p:txBody>
              <a:bodyPr/>
              <a:lstStyle/>
              <a:p>
                <a:r>
                  <a:rPr lang="en-GB">
                    <a:noFill/>
                  </a:rPr>
                  <a:t> </a:t>
                </a:r>
              </a:p>
            </p:txBody>
          </p:sp>
        </mc:Fallback>
      </mc:AlternateContent>
      <p:sp>
        <p:nvSpPr>
          <p:cNvPr id="8" name="Rectangle 7"/>
          <p:cNvSpPr/>
          <p:nvPr/>
        </p:nvSpPr>
        <p:spPr>
          <a:xfrm>
            <a:off x="598959" y="4005064"/>
            <a:ext cx="7992888" cy="23218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9" name="Group 8"/>
          <p:cNvGrpSpPr/>
          <p:nvPr/>
        </p:nvGrpSpPr>
        <p:grpSpPr>
          <a:xfrm>
            <a:off x="0" y="0"/>
            <a:ext cx="9143074" cy="599127"/>
            <a:chOff x="0" y="13335"/>
            <a:chExt cx="9144218" cy="599127"/>
          </a:xfrm>
        </p:grpSpPr>
        <p:sp>
          <p:nvSpPr>
            <p:cNvPr id="11"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Factors in an equality</a:t>
              </a:r>
            </a:p>
          </p:txBody>
        </p:sp>
        <p:cxnSp>
          <p:nvCxnSpPr>
            <p:cNvPr id="12" name="Straight Connector 11"/>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 name="TextBox 24"/>
              <p:cNvSpPr txBox="1"/>
              <p:nvPr/>
            </p:nvSpPr>
            <p:spPr>
              <a:xfrm>
                <a:off x="215516" y="1196752"/>
                <a:ext cx="8460940" cy="1077218"/>
              </a:xfrm>
              <a:prstGeom prst="rect">
                <a:avLst/>
              </a:prstGeom>
              <a:noFill/>
            </p:spPr>
            <p:txBody>
              <a:bodyPr wrap="square" rtlCol="0">
                <a:spAutoFit/>
              </a:bodyPr>
              <a:lstStyle/>
              <a:p>
                <a:r>
                  <a:rPr lang="en-US" sz="3200" b="1" dirty="0"/>
                  <a:t>Question: </a:t>
                </a:r>
                <a:r>
                  <a:rPr lang="en-US" sz="3200" dirty="0"/>
                  <a:t>If </a:t>
                </a:r>
                <a14:m>
                  <m:oMath xmlns:m="http://schemas.openxmlformats.org/officeDocument/2006/math">
                    <m:r>
                      <a:rPr lang="en-US" sz="3200" i="1" dirty="0" smtClean="0">
                        <a:latin typeface="Cambria Math"/>
                      </a:rPr>
                      <m:t>3</m:t>
                    </m:r>
                    <m:r>
                      <a:rPr lang="en-US" sz="3200" i="1" dirty="0" smtClean="0">
                        <a:latin typeface="Cambria Math"/>
                      </a:rPr>
                      <m:t>𝑛</m:t>
                    </m:r>
                    <m:r>
                      <a:rPr lang="en-US" sz="3200" i="1" baseline="30000" dirty="0" smtClean="0">
                        <a:latin typeface="Cambria Math"/>
                      </a:rPr>
                      <m:t>2</m:t>
                    </m:r>
                    <m:r>
                      <a:rPr lang="en-US" sz="3200" i="1" dirty="0" smtClean="0">
                        <a:latin typeface="Cambria Math"/>
                      </a:rPr>
                      <m:t>=</m:t>
                    </m:r>
                    <m:r>
                      <a:rPr lang="en-US" sz="3200" i="1" dirty="0" smtClean="0">
                        <a:latin typeface="Cambria Math"/>
                      </a:rPr>
                      <m:t>𝑘</m:t>
                    </m:r>
                    <m:r>
                      <a:rPr lang="en-US" sz="3200" i="1" dirty="0" smtClean="0">
                        <a:latin typeface="Cambria Math"/>
                      </a:rPr>
                      <m:t>(</m:t>
                    </m:r>
                    <m:r>
                      <a:rPr lang="en-US" sz="3200" i="1" dirty="0" smtClean="0">
                        <a:latin typeface="Cambria Math"/>
                      </a:rPr>
                      <m:t>𝑘</m:t>
                    </m:r>
                    <m:r>
                      <a:rPr lang="en-US" sz="3200" i="1" dirty="0" smtClean="0">
                        <a:latin typeface="Cambria Math"/>
                      </a:rPr>
                      <m:t>+1)</m:t>
                    </m:r>
                  </m:oMath>
                </a14:m>
                <a:r>
                  <a:rPr lang="en-US" sz="3200" dirty="0"/>
                  <a:t>, then what can we say about </a:t>
                </a:r>
                <a14:m>
                  <m:oMath xmlns:m="http://schemas.openxmlformats.org/officeDocument/2006/math">
                    <m:r>
                      <a:rPr lang="en-US" sz="3200" i="1" dirty="0" smtClean="0">
                        <a:latin typeface="Cambria Math"/>
                      </a:rPr>
                      <m:t>𝑘</m:t>
                    </m:r>
                  </m:oMath>
                </a14:m>
                <a:r>
                  <a:rPr lang="en-US" sz="3200" dirty="0"/>
                  <a:t> and </a:t>
                </a:r>
                <a14:m>
                  <m:oMath xmlns:m="http://schemas.openxmlformats.org/officeDocument/2006/math">
                    <m:r>
                      <a:rPr lang="en-US" sz="3200" i="1" dirty="0" smtClean="0">
                        <a:latin typeface="Cambria Math"/>
                      </a:rPr>
                      <m:t>𝑘</m:t>
                    </m:r>
                    <m:r>
                      <a:rPr lang="en-US" sz="3200" i="1" dirty="0" smtClean="0">
                        <a:latin typeface="Cambria Math"/>
                      </a:rPr>
                      <m:t>+1</m:t>
                    </m:r>
                  </m:oMath>
                </a14:m>
                <a:r>
                  <a:rPr lang="en-US" sz="3200" dirty="0"/>
                  <a:t>? </a:t>
                </a:r>
                <a:r>
                  <a:rPr lang="en-US" sz="2400" i="1" dirty="0"/>
                  <a:t>(Recall: </a:t>
                </a:r>
                <a14:m>
                  <m:oMath xmlns:m="http://schemas.openxmlformats.org/officeDocument/2006/math">
                    <m:r>
                      <a:rPr lang="en-US" sz="2400" i="1" dirty="0" smtClean="0">
                        <a:latin typeface="Cambria Math"/>
                      </a:rPr>
                      <m:t>𝑘</m:t>
                    </m:r>
                  </m:oMath>
                </a14:m>
                <a:r>
                  <a:rPr lang="en-US" sz="2400" i="1" dirty="0"/>
                  <a:t> and </a:t>
                </a:r>
                <a14:m>
                  <m:oMath xmlns:m="http://schemas.openxmlformats.org/officeDocument/2006/math">
                    <m:r>
                      <a:rPr lang="en-US" sz="2400" i="1" dirty="0" smtClean="0">
                        <a:latin typeface="Cambria Math"/>
                      </a:rPr>
                      <m:t>𝑘</m:t>
                    </m:r>
                    <m:r>
                      <a:rPr lang="en-US" sz="2400" i="1" dirty="0" smtClean="0">
                        <a:latin typeface="Cambria Math"/>
                      </a:rPr>
                      <m:t>+1</m:t>
                    </m:r>
                  </m:oMath>
                </a14:m>
                <a:r>
                  <a:rPr lang="en-US" sz="2400" i="1" dirty="0"/>
                  <a:t> are </a:t>
                </a:r>
                <a:r>
                  <a:rPr lang="en-US" sz="2400" i="1" dirty="0" err="1"/>
                  <a:t>coprime</a:t>
                </a:r>
                <a:r>
                  <a:rPr lang="en-US" sz="2400" i="1" dirty="0"/>
                  <a:t>)</a:t>
                </a:r>
                <a:endParaRPr lang="en-GB" sz="2400" i="1" dirty="0"/>
              </a:p>
            </p:txBody>
          </p:sp>
        </mc:Choice>
        <mc:Fallback xmlns="">
          <p:sp>
            <p:nvSpPr>
              <p:cNvPr id="25" name="TextBox 24"/>
              <p:cNvSpPr txBox="1">
                <a:spLocks noRot="1" noChangeAspect="1" noMove="1" noResize="1" noEditPoints="1" noAdjustHandles="1" noChangeArrowheads="1" noChangeShapeType="1" noTextEdit="1"/>
              </p:cNvSpPr>
              <p:nvPr/>
            </p:nvSpPr>
            <p:spPr>
              <a:xfrm>
                <a:off x="215516" y="1196752"/>
                <a:ext cx="8460940" cy="1077218"/>
              </a:xfrm>
              <a:prstGeom prst="rect">
                <a:avLst/>
              </a:prstGeom>
              <a:blipFill rotWithShape="1">
                <a:blip r:embed="rId2"/>
                <a:stretch>
                  <a:fillRect l="-1801" t="-6780" b="-18079"/>
                </a:stretch>
              </a:blipFill>
            </p:spPr>
            <p:txBody>
              <a:bodyPr/>
              <a:lstStyle/>
              <a:p>
                <a:r>
                  <a:rPr lang="en-GB">
                    <a:noFill/>
                  </a:rPr>
                  <a:t> </a:t>
                </a:r>
              </a:p>
            </p:txBody>
          </p:sp>
        </mc:Fallback>
      </mc:AlternateContent>
      <p:sp>
        <p:nvSpPr>
          <p:cNvPr id="7" name="TextBox 6"/>
          <p:cNvSpPr txBox="1"/>
          <p:nvPr/>
        </p:nvSpPr>
        <p:spPr>
          <a:xfrm>
            <a:off x="359024" y="2852936"/>
            <a:ext cx="8784976" cy="3416320"/>
          </a:xfrm>
          <a:prstGeom prst="rect">
            <a:avLst/>
          </a:prstGeom>
          <a:noFill/>
        </p:spPr>
        <p:txBody>
          <a:bodyPr wrap="square" rtlCol="0">
            <a:spAutoFit/>
          </a:bodyPr>
          <a:lstStyle/>
          <a:p>
            <a:r>
              <a:rPr lang="en-GB" sz="2400" b="1" dirty="0"/>
              <a:t>Answer: </a:t>
            </a:r>
          </a:p>
          <a:p>
            <a:r>
              <a:rPr lang="en-GB" sz="2400" dirty="0"/>
              <a:t>If k and k+1 are </a:t>
            </a:r>
            <a:r>
              <a:rPr lang="en-GB" sz="2400" dirty="0" err="1"/>
              <a:t>coprime</a:t>
            </a:r>
            <a:r>
              <a:rPr lang="en-GB" sz="2400" dirty="0"/>
              <a:t>, they share no factors, so the prime factors on the LHS must be partitioned into two, depending whether they belong to k or k+1. In n</a:t>
            </a:r>
            <a:r>
              <a:rPr lang="en-GB" sz="2400" baseline="30000" dirty="0"/>
              <a:t>2</a:t>
            </a:r>
            <a:r>
              <a:rPr lang="en-GB" sz="2400" dirty="0"/>
              <a:t>, each prime factor appears twice, so they must both belong to either k or k+1 (but can’t be in both). So far, both k and k+1 will both be square, because each prime factor comes in twos. This just leaves the 3, which is either a factor of k or k+1.</a:t>
            </a:r>
          </a:p>
          <a:p>
            <a:r>
              <a:rPr lang="en-GB" sz="2400" b="1" dirty="0"/>
              <a:t>Therefore, one of k and k+1 is three times a square, and the other a square.</a:t>
            </a:r>
          </a:p>
        </p:txBody>
      </p:sp>
      <p:sp>
        <p:nvSpPr>
          <p:cNvPr id="9" name="TextBox 8"/>
          <p:cNvSpPr txBox="1"/>
          <p:nvPr/>
        </p:nvSpPr>
        <p:spPr>
          <a:xfrm>
            <a:off x="395536" y="6211669"/>
            <a:ext cx="7776864" cy="646331"/>
          </a:xfrm>
          <a:prstGeom prst="rect">
            <a:avLst/>
          </a:prstGeom>
          <a:noFill/>
        </p:spPr>
        <p:txBody>
          <a:bodyPr wrap="square" rtlCol="0">
            <a:spAutoFit/>
          </a:bodyPr>
          <a:lstStyle/>
          <a:p>
            <a:r>
              <a:rPr lang="en-GB" dirty="0"/>
              <a:t>(An interesting side point: Finding possible n is quite difficult. Using a spreadsheet, the only valid n I found up to 10,000 were 2, 28, 390 and 5432.) </a:t>
            </a:r>
          </a:p>
        </p:txBody>
      </p:sp>
      <p:sp>
        <p:nvSpPr>
          <p:cNvPr id="8" name="Rectangle 7"/>
          <p:cNvSpPr/>
          <p:nvPr/>
        </p:nvSpPr>
        <p:spPr>
          <a:xfrm>
            <a:off x="203592" y="3236104"/>
            <a:ext cx="8828648" cy="3512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1" name="Group 10"/>
          <p:cNvGrpSpPr/>
          <p:nvPr/>
        </p:nvGrpSpPr>
        <p:grpSpPr>
          <a:xfrm>
            <a:off x="0" y="0"/>
            <a:ext cx="9143074" cy="599127"/>
            <a:chOff x="0" y="13335"/>
            <a:chExt cx="9144218" cy="599127"/>
          </a:xfrm>
        </p:grpSpPr>
        <p:sp>
          <p:nvSpPr>
            <p:cNvPr id="12"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Factors in an equality</a:t>
              </a:r>
            </a:p>
          </p:txBody>
        </p:sp>
        <p:cxnSp>
          <p:nvCxnSpPr>
            <p:cNvPr id="13" name="Straight Connector 12"/>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47080" y="2271936"/>
            <a:ext cx="4392488" cy="1538883"/>
          </a:xfrm>
          <a:prstGeom prst="rect">
            <a:avLst/>
          </a:prstGeom>
          <a:noFill/>
        </p:spPr>
        <p:txBody>
          <a:bodyPr wrap="square" rtlCol="0">
            <a:spAutoFit/>
          </a:bodyPr>
          <a:lstStyle/>
          <a:p>
            <a:r>
              <a:rPr lang="en-GB" sz="2000" dirty="0"/>
              <a:t>Every other integer is divisible by 2.</a:t>
            </a:r>
          </a:p>
          <a:p>
            <a:endParaRPr lang="en-GB" sz="1600" dirty="0"/>
          </a:p>
          <a:p>
            <a:r>
              <a:rPr lang="en-GB" sz="2000" dirty="0"/>
              <a:t>Every third integer is divisible by 3.</a:t>
            </a:r>
          </a:p>
          <a:p>
            <a:endParaRPr lang="en-GB" sz="1600" dirty="0"/>
          </a:p>
          <a:p>
            <a:r>
              <a:rPr lang="en-GB" sz="2000" dirty="0"/>
              <a:t>Every fourth integer is divisible by 4.</a:t>
            </a:r>
          </a:p>
        </p:txBody>
      </p:sp>
      <p:sp>
        <p:nvSpPr>
          <p:cNvPr id="12" name="TextBox 11"/>
          <p:cNvSpPr txBox="1"/>
          <p:nvPr/>
        </p:nvSpPr>
        <p:spPr>
          <a:xfrm>
            <a:off x="4499992" y="2348880"/>
            <a:ext cx="4320480" cy="738664"/>
          </a:xfrm>
          <a:prstGeom prst="rect">
            <a:avLst/>
          </a:prstGeom>
          <a:noFill/>
        </p:spPr>
        <p:txBody>
          <a:bodyPr wrap="square" rtlCol="0">
            <a:spAutoFit/>
          </a:bodyPr>
          <a:lstStyle/>
          <a:p>
            <a:r>
              <a:rPr lang="en-GB" sz="2400" dirty="0"/>
              <a:t>1     </a:t>
            </a:r>
            <a:r>
              <a:rPr lang="en-GB" sz="2400" b="1" u="sng" dirty="0">
                <a:solidFill>
                  <a:schemeClr val="accent3"/>
                </a:solidFill>
              </a:rPr>
              <a:t>2</a:t>
            </a:r>
            <a:r>
              <a:rPr lang="en-GB" sz="2400" dirty="0"/>
              <a:t>     3     </a:t>
            </a:r>
            <a:r>
              <a:rPr lang="en-GB" sz="2400" b="1" u="sng" dirty="0">
                <a:solidFill>
                  <a:schemeClr val="accent3"/>
                </a:solidFill>
              </a:rPr>
              <a:t>4</a:t>
            </a:r>
            <a:r>
              <a:rPr lang="en-GB" sz="2400" dirty="0"/>
              <a:t>     5     </a:t>
            </a:r>
            <a:r>
              <a:rPr lang="en-GB" sz="2400" b="1" u="sng" dirty="0">
                <a:solidFill>
                  <a:schemeClr val="accent3"/>
                </a:solidFill>
              </a:rPr>
              <a:t>6</a:t>
            </a:r>
            <a:r>
              <a:rPr lang="en-GB" sz="2400" dirty="0"/>
              <a:t>     7     </a:t>
            </a:r>
            <a:r>
              <a:rPr lang="en-GB" sz="2400" b="1" u="sng" dirty="0">
                <a:solidFill>
                  <a:schemeClr val="accent3"/>
                </a:solidFill>
              </a:rPr>
              <a:t>8</a:t>
            </a:r>
          </a:p>
          <a:p>
            <a:endParaRPr lang="en-GB" dirty="0"/>
          </a:p>
        </p:txBody>
      </p:sp>
      <p:sp>
        <p:nvSpPr>
          <p:cNvPr id="13" name="TextBox 12"/>
          <p:cNvSpPr txBox="1"/>
          <p:nvPr/>
        </p:nvSpPr>
        <p:spPr>
          <a:xfrm>
            <a:off x="4499992" y="2852936"/>
            <a:ext cx="4032448" cy="738664"/>
          </a:xfrm>
          <a:prstGeom prst="rect">
            <a:avLst/>
          </a:prstGeom>
          <a:noFill/>
        </p:spPr>
        <p:txBody>
          <a:bodyPr wrap="square" rtlCol="0">
            <a:spAutoFit/>
          </a:bodyPr>
          <a:lstStyle/>
          <a:p>
            <a:r>
              <a:rPr lang="en-GB" sz="2400" dirty="0"/>
              <a:t>1     2     </a:t>
            </a:r>
            <a:r>
              <a:rPr lang="en-GB" sz="2400" b="1" u="sng" dirty="0">
                <a:solidFill>
                  <a:schemeClr val="accent3"/>
                </a:solidFill>
              </a:rPr>
              <a:t>3</a:t>
            </a:r>
            <a:r>
              <a:rPr lang="en-GB" sz="2400" dirty="0"/>
              <a:t>     4     5     </a:t>
            </a:r>
            <a:r>
              <a:rPr lang="en-GB" sz="2400" b="1" u="sng" dirty="0">
                <a:solidFill>
                  <a:schemeClr val="accent3"/>
                </a:solidFill>
              </a:rPr>
              <a:t>6</a:t>
            </a:r>
            <a:r>
              <a:rPr lang="en-GB" sz="2400" dirty="0"/>
              <a:t>     7     8</a:t>
            </a:r>
          </a:p>
          <a:p>
            <a:endParaRPr lang="en-GB" dirty="0"/>
          </a:p>
        </p:txBody>
      </p:sp>
      <p:sp>
        <p:nvSpPr>
          <p:cNvPr id="14" name="TextBox 13"/>
          <p:cNvSpPr txBox="1"/>
          <p:nvPr/>
        </p:nvSpPr>
        <p:spPr>
          <a:xfrm>
            <a:off x="4499992" y="3356992"/>
            <a:ext cx="4032448" cy="738664"/>
          </a:xfrm>
          <a:prstGeom prst="rect">
            <a:avLst/>
          </a:prstGeom>
          <a:noFill/>
        </p:spPr>
        <p:txBody>
          <a:bodyPr wrap="square" rtlCol="0">
            <a:spAutoFit/>
          </a:bodyPr>
          <a:lstStyle/>
          <a:p>
            <a:r>
              <a:rPr lang="en-GB" sz="2400" dirty="0"/>
              <a:t>1     2     3     </a:t>
            </a:r>
            <a:r>
              <a:rPr lang="en-GB" sz="2400" b="1" u="sng" dirty="0">
                <a:solidFill>
                  <a:schemeClr val="accent3"/>
                </a:solidFill>
              </a:rPr>
              <a:t>4</a:t>
            </a:r>
            <a:r>
              <a:rPr lang="en-GB" sz="2400" dirty="0"/>
              <a:t>     5     6     7     </a:t>
            </a:r>
            <a:r>
              <a:rPr lang="en-GB" sz="2400" b="1" u="sng" dirty="0">
                <a:solidFill>
                  <a:schemeClr val="accent3"/>
                </a:solidFill>
              </a:rPr>
              <a:t>8</a:t>
            </a:r>
          </a:p>
          <a:p>
            <a:endParaRPr lang="en-GB" dirty="0"/>
          </a:p>
        </p:txBody>
      </p:sp>
      <p:cxnSp>
        <p:nvCxnSpPr>
          <p:cNvPr id="15" name="Straight Connector 14"/>
          <p:cNvCxnSpPr/>
          <p:nvPr/>
        </p:nvCxnSpPr>
        <p:spPr>
          <a:xfrm>
            <a:off x="247080" y="2780928"/>
            <a:ext cx="8285360" cy="0"/>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247080" y="3356992"/>
            <a:ext cx="8285360" cy="0"/>
          </a:xfrm>
          <a:prstGeom prst="line">
            <a:avLst/>
          </a:prstGeom>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1331640" y="4365104"/>
            <a:ext cx="6048672" cy="830997"/>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GB" sz="2400" dirty="0"/>
              <a:t>An ‘obvious’ fact that can aid us in solving less than obvious problems!</a:t>
            </a:r>
          </a:p>
        </p:txBody>
      </p:sp>
      <p:grpSp>
        <p:nvGrpSpPr>
          <p:cNvPr id="18" name="Group 17"/>
          <p:cNvGrpSpPr/>
          <p:nvPr/>
        </p:nvGrpSpPr>
        <p:grpSpPr>
          <a:xfrm>
            <a:off x="0" y="0"/>
            <a:ext cx="9143074" cy="599127"/>
            <a:chOff x="0" y="13335"/>
            <a:chExt cx="9144218" cy="599127"/>
          </a:xfrm>
        </p:grpSpPr>
        <p:sp>
          <p:nvSpPr>
            <p:cNvPr id="19"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Divisibility with consecutive integers</a:t>
              </a:r>
            </a:p>
          </p:txBody>
        </p:sp>
        <p:cxnSp>
          <p:nvCxnSpPr>
            <p:cNvPr id="20" name="Straight Connector 19"/>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11560" y="2204864"/>
            <a:ext cx="1656184" cy="648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ym typeface="Wingdings"/>
              </a:rPr>
              <a:t></a:t>
            </a:r>
            <a:endParaRPr lang="en-GB" sz="2800" dirty="0"/>
          </a:p>
        </p:txBody>
      </p:sp>
      <p:sp>
        <p:nvSpPr>
          <p:cNvPr id="18" name="Rectangle 17"/>
          <p:cNvSpPr/>
          <p:nvPr/>
        </p:nvSpPr>
        <p:spPr>
          <a:xfrm>
            <a:off x="611560" y="3068960"/>
            <a:ext cx="165618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p:sp>
        <p:nvSpPr>
          <p:cNvPr id="2" name="TextBox 1"/>
          <p:cNvSpPr txBox="1"/>
          <p:nvPr/>
        </p:nvSpPr>
        <p:spPr>
          <a:xfrm>
            <a:off x="539552" y="1052736"/>
            <a:ext cx="6120680" cy="70788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[SMC 2003 Q13] Which of the following is divisible by 3 for every whole number </a:t>
            </a:r>
            <a:r>
              <a:rPr lang="en-GB" sz="2000" i="1" dirty="0"/>
              <a:t>x</a:t>
            </a:r>
            <a:r>
              <a:rPr lang="en-GB" sz="2000" dirty="0"/>
              <a:t>? </a:t>
            </a:r>
          </a:p>
        </p:txBody>
      </p:sp>
      <mc:AlternateContent xmlns:mc="http://schemas.openxmlformats.org/markup-compatibility/2006" xmlns:a14="http://schemas.microsoft.com/office/drawing/2010/main">
        <mc:Choice Requires="a14">
          <p:sp>
            <p:nvSpPr>
              <p:cNvPr id="11" name="Rectangle 10"/>
              <p:cNvSpPr/>
              <p:nvPr/>
            </p:nvSpPr>
            <p:spPr>
              <a:xfrm>
                <a:off x="611560" y="2204864"/>
                <a:ext cx="1656184"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800" dirty="0"/>
                  <a:t>A: </a:t>
                </a:r>
                <a14:m>
                  <m:oMath xmlns:m="http://schemas.openxmlformats.org/officeDocument/2006/math">
                    <m:r>
                      <a:rPr lang="en-GB" sz="2800" i="1" dirty="0" smtClean="0">
                        <a:latin typeface="Cambria Math" panose="02040503050406030204" pitchFamily="18" charset="0"/>
                      </a:rPr>
                      <m:t>𝑥</m:t>
                    </m:r>
                    <m:r>
                      <a:rPr lang="en-GB" sz="2800" i="1" baseline="30000" dirty="0" smtClean="0">
                        <a:latin typeface="Cambria Math" panose="02040503050406030204" pitchFamily="18" charset="0"/>
                      </a:rPr>
                      <m:t>3</m:t>
                    </m:r>
                    <m:r>
                      <a:rPr lang="en-GB" sz="2800" i="1" dirty="0" smtClean="0">
                        <a:latin typeface="Cambria Math" panose="02040503050406030204" pitchFamily="18" charset="0"/>
                      </a:rPr>
                      <m:t>−</m:t>
                    </m:r>
                    <m:r>
                      <a:rPr lang="en-GB" sz="2800" i="1" dirty="0" smtClean="0">
                        <a:latin typeface="Cambria Math" panose="02040503050406030204" pitchFamily="18" charset="0"/>
                      </a:rPr>
                      <m:t>𝑥</m:t>
                    </m:r>
                  </m:oMath>
                </a14:m>
                <a:endParaRPr lang="en-GB" sz="2800" dirty="0"/>
              </a:p>
            </p:txBody>
          </p:sp>
        </mc:Choice>
        <mc:Fallback xmlns="">
          <p:sp>
            <p:nvSpPr>
              <p:cNvPr id="11" name="Rectangle 10"/>
              <p:cNvSpPr>
                <a:spLocks noRot="1" noChangeAspect="1" noMove="1" noResize="1" noEditPoints="1" noAdjustHandles="1" noChangeArrowheads="1" noChangeShapeType="1" noTextEdit="1"/>
              </p:cNvSpPr>
              <p:nvPr/>
            </p:nvSpPr>
            <p:spPr>
              <a:xfrm>
                <a:off x="611560" y="2204864"/>
                <a:ext cx="1656184" cy="648072"/>
              </a:xfrm>
              <a:prstGeom prst="rect">
                <a:avLst/>
              </a:prstGeom>
              <a:blipFill rotWithShape="0">
                <a:blip r:embed="rId2"/>
                <a:stretch>
                  <a:fillRect l="-6522" b="-14545"/>
                </a:stretch>
              </a:blipFill>
            </p:spPr>
            <p:txBody>
              <a:bodyPr/>
              <a:lstStyle/>
              <a:p>
                <a:r>
                  <a:rPr lang="en-GB">
                    <a:noFill/>
                  </a:rPr>
                  <a:t> </a:t>
                </a:r>
              </a:p>
            </p:txBody>
          </p:sp>
        </mc:Fallback>
      </mc:AlternateContent>
      <p:sp>
        <p:nvSpPr>
          <p:cNvPr id="13" name="Rectangle 12"/>
          <p:cNvSpPr/>
          <p:nvPr/>
        </p:nvSpPr>
        <p:spPr>
          <a:xfrm>
            <a:off x="2555776" y="2204864"/>
            <a:ext cx="165618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p:sp>
        <p:nvSpPr>
          <p:cNvPr id="16" name="Rectangle 15"/>
          <p:cNvSpPr/>
          <p:nvPr/>
        </p:nvSpPr>
        <p:spPr>
          <a:xfrm>
            <a:off x="4499992" y="2204864"/>
            <a:ext cx="165618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p:sp>
        <p:nvSpPr>
          <p:cNvPr id="17" name="Rectangle 16"/>
          <p:cNvSpPr/>
          <p:nvPr/>
        </p:nvSpPr>
        <p:spPr>
          <a:xfrm>
            <a:off x="2555776" y="3068960"/>
            <a:ext cx="165618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p:sp>
        <p:nvSpPr>
          <p:cNvPr id="19" name="Rectangle 18"/>
          <p:cNvSpPr/>
          <p:nvPr/>
        </p:nvSpPr>
        <p:spPr>
          <a:xfrm>
            <a:off x="2555776" y="2204864"/>
            <a:ext cx="165618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mc:AlternateContent xmlns:mc="http://schemas.openxmlformats.org/markup-compatibility/2006" xmlns:a14="http://schemas.microsoft.com/office/drawing/2010/main">
        <mc:Choice Requires="a14">
          <p:sp>
            <p:nvSpPr>
              <p:cNvPr id="20" name="Rectangle 19"/>
              <p:cNvSpPr/>
              <p:nvPr/>
            </p:nvSpPr>
            <p:spPr>
              <a:xfrm>
                <a:off x="2555776" y="2204864"/>
                <a:ext cx="1656184"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800" dirty="0"/>
                  <a:t>B: </a:t>
                </a:r>
                <a14:m>
                  <m:oMath xmlns:m="http://schemas.openxmlformats.org/officeDocument/2006/math">
                    <m:sSup>
                      <m:sSupPr>
                        <m:ctrlPr>
                          <a:rPr lang="en-GB" sz="2800" b="0" i="1" smtClean="0">
                            <a:latin typeface="Cambria Math"/>
                          </a:rPr>
                        </m:ctrlPr>
                      </m:sSupPr>
                      <m:e>
                        <m:r>
                          <a:rPr lang="en-GB" sz="2800" b="0" i="1" smtClean="0">
                            <a:latin typeface="Cambria Math" panose="02040503050406030204" pitchFamily="18" charset="0"/>
                          </a:rPr>
                          <m:t>𝑥</m:t>
                        </m:r>
                      </m:e>
                      <m:sup>
                        <m:r>
                          <a:rPr lang="en-GB" sz="2800" b="0" i="1" smtClean="0">
                            <a:latin typeface="Cambria Math" panose="02040503050406030204" pitchFamily="18" charset="0"/>
                          </a:rPr>
                          <m:t>3</m:t>
                        </m:r>
                      </m:sup>
                    </m:sSup>
                    <m:r>
                      <a:rPr lang="en-GB" sz="2800" b="0" i="1" smtClean="0">
                        <a:latin typeface="Cambria Math" panose="02040503050406030204" pitchFamily="18" charset="0"/>
                      </a:rPr>
                      <m:t>−1</m:t>
                    </m:r>
                  </m:oMath>
                </a14:m>
                <a:endParaRPr lang="en-GB" sz="2800" dirty="0"/>
              </a:p>
            </p:txBody>
          </p:sp>
        </mc:Choice>
        <mc:Fallback xmlns="">
          <p:sp>
            <p:nvSpPr>
              <p:cNvPr id="20" name="Rectangle 19"/>
              <p:cNvSpPr>
                <a:spLocks noRot="1" noChangeAspect="1" noMove="1" noResize="1" noEditPoints="1" noAdjustHandles="1" noChangeArrowheads="1" noChangeShapeType="1" noTextEdit="1"/>
              </p:cNvSpPr>
              <p:nvPr/>
            </p:nvSpPr>
            <p:spPr>
              <a:xfrm>
                <a:off x="2555776" y="2204864"/>
                <a:ext cx="1656184" cy="648072"/>
              </a:xfrm>
              <a:prstGeom prst="rect">
                <a:avLst/>
              </a:prstGeom>
              <a:blipFill rotWithShape="0">
                <a:blip r:embed="rId3"/>
                <a:stretch>
                  <a:fillRect l="-6522" b="-14545"/>
                </a:stretch>
              </a:blipFill>
            </p:spPr>
            <p:txBody>
              <a:bodyPr/>
              <a:lstStyle/>
              <a:p>
                <a:r>
                  <a:rPr lang="en-GB">
                    <a:noFill/>
                  </a:rPr>
                  <a:t> </a:t>
                </a:r>
              </a:p>
            </p:txBody>
          </p:sp>
        </mc:Fallback>
      </mc:AlternateContent>
      <p:sp>
        <p:nvSpPr>
          <p:cNvPr id="21" name="Rectangle 20"/>
          <p:cNvSpPr/>
          <p:nvPr/>
        </p:nvSpPr>
        <p:spPr>
          <a:xfrm>
            <a:off x="4499992" y="2204864"/>
            <a:ext cx="165618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mc:AlternateContent xmlns:mc="http://schemas.openxmlformats.org/markup-compatibility/2006" xmlns:a14="http://schemas.microsoft.com/office/drawing/2010/main">
        <mc:Choice Requires="a14">
          <p:sp>
            <p:nvSpPr>
              <p:cNvPr id="22" name="Rectangle 21"/>
              <p:cNvSpPr/>
              <p:nvPr/>
            </p:nvSpPr>
            <p:spPr>
              <a:xfrm>
                <a:off x="4499992" y="2204864"/>
                <a:ext cx="1656184"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800" dirty="0"/>
                  <a:t>C: </a:t>
                </a:r>
                <a14:m>
                  <m:oMath xmlns:m="http://schemas.openxmlformats.org/officeDocument/2006/math">
                    <m:r>
                      <a:rPr lang="en-GB" sz="2800" i="1" dirty="0" smtClean="0">
                        <a:latin typeface="Cambria Math" panose="02040503050406030204" pitchFamily="18" charset="0"/>
                      </a:rPr>
                      <m:t>𝑥</m:t>
                    </m:r>
                    <m:r>
                      <a:rPr lang="en-GB" sz="2800" i="1" baseline="30000" dirty="0" smtClean="0">
                        <a:latin typeface="Cambria Math" panose="02040503050406030204" pitchFamily="18" charset="0"/>
                      </a:rPr>
                      <m:t>3</m:t>
                    </m:r>
                  </m:oMath>
                </a14:m>
                <a:endParaRPr lang="en-GB" sz="2800" baseline="30000" dirty="0"/>
              </a:p>
            </p:txBody>
          </p:sp>
        </mc:Choice>
        <mc:Fallback xmlns="">
          <p:sp>
            <p:nvSpPr>
              <p:cNvPr id="22" name="Rectangle 21"/>
              <p:cNvSpPr>
                <a:spLocks noRot="1" noChangeAspect="1" noMove="1" noResize="1" noEditPoints="1" noAdjustHandles="1" noChangeArrowheads="1" noChangeShapeType="1" noTextEdit="1"/>
              </p:cNvSpPr>
              <p:nvPr/>
            </p:nvSpPr>
            <p:spPr>
              <a:xfrm>
                <a:off x="4499992" y="2204864"/>
                <a:ext cx="1656184" cy="648072"/>
              </a:xfrm>
              <a:prstGeom prst="rect">
                <a:avLst/>
              </a:prstGeom>
              <a:blipFill rotWithShape="0">
                <a:blip r:embed="rId4"/>
                <a:stretch>
                  <a:fillRect l="-6522" b="-145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611560" y="3068960"/>
                <a:ext cx="1656184"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800" dirty="0"/>
                  <a:t>D: </a:t>
                </a:r>
                <a14:m>
                  <m:oMath xmlns:m="http://schemas.openxmlformats.org/officeDocument/2006/math">
                    <m:sSup>
                      <m:sSupPr>
                        <m:ctrlPr>
                          <a:rPr lang="en-GB" sz="2800" b="0" i="1" smtClean="0">
                            <a:latin typeface="Cambria Math"/>
                          </a:rPr>
                        </m:ctrlPr>
                      </m:sSupPr>
                      <m:e>
                        <m:r>
                          <a:rPr lang="en-GB" sz="2800" b="0" i="1" smtClean="0">
                            <a:latin typeface="Cambria Math" panose="02040503050406030204" pitchFamily="18" charset="0"/>
                          </a:rPr>
                          <m:t>𝑥</m:t>
                        </m:r>
                      </m:e>
                      <m:sup>
                        <m:r>
                          <a:rPr lang="en-GB" sz="2800" b="0" i="1" smtClean="0">
                            <a:latin typeface="Cambria Math" panose="02040503050406030204" pitchFamily="18" charset="0"/>
                          </a:rPr>
                          <m:t>3</m:t>
                        </m:r>
                      </m:sup>
                    </m:sSup>
                    <m:r>
                      <a:rPr lang="en-GB" sz="2800" b="0" i="1" smtClean="0">
                        <a:latin typeface="Cambria Math" panose="02040503050406030204" pitchFamily="18" charset="0"/>
                      </a:rPr>
                      <m:t>+1</m:t>
                    </m:r>
                  </m:oMath>
                </a14:m>
                <a:endParaRPr lang="en-GB" sz="2800" dirty="0"/>
              </a:p>
            </p:txBody>
          </p:sp>
        </mc:Choice>
        <mc:Fallback xmlns="">
          <p:sp>
            <p:nvSpPr>
              <p:cNvPr id="24" name="Rectangle 23"/>
              <p:cNvSpPr>
                <a:spLocks noRot="1" noChangeAspect="1" noMove="1" noResize="1" noEditPoints="1" noAdjustHandles="1" noChangeArrowheads="1" noChangeShapeType="1" noTextEdit="1"/>
              </p:cNvSpPr>
              <p:nvPr/>
            </p:nvSpPr>
            <p:spPr>
              <a:xfrm>
                <a:off x="611560" y="3068960"/>
                <a:ext cx="1656184" cy="648072"/>
              </a:xfrm>
              <a:prstGeom prst="rect">
                <a:avLst/>
              </a:prstGeom>
              <a:blipFill rotWithShape="0">
                <a:blip r:embed="rId5"/>
                <a:stretch>
                  <a:fillRect l="-6522" b="-14414"/>
                </a:stretch>
              </a:blipFill>
            </p:spPr>
            <p:txBody>
              <a:bodyPr/>
              <a:lstStyle/>
              <a:p>
                <a:r>
                  <a:rPr lang="en-GB">
                    <a:noFill/>
                  </a:rPr>
                  <a:t> </a:t>
                </a:r>
              </a:p>
            </p:txBody>
          </p:sp>
        </mc:Fallback>
      </mc:AlternateContent>
      <p:sp>
        <p:nvSpPr>
          <p:cNvPr id="25" name="Rectangle 24"/>
          <p:cNvSpPr/>
          <p:nvPr/>
        </p:nvSpPr>
        <p:spPr>
          <a:xfrm>
            <a:off x="2555776" y="3068960"/>
            <a:ext cx="165618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mc:AlternateContent xmlns:mc="http://schemas.openxmlformats.org/markup-compatibility/2006" xmlns:a14="http://schemas.microsoft.com/office/drawing/2010/main">
        <mc:Choice Requires="a14">
          <p:sp>
            <p:nvSpPr>
              <p:cNvPr id="26" name="Rectangle 25"/>
              <p:cNvSpPr/>
              <p:nvPr/>
            </p:nvSpPr>
            <p:spPr>
              <a:xfrm>
                <a:off x="2555776" y="3068960"/>
                <a:ext cx="1656184"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800" dirty="0"/>
                  <a:t>E: </a:t>
                </a:r>
                <a14:m>
                  <m:oMath xmlns:m="http://schemas.openxmlformats.org/officeDocument/2006/math">
                    <m:sSup>
                      <m:sSupPr>
                        <m:ctrlPr>
                          <a:rPr lang="en-GB" sz="2800" b="0" i="1" smtClean="0">
                            <a:latin typeface="Cambria Math"/>
                          </a:rPr>
                        </m:ctrlPr>
                      </m:sSupPr>
                      <m:e>
                        <m:r>
                          <a:rPr lang="en-GB" sz="2800" b="0" i="1" smtClean="0">
                            <a:latin typeface="Cambria Math" panose="02040503050406030204" pitchFamily="18" charset="0"/>
                          </a:rPr>
                          <m:t>𝑥</m:t>
                        </m:r>
                      </m:e>
                      <m:sup>
                        <m:r>
                          <a:rPr lang="en-GB" sz="2800" b="0" i="1" smtClean="0">
                            <a:latin typeface="Cambria Math" panose="02040503050406030204" pitchFamily="18" charset="0"/>
                          </a:rPr>
                          <m:t>3</m:t>
                        </m:r>
                      </m:sup>
                    </m:sSup>
                    <m:r>
                      <a:rPr lang="en-GB" sz="2800" b="0" i="1" smtClean="0">
                        <a:latin typeface="Cambria Math" panose="02040503050406030204" pitchFamily="18" charset="0"/>
                      </a:rPr>
                      <m:t>+</m:t>
                    </m:r>
                    <m:r>
                      <a:rPr lang="en-GB" sz="2800" b="0" i="1" smtClean="0">
                        <a:latin typeface="Cambria Math" panose="02040503050406030204" pitchFamily="18" charset="0"/>
                      </a:rPr>
                      <m:t>𝑥</m:t>
                    </m:r>
                  </m:oMath>
                </a14:m>
                <a:endParaRPr lang="en-GB" sz="2800" dirty="0"/>
              </a:p>
            </p:txBody>
          </p:sp>
        </mc:Choice>
        <mc:Fallback xmlns="">
          <p:sp>
            <p:nvSpPr>
              <p:cNvPr id="26" name="Rectangle 25"/>
              <p:cNvSpPr>
                <a:spLocks noRot="1" noChangeAspect="1" noMove="1" noResize="1" noEditPoints="1" noAdjustHandles="1" noChangeArrowheads="1" noChangeShapeType="1" noTextEdit="1"/>
              </p:cNvSpPr>
              <p:nvPr/>
            </p:nvSpPr>
            <p:spPr>
              <a:xfrm>
                <a:off x="2555776" y="3068960"/>
                <a:ext cx="1656184" cy="648072"/>
              </a:xfrm>
              <a:prstGeom prst="rect">
                <a:avLst/>
              </a:prstGeom>
              <a:blipFill rotWithShape="0">
                <a:blip r:embed="rId6"/>
                <a:stretch>
                  <a:fillRect l="-6522" b="-144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23528" y="4149080"/>
                <a:ext cx="6408712" cy="2308324"/>
              </a:xfrm>
              <a:prstGeom prst="rect">
                <a:avLst/>
              </a:prstGeom>
              <a:noFill/>
            </p:spPr>
            <p:txBody>
              <a:bodyPr wrap="square" rtlCol="0">
                <a:spAutoFit/>
              </a:bodyPr>
              <a:lstStyle/>
              <a:p>
                <a:r>
                  <a:rPr lang="en-US" dirty="0"/>
                  <a:t>Since </a:t>
                </a:r>
                <a14:m>
                  <m:oMath xmlns:m="http://schemas.openxmlformats.org/officeDocument/2006/math">
                    <m:sSup>
                      <m:sSupPr>
                        <m:ctrlPr>
                          <a:rPr lang="en-GB" b="0" i="1" smtClean="0">
                            <a:latin typeface="Cambria Math"/>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𝑥</m:t>
                    </m:r>
                    <m:d>
                      <m:dPr>
                        <m:ctrlPr>
                          <a:rPr lang="en-GB" b="0" i="1" smtClean="0">
                            <a:latin typeface="Cambria Math"/>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d>
                      <m:dPr>
                        <m:ctrlPr>
                          <a:rPr lang="en-GB" b="0" i="1" smtClean="0">
                            <a:latin typeface="Cambria Math"/>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oMath>
                </a14:m>
                <a:r>
                  <a:rPr lang="en-US" dirty="0"/>
                  <a:t>, </a:t>
                </a:r>
                <a14:m>
                  <m:oMath xmlns:m="http://schemas.openxmlformats.org/officeDocument/2006/math">
                    <m:sSup>
                      <m:sSupPr>
                        <m:ctrlPr>
                          <a:rPr lang="en-GB" b="0" i="1" smtClean="0">
                            <a:latin typeface="Cambria Math"/>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m:t>
                    </m:r>
                    <m:r>
                      <a:rPr lang="en-GB" b="0" i="1" smtClean="0">
                        <a:latin typeface="Cambria Math" panose="02040503050406030204" pitchFamily="18" charset="0"/>
                      </a:rPr>
                      <m:t>𝑥</m:t>
                    </m:r>
                  </m:oMath>
                </a14:m>
                <a:r>
                  <a:rPr lang="en-US" dirty="0"/>
                  <a:t> is always the product of </a:t>
                </a:r>
                <a:r>
                  <a:rPr lang="en-US" b="1" u="sng" dirty="0"/>
                  <a:t>three consecutive whole numbers </a:t>
                </a:r>
                <a:r>
                  <a:rPr lang="en-US" dirty="0"/>
                  <a:t>when </a:t>
                </a:r>
                <a14:m>
                  <m:oMath xmlns:m="http://schemas.openxmlformats.org/officeDocument/2006/math">
                    <m:r>
                      <a:rPr lang="en-US" i="1" dirty="0" smtClean="0">
                        <a:latin typeface="Cambria Math" panose="02040503050406030204" pitchFamily="18" charset="0"/>
                      </a:rPr>
                      <m:t>𝑥</m:t>
                    </m:r>
                  </m:oMath>
                </a14:m>
                <a:r>
                  <a:rPr lang="en-US" i="1" dirty="0"/>
                  <a:t> </a:t>
                </a:r>
                <a:r>
                  <a:rPr lang="en-US" dirty="0"/>
                  <a:t>is a whole number. As one of these must be a multiple of 3, </a:t>
                </a:r>
                <a14:m>
                  <m:oMath xmlns:m="http://schemas.openxmlformats.org/officeDocument/2006/math">
                    <m:sSup>
                      <m:sSupPr>
                        <m:ctrlPr>
                          <a:rPr lang="en-GB" b="0" i="1" smtClean="0">
                            <a:latin typeface="Cambria Math"/>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m:t>
                    </m:r>
                    <m:r>
                      <a:rPr lang="en-GB" b="0" i="1" smtClean="0">
                        <a:latin typeface="Cambria Math" panose="02040503050406030204" pitchFamily="18" charset="0"/>
                      </a:rPr>
                      <m:t>𝑥</m:t>
                    </m:r>
                  </m:oMath>
                </a14:m>
                <a:r>
                  <a:rPr lang="en-US" dirty="0"/>
                  <a:t> will be divisible by 3.</a:t>
                </a:r>
              </a:p>
              <a:p>
                <a:r>
                  <a:rPr lang="en-US" dirty="0"/>
                  <a:t>Alternatively, substituting 2 for </a:t>
                </a:r>
                <a14:m>
                  <m:oMath xmlns:m="http://schemas.openxmlformats.org/officeDocument/2006/math">
                    <m:r>
                      <a:rPr lang="en-US" i="1" dirty="0" smtClean="0">
                        <a:latin typeface="Cambria Math" panose="02040503050406030204" pitchFamily="18" charset="0"/>
                      </a:rPr>
                      <m:t>𝑥</m:t>
                    </m:r>
                  </m:oMath>
                </a14:m>
                <a:r>
                  <a:rPr lang="en-US" i="1" dirty="0"/>
                  <a:t> </a:t>
                </a:r>
                <a:r>
                  <a:rPr lang="en-US" dirty="0"/>
                  <a:t>in the expressions in </a:t>
                </a:r>
                <a:r>
                  <a:rPr lang="en-US" i="1" dirty="0"/>
                  <a:t>B</a:t>
                </a:r>
                <a:r>
                  <a:rPr lang="en-US" dirty="0"/>
                  <a:t>,</a:t>
                </a:r>
                <a:r>
                  <a:rPr lang="en-US" i="1" dirty="0"/>
                  <a:t>C </a:t>
                </a:r>
                <a:r>
                  <a:rPr lang="en-US" dirty="0"/>
                  <a:t>and </a:t>
                </a:r>
                <a:r>
                  <a:rPr lang="en-US" i="1" dirty="0"/>
                  <a:t>E </a:t>
                </a:r>
                <a:r>
                  <a:rPr lang="en-US" dirty="0"/>
                  <a:t>and substituting 3 for </a:t>
                </a:r>
                <a14:m>
                  <m:oMath xmlns:m="http://schemas.openxmlformats.org/officeDocument/2006/math">
                    <m:r>
                      <a:rPr lang="en-US" i="1" dirty="0" smtClean="0">
                        <a:latin typeface="Cambria Math" panose="02040503050406030204" pitchFamily="18" charset="0"/>
                      </a:rPr>
                      <m:t>𝑥</m:t>
                    </m:r>
                  </m:oMath>
                </a14:m>
                <a:r>
                  <a:rPr lang="en-US" i="1" dirty="0"/>
                  <a:t> </a:t>
                </a:r>
                <a:r>
                  <a:rPr lang="en-US" dirty="0"/>
                  <a:t>in the expression in results in </a:t>
                </a:r>
                <a:r>
                  <a:rPr lang="en-US" i="1" dirty="0"/>
                  <a:t>D </a:t>
                </a:r>
                <a:r>
                  <a:rPr lang="en-US" dirty="0"/>
                  <a:t>numbers which are not divisible by 3.</a:t>
                </a:r>
              </a:p>
              <a:p>
                <a:r>
                  <a:rPr lang="en-US" i="1" dirty="0"/>
                  <a:t>(Note: We’ll revisit this problem later when we cover modulo arithmetic!)</a:t>
                </a:r>
                <a:endParaRPr lang="en-GB" i="1" dirty="0"/>
              </a:p>
            </p:txBody>
          </p:sp>
        </mc:Choice>
        <mc:Fallback xmlns="">
          <p:sp>
            <p:nvSpPr>
              <p:cNvPr id="27" name="TextBox 26"/>
              <p:cNvSpPr txBox="1">
                <a:spLocks noRot="1" noChangeAspect="1" noMove="1" noResize="1" noEditPoints="1" noAdjustHandles="1" noChangeArrowheads="1" noChangeShapeType="1" noTextEdit="1"/>
              </p:cNvSpPr>
              <p:nvPr/>
            </p:nvSpPr>
            <p:spPr>
              <a:xfrm>
                <a:off x="323528" y="4149080"/>
                <a:ext cx="6408712" cy="2308324"/>
              </a:xfrm>
              <a:prstGeom prst="rect">
                <a:avLst/>
              </a:prstGeom>
              <a:blipFill rotWithShape="0">
                <a:blip r:embed="rId7"/>
                <a:stretch>
                  <a:fillRect l="-761" t="-1587" b="-3439"/>
                </a:stretch>
              </a:blipFill>
            </p:spPr>
            <p:txBody>
              <a:bodyPr/>
              <a:lstStyle/>
              <a:p>
                <a:r>
                  <a:rPr lang="en-GB">
                    <a:noFill/>
                  </a:rPr>
                  <a:t> </a:t>
                </a:r>
              </a:p>
            </p:txBody>
          </p:sp>
        </mc:Fallback>
      </mc:AlternateContent>
      <p:grpSp>
        <p:nvGrpSpPr>
          <p:cNvPr id="29" name="Group 28"/>
          <p:cNvGrpSpPr/>
          <p:nvPr/>
        </p:nvGrpSpPr>
        <p:grpSpPr>
          <a:xfrm>
            <a:off x="0" y="0"/>
            <a:ext cx="9143074" cy="599127"/>
            <a:chOff x="0" y="13335"/>
            <a:chExt cx="9144218" cy="599127"/>
          </a:xfrm>
        </p:grpSpPr>
        <p:sp>
          <p:nvSpPr>
            <p:cNvPr id="30"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Divisibility with consecutive integers</a:t>
              </a:r>
            </a:p>
          </p:txBody>
        </p:sp>
        <p:cxnSp>
          <p:nvCxnSpPr>
            <p:cNvPr id="31" name="Straight Connector 30"/>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1000"/>
                                        <p:tgtEl>
                                          <p:spTgt spid="27"/>
                                        </p:tgtEl>
                                      </p:cBhvr>
                                    </p:animEffect>
                                  </p:childTnLst>
                                </p:cTn>
                              </p:par>
                            </p:childTnLst>
                          </p:cTn>
                        </p:par>
                      </p:childTnLst>
                    </p:cTn>
                  </p:par>
                </p:childTnLst>
              </p:cTn>
              <p:nextCondLst>
                <p:cond evt="onClick" delay="0">
                  <p:tgtEl>
                    <p:spTgt spid="11"/>
                  </p:tgtEl>
                </p:cond>
              </p:nextCondLst>
            </p:seq>
            <p:seq concurrent="1" nextAc="seek">
              <p:cTn id="11" restart="whenNotActive" fill="hold" evtFilter="cancelBubble" nodeType="interactiveSeq">
                <p:stCondLst>
                  <p:cond evt="onClick" delay="0">
                    <p:tgtEl>
                      <p:spTgt spid="2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20"/>
                                        </p:tgtEl>
                                      </p:cBhvr>
                                    </p:animEffect>
                                    <p:set>
                                      <p:cBhvr>
                                        <p:cTn id="16"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7" restart="whenNotActive" fill="hold" evtFilter="cancelBubble" nodeType="interactiveSeq">
                <p:stCondLst>
                  <p:cond evt="onClick" delay="0">
                    <p:tgtEl>
                      <p:spTgt spid="22"/>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2"/>
                                        </p:tgtEl>
                                      </p:cBhvr>
                                    </p:animEffect>
                                    <p:set>
                                      <p:cBhvr>
                                        <p:cTn id="22"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3" restart="whenNotActive" fill="hold" evtFilter="cancelBubble" nodeType="interactiveSeq">
                <p:stCondLst>
                  <p:cond evt="onClick" delay="0">
                    <p:tgtEl>
                      <p:spTgt spid="24"/>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9" restart="whenNotActive" fill="hold" evtFilter="cancelBubble" nodeType="interactiveSeq">
                <p:stCondLst>
                  <p:cond evt="onClick" delay="0">
                    <p:tgtEl>
                      <p:spTgt spid="26"/>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26"/>
                                        </p:tgtEl>
                                      </p:cBhvr>
                                    </p:animEffect>
                                    <p:set>
                                      <p:cBhvr>
                                        <p:cTn id="34"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11" grpId="0" animBg="1"/>
      <p:bldP spid="20" grpId="0" animBg="1"/>
      <p:bldP spid="22" grpId="0" animBg="1"/>
      <p:bldP spid="24" grpId="0" animBg="1"/>
      <p:bldP spid="26" grpId="0" animBg="1"/>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 name="Rectangle 17"/>
              <p:cNvSpPr/>
              <p:nvPr/>
            </p:nvSpPr>
            <p:spPr>
              <a:xfrm>
                <a:off x="323528" y="812611"/>
                <a:ext cx="6120680" cy="1200329"/>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GB" sz="2400" dirty="0"/>
                  <a:t>[BMO 2005/06 Q1] </a:t>
                </a:r>
                <a:r>
                  <a:rPr lang="en-US" sz="2400" dirty="0"/>
                  <a:t>Let n be an integer greater than 6. Prove that if </a:t>
                </a:r>
                <a14:m>
                  <m:oMath xmlns:m="http://schemas.openxmlformats.org/officeDocument/2006/math">
                    <m:r>
                      <a:rPr lang="en-US" sz="2400" i="1" dirty="0" smtClean="0">
                        <a:latin typeface="Cambria Math" panose="02040503050406030204" pitchFamily="18" charset="0"/>
                      </a:rPr>
                      <m:t>𝑛</m:t>
                    </m:r>
                    <m:r>
                      <a:rPr lang="en-US" sz="2400" i="1" dirty="0" smtClean="0">
                        <a:latin typeface="Cambria Math" panose="02040503050406030204" pitchFamily="18" charset="0"/>
                      </a:rPr>
                      <m:t>−1</m:t>
                    </m:r>
                  </m:oMath>
                </a14:m>
                <a:r>
                  <a:rPr lang="en-US" sz="2400" dirty="0"/>
                  <a:t> and </a:t>
                </a:r>
                <a14:m>
                  <m:oMath xmlns:m="http://schemas.openxmlformats.org/officeDocument/2006/math">
                    <m:r>
                      <a:rPr lang="en-US" sz="2400" i="1" dirty="0" smtClean="0">
                        <a:latin typeface="Cambria Math" panose="02040503050406030204" pitchFamily="18" charset="0"/>
                      </a:rPr>
                      <m:t>𝑛</m:t>
                    </m:r>
                    <m:r>
                      <a:rPr lang="en-US" sz="2400" i="1" dirty="0" smtClean="0">
                        <a:latin typeface="Cambria Math" panose="02040503050406030204" pitchFamily="18" charset="0"/>
                      </a:rPr>
                      <m:t>+1</m:t>
                    </m:r>
                  </m:oMath>
                </a14:m>
                <a:r>
                  <a:rPr lang="en-US" sz="2400" dirty="0"/>
                  <a:t> are both prime, then </a:t>
                </a:r>
                <a14:m>
                  <m:oMath xmlns:m="http://schemas.openxmlformats.org/officeDocument/2006/math">
                    <m:sSup>
                      <m:sSupPr>
                        <m:ctrlPr>
                          <a:rPr lang="en-GB" sz="2400" b="0" i="1" smtClean="0">
                            <a:latin typeface="Cambria Math"/>
                          </a:rPr>
                        </m:ctrlPr>
                      </m:sSupPr>
                      <m:e>
                        <m:r>
                          <a:rPr lang="en-GB" sz="2400" b="0" i="1" smtClean="0">
                            <a:latin typeface="Cambria Math" panose="02040503050406030204" pitchFamily="18" charset="0"/>
                          </a:rPr>
                          <m:t>𝑛</m:t>
                        </m:r>
                      </m:e>
                      <m:sup>
                        <m:r>
                          <a:rPr lang="en-GB" sz="2400" b="0" i="1" smtClean="0">
                            <a:latin typeface="Cambria Math" panose="02040503050406030204" pitchFamily="18" charset="0"/>
                          </a:rPr>
                          <m:t>2</m:t>
                        </m:r>
                      </m:sup>
                    </m:sSup>
                    <m:d>
                      <m:dPr>
                        <m:ctrlPr>
                          <a:rPr lang="en-GB" sz="2400" b="0" i="1" smtClean="0">
                            <a:latin typeface="Cambria Math"/>
                          </a:rPr>
                        </m:ctrlPr>
                      </m:dPr>
                      <m:e>
                        <m:sSup>
                          <m:sSupPr>
                            <m:ctrlPr>
                              <a:rPr lang="en-GB" sz="2400" b="0" i="1" smtClean="0">
                                <a:latin typeface="Cambria Math"/>
                              </a:rPr>
                            </m:ctrlPr>
                          </m:sSupPr>
                          <m:e>
                            <m:r>
                              <a:rPr lang="en-GB" sz="2400" b="0" i="1" smtClean="0">
                                <a:latin typeface="Cambria Math" panose="02040503050406030204" pitchFamily="18" charset="0"/>
                              </a:rPr>
                              <m:t>𝑛</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+16</m:t>
                        </m:r>
                      </m:e>
                    </m:d>
                  </m:oMath>
                </a14:m>
                <a:r>
                  <a:rPr lang="en-US" sz="2400" dirty="0"/>
                  <a:t> is divisible by 720.</a:t>
                </a:r>
                <a:endParaRPr lang="en-GB" sz="2400" dirty="0"/>
              </a:p>
            </p:txBody>
          </p:sp>
        </mc:Choice>
        <mc:Fallback xmlns="">
          <p:sp>
            <p:nvSpPr>
              <p:cNvPr id="18" name="Rectangle 17"/>
              <p:cNvSpPr>
                <a:spLocks noRot="1" noChangeAspect="1" noMove="1" noResize="1" noEditPoints="1" noAdjustHandles="1" noChangeArrowheads="1" noChangeShapeType="1" noTextEdit="1"/>
              </p:cNvSpPr>
              <p:nvPr/>
            </p:nvSpPr>
            <p:spPr>
              <a:xfrm>
                <a:off x="323528" y="812611"/>
                <a:ext cx="6120680" cy="1200329"/>
              </a:xfrm>
              <a:prstGeom prst="rect">
                <a:avLst/>
              </a:prstGeom>
              <a:blipFill rotWithShape="0">
                <a:blip r:embed="rId2"/>
                <a:stretch>
                  <a:fillRect b="-3587"/>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25" name="Straight Connector 24"/>
          <p:cNvCxnSpPr/>
          <p:nvPr/>
        </p:nvCxnSpPr>
        <p:spPr>
          <a:xfrm flipV="1">
            <a:off x="6804248" y="587744"/>
            <a:ext cx="0" cy="6270256"/>
          </a:xfrm>
          <a:prstGeom prst="line">
            <a:avLst/>
          </a:prstGeom>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6876256" y="980728"/>
            <a:ext cx="2123728"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Use what you know!</a:t>
            </a:r>
          </a:p>
        </p:txBody>
      </p:sp>
      <mc:AlternateContent xmlns:mc="http://schemas.openxmlformats.org/markup-compatibility/2006" xmlns:a14="http://schemas.microsoft.com/office/drawing/2010/main">
        <mc:Choice Requires="a14">
          <p:sp>
            <p:nvSpPr>
              <p:cNvPr id="27" name="TextBox 26"/>
              <p:cNvSpPr txBox="1"/>
              <p:nvPr/>
            </p:nvSpPr>
            <p:spPr>
              <a:xfrm>
                <a:off x="7308304" y="1340768"/>
                <a:ext cx="1728192" cy="954107"/>
              </a:xfrm>
              <a:prstGeom prst="rect">
                <a:avLst/>
              </a:prstGeom>
              <a:noFill/>
            </p:spPr>
            <p:txBody>
              <a:bodyPr wrap="square" rtlCol="0">
                <a:spAutoFit/>
              </a:bodyPr>
              <a:lstStyle/>
              <a:p>
                <a:r>
                  <a:rPr lang="en-GB" sz="1400" dirty="0"/>
                  <a:t>If </a:t>
                </a:r>
                <a14:m>
                  <m:oMath xmlns:m="http://schemas.openxmlformats.org/officeDocument/2006/math">
                    <m:r>
                      <a:rPr lang="en-GB" sz="1400" i="1" dirty="0" smtClean="0">
                        <a:latin typeface="Cambria Math" panose="02040503050406030204" pitchFamily="18" charset="0"/>
                      </a:rPr>
                      <m:t>𝑛</m:t>
                    </m:r>
                    <m:r>
                      <a:rPr lang="en-GB" sz="1400" i="1" dirty="0" smtClean="0">
                        <a:latin typeface="Cambria Math" panose="02040503050406030204" pitchFamily="18" charset="0"/>
                      </a:rPr>
                      <m:t>−1</m:t>
                    </m:r>
                  </m:oMath>
                </a14:m>
                <a:r>
                  <a:rPr lang="en-GB" sz="1400" dirty="0"/>
                  <a:t> and </a:t>
                </a:r>
                <a14:m>
                  <m:oMath xmlns:m="http://schemas.openxmlformats.org/officeDocument/2006/math">
                    <m:r>
                      <a:rPr lang="en-GB" sz="1400" i="1" dirty="0" smtClean="0">
                        <a:latin typeface="Cambria Math" panose="02040503050406030204" pitchFamily="18" charset="0"/>
                      </a:rPr>
                      <m:t>𝑛</m:t>
                    </m:r>
                    <m:r>
                      <a:rPr lang="en-GB" sz="1400" i="1" dirty="0" smtClean="0">
                        <a:latin typeface="Cambria Math" panose="02040503050406030204" pitchFamily="18" charset="0"/>
                      </a:rPr>
                      <m:t>+1</m:t>
                    </m:r>
                  </m:oMath>
                </a14:m>
                <a:r>
                  <a:rPr lang="en-GB" sz="1400" dirty="0"/>
                  <a:t> are both prime, I can establish properties about </a:t>
                </a:r>
                <a14:m>
                  <m:oMath xmlns:m="http://schemas.openxmlformats.org/officeDocument/2006/math">
                    <m:r>
                      <a:rPr lang="en-GB" sz="1400" i="1" dirty="0" smtClean="0">
                        <a:latin typeface="Cambria Math" panose="02040503050406030204" pitchFamily="18" charset="0"/>
                      </a:rPr>
                      <m:t>𝑛</m:t>
                    </m:r>
                  </m:oMath>
                </a14:m>
                <a:r>
                  <a:rPr lang="en-GB" sz="1400" dirty="0" err="1"/>
                  <a:t>’s</a:t>
                </a:r>
                <a:r>
                  <a:rPr lang="en-GB" sz="1400" dirty="0"/>
                  <a:t> divisibility.</a:t>
                </a:r>
              </a:p>
            </p:txBody>
          </p:sp>
        </mc:Choice>
        <mc:Fallback xmlns="">
          <p:sp>
            <p:nvSpPr>
              <p:cNvPr id="27" name="TextBox 26"/>
              <p:cNvSpPr txBox="1">
                <a:spLocks noRot="1" noChangeAspect="1" noMove="1" noResize="1" noEditPoints="1" noAdjustHandles="1" noChangeArrowheads="1" noChangeShapeType="1" noTextEdit="1"/>
              </p:cNvSpPr>
              <p:nvPr/>
            </p:nvSpPr>
            <p:spPr>
              <a:xfrm>
                <a:off x="7308304" y="1340768"/>
                <a:ext cx="1728192" cy="954107"/>
              </a:xfrm>
              <a:prstGeom prst="rect">
                <a:avLst/>
              </a:prstGeom>
              <a:blipFill rotWithShape="0">
                <a:blip r:embed="rId3"/>
                <a:stretch>
                  <a:fillRect l="-1060" t="-1282" r="-1060" b="-5769"/>
                </a:stretch>
              </a:blipFill>
            </p:spPr>
            <p:txBody>
              <a:bodyPr/>
              <a:lstStyle/>
              <a:p>
                <a:r>
                  <a:rPr lang="en-GB">
                    <a:noFill/>
                  </a:rPr>
                  <a:t> </a:t>
                </a:r>
              </a:p>
            </p:txBody>
          </p:sp>
        </mc:Fallback>
      </mc:AlternateContent>
      <p:sp>
        <p:nvSpPr>
          <p:cNvPr id="28" name="TextBox 27"/>
          <p:cNvSpPr txBox="1"/>
          <p:nvPr/>
        </p:nvSpPr>
        <p:spPr>
          <a:xfrm>
            <a:off x="6948264" y="1412776"/>
            <a:ext cx="360040" cy="369332"/>
          </a:xfrm>
          <a:prstGeom prst="rect">
            <a:avLst/>
          </a:prstGeom>
          <a:noFill/>
        </p:spPr>
        <p:txBody>
          <a:bodyPr wrap="square" rtlCol="0">
            <a:spAutoFit/>
          </a:bodyPr>
          <a:lstStyle/>
          <a:p>
            <a:r>
              <a:rPr lang="en-GB" dirty="0">
                <a:latin typeface="Symbol" pitchFamily="18" charset="2"/>
                <a:sym typeface="Wingdings"/>
              </a:rPr>
              <a:t></a:t>
            </a:r>
            <a:endParaRPr lang="en-GB" dirty="0"/>
          </a:p>
        </p:txBody>
      </p:sp>
      <p:sp>
        <p:nvSpPr>
          <p:cNvPr id="29" name="TextBox 28"/>
          <p:cNvSpPr txBox="1"/>
          <p:nvPr/>
        </p:nvSpPr>
        <p:spPr>
          <a:xfrm>
            <a:off x="6948264" y="2348880"/>
            <a:ext cx="360040" cy="369332"/>
          </a:xfrm>
          <a:prstGeom prst="rect">
            <a:avLst/>
          </a:prstGeom>
          <a:noFill/>
        </p:spPr>
        <p:txBody>
          <a:bodyPr wrap="square" rtlCol="0">
            <a:spAutoFit/>
          </a:bodyPr>
          <a:lstStyle/>
          <a:p>
            <a:r>
              <a:rPr lang="en-GB" dirty="0">
                <a:latin typeface="Symbol" pitchFamily="18" charset="2"/>
                <a:sym typeface="Wingdings"/>
              </a:rPr>
              <a:t></a:t>
            </a:r>
            <a:endParaRPr lang="en-GB" dirty="0"/>
          </a:p>
        </p:txBody>
      </p:sp>
      <p:sp>
        <p:nvSpPr>
          <p:cNvPr id="30" name="TextBox 29"/>
          <p:cNvSpPr txBox="1"/>
          <p:nvPr/>
        </p:nvSpPr>
        <p:spPr>
          <a:xfrm>
            <a:off x="7308304" y="2348880"/>
            <a:ext cx="1728192" cy="954107"/>
          </a:xfrm>
          <a:prstGeom prst="rect">
            <a:avLst/>
          </a:prstGeom>
          <a:noFill/>
        </p:spPr>
        <p:txBody>
          <a:bodyPr wrap="square" rtlCol="0">
            <a:spAutoFit/>
          </a:bodyPr>
          <a:lstStyle/>
          <a:p>
            <a:r>
              <a:rPr lang="en-GB" sz="1400" dirty="0"/>
              <a:t>720 has a factor of 5. What expression can I form that we know will be divisible by 5?</a:t>
            </a:r>
          </a:p>
        </p:txBody>
      </p:sp>
      <mc:AlternateContent xmlns:mc="http://schemas.openxmlformats.org/markup-compatibility/2006" xmlns:a14="http://schemas.microsoft.com/office/drawing/2010/main">
        <mc:Choice Requires="a14">
          <p:sp>
            <p:nvSpPr>
              <p:cNvPr id="31" name="TextBox 30"/>
              <p:cNvSpPr txBox="1"/>
              <p:nvPr/>
            </p:nvSpPr>
            <p:spPr>
              <a:xfrm>
                <a:off x="107504" y="2492896"/>
                <a:ext cx="6552728" cy="4408194"/>
              </a:xfrm>
              <a:prstGeom prst="rect">
                <a:avLst/>
              </a:prstGeom>
              <a:noFill/>
            </p:spPr>
            <p:txBody>
              <a:bodyPr wrap="square" rtlCol="0">
                <a:spAutoFit/>
              </a:bodyPr>
              <a:lstStyle/>
              <a:p>
                <a:r>
                  <a:rPr lang="en-US" sz="2000" b="1" dirty="0"/>
                  <a:t>Solution:</a:t>
                </a:r>
                <a:r>
                  <a:rPr lang="en-US" sz="2000" dirty="0"/>
                  <a:t> As </a:t>
                </a:r>
                <a14:m>
                  <m:oMath xmlns:m="http://schemas.openxmlformats.org/officeDocument/2006/math">
                    <m:r>
                      <a:rPr lang="en-GB" sz="2000" b="0" i="1" smtClean="0">
                        <a:latin typeface="Cambria Math" panose="02040503050406030204" pitchFamily="18" charset="0"/>
                      </a:rPr>
                      <m:t>𝑛</m:t>
                    </m:r>
                    <m:r>
                      <a:rPr lang="en-GB" sz="2000" b="0" i="1" smtClean="0">
                        <a:latin typeface="Cambria Math" panose="02040503050406030204" pitchFamily="18" charset="0"/>
                      </a:rPr>
                      <m:t>−1</m:t>
                    </m:r>
                  </m:oMath>
                </a14:m>
                <a:r>
                  <a:rPr lang="en-US" sz="2000" dirty="0"/>
                  <a:t> and </a:t>
                </a:r>
                <a14:m>
                  <m:oMath xmlns:m="http://schemas.openxmlformats.org/officeDocument/2006/math">
                    <m:r>
                      <a:rPr lang="en-GB" sz="2000" b="0" i="1" smtClean="0">
                        <a:latin typeface="Cambria Math" panose="02040503050406030204" pitchFamily="18" charset="0"/>
                      </a:rPr>
                      <m:t>𝑛</m:t>
                    </m:r>
                    <m:r>
                      <a:rPr lang="en-GB" sz="2000" b="0" i="1" smtClean="0">
                        <a:latin typeface="Cambria Math" panose="02040503050406030204" pitchFamily="18" charset="0"/>
                      </a:rPr>
                      <m:t>+1</m:t>
                    </m:r>
                  </m:oMath>
                </a14:m>
                <a:r>
                  <a:rPr lang="en-US" sz="2000" dirty="0"/>
                  <a:t> are prime, </a:t>
                </a:r>
                <a14:m>
                  <m:oMath xmlns:m="http://schemas.openxmlformats.org/officeDocument/2006/math">
                    <m:r>
                      <a:rPr lang="en-US" sz="2000" i="1" dirty="0" smtClean="0">
                        <a:latin typeface="Cambria Math" panose="02040503050406030204" pitchFamily="18" charset="0"/>
                      </a:rPr>
                      <m:t>𝑛</m:t>
                    </m:r>
                  </m:oMath>
                </a14:m>
                <a:r>
                  <a:rPr lang="en-US" sz="2000" dirty="0"/>
                  <a:t> must be divisible by 2 (since </a:t>
                </a:r>
                <a14:m>
                  <m:oMath xmlns:m="http://schemas.openxmlformats.org/officeDocument/2006/math">
                    <m:r>
                      <a:rPr lang="en-GB" sz="2000" b="0" i="1" smtClean="0">
                        <a:latin typeface="Cambria Math" panose="02040503050406030204" pitchFamily="18" charset="0"/>
                      </a:rPr>
                      <m:t>𝑛</m:t>
                    </m:r>
                    <m:r>
                      <a:rPr lang="en-GB" sz="2000" b="0" i="1" smtClean="0">
                        <a:latin typeface="Cambria Math" panose="02040503050406030204" pitchFamily="18" charset="0"/>
                      </a:rPr>
                      <m:t>&gt;6</m:t>
                    </m:r>
                  </m:oMath>
                </a14:m>
                <a:r>
                  <a:rPr lang="en-US" sz="2000" dirty="0"/>
                  <a:t>). Thus </a:t>
                </a:r>
                <a14:m>
                  <m:oMath xmlns:m="http://schemas.openxmlformats.org/officeDocument/2006/math">
                    <m:sSup>
                      <m:sSupPr>
                        <m:ctrlPr>
                          <a:rPr lang="en-GB" sz="2000" b="0" i="1" smtClean="0">
                            <a:latin typeface="Cambria Math"/>
                          </a:rPr>
                        </m:ctrlPr>
                      </m:sSupPr>
                      <m:e>
                        <m:r>
                          <a:rPr lang="en-GB" sz="2000" b="0" i="1" smtClean="0">
                            <a:latin typeface="Cambria Math" panose="02040503050406030204" pitchFamily="18" charset="0"/>
                          </a:rPr>
                          <m:t>𝑛</m:t>
                        </m:r>
                      </m:e>
                      <m:sup>
                        <m:r>
                          <a:rPr lang="en-GB" sz="2000" b="0" i="1" smtClean="0">
                            <a:latin typeface="Cambria Math" panose="02040503050406030204" pitchFamily="18" charset="0"/>
                          </a:rPr>
                          <m:t>2</m:t>
                        </m:r>
                      </m:sup>
                    </m:sSup>
                    <m:d>
                      <m:dPr>
                        <m:ctrlPr>
                          <a:rPr lang="en-GB" sz="2000" b="0" i="1" smtClean="0">
                            <a:latin typeface="Cambria Math"/>
                          </a:rPr>
                        </m:ctrlPr>
                      </m:dPr>
                      <m:e>
                        <m:sSup>
                          <m:sSupPr>
                            <m:ctrlPr>
                              <a:rPr lang="en-GB" sz="2000" b="0" i="1" smtClean="0">
                                <a:latin typeface="Cambria Math"/>
                              </a:rPr>
                            </m:ctrlPr>
                          </m:sSupPr>
                          <m:e>
                            <m:r>
                              <a:rPr lang="en-GB" sz="2000" b="0" i="1" smtClean="0">
                                <a:latin typeface="Cambria Math" panose="02040503050406030204" pitchFamily="18" charset="0"/>
                              </a:rPr>
                              <m:t>𝑛</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+16</m:t>
                        </m:r>
                      </m:e>
                    </m:d>
                  </m:oMath>
                </a14:m>
                <a:r>
                  <a:rPr lang="en-US" sz="2000" dirty="0"/>
                  <a:t> is divisible by </a:t>
                </a:r>
                <a14:m>
                  <m:oMath xmlns:m="http://schemas.openxmlformats.org/officeDocument/2006/math">
                    <m:r>
                      <a:rPr lang="en-US" sz="2000" i="1" dirty="0" smtClean="0">
                        <a:latin typeface="Cambria Math" panose="02040503050406030204" pitchFamily="18" charset="0"/>
                      </a:rPr>
                      <m:t>2</m:t>
                    </m:r>
                    <m:r>
                      <a:rPr lang="en-US" sz="2000" i="1" baseline="30000" dirty="0" smtClean="0">
                        <a:latin typeface="Cambria Math" panose="02040503050406030204" pitchFamily="18" charset="0"/>
                      </a:rPr>
                      <m:t>4</m:t>
                    </m:r>
                  </m:oMath>
                </a14:m>
                <a:r>
                  <a:rPr lang="en-US" sz="2000" dirty="0"/>
                  <a:t>, as </a:t>
                </a:r>
                <a14:m>
                  <m:oMath xmlns:m="http://schemas.openxmlformats.org/officeDocument/2006/math">
                    <m:r>
                      <a:rPr lang="en-US" sz="2000" i="1" dirty="0" smtClean="0">
                        <a:latin typeface="Cambria Math" panose="02040503050406030204" pitchFamily="18" charset="0"/>
                      </a:rPr>
                      <m:t>𝑛</m:t>
                    </m:r>
                    <m:r>
                      <a:rPr lang="en-US" sz="2000" i="1" baseline="30000" dirty="0" smtClean="0">
                        <a:latin typeface="Cambria Math" panose="02040503050406030204" pitchFamily="18" charset="0"/>
                      </a:rPr>
                      <m:t>4</m:t>
                    </m:r>
                  </m:oMath>
                </a14:m>
                <a:r>
                  <a:rPr lang="en-US" sz="2000" dirty="0"/>
                  <a:t> and </a:t>
                </a:r>
                <a14:m>
                  <m:oMath xmlns:m="http://schemas.openxmlformats.org/officeDocument/2006/math">
                    <m:r>
                      <a:rPr lang="en-US" sz="2000" i="1" dirty="0" smtClean="0">
                        <a:latin typeface="Cambria Math" panose="02040503050406030204" pitchFamily="18" charset="0"/>
                      </a:rPr>
                      <m:t>16</m:t>
                    </m:r>
                    <m:r>
                      <a:rPr lang="en-US" sz="2000" i="1" dirty="0" smtClean="0">
                        <a:latin typeface="Cambria Math" panose="02040503050406030204" pitchFamily="18" charset="0"/>
                      </a:rPr>
                      <m:t>𝑛</m:t>
                    </m:r>
                    <m:r>
                      <a:rPr lang="en-US" sz="2000" i="1" baseline="30000" dirty="0" smtClean="0">
                        <a:latin typeface="Cambria Math" panose="02040503050406030204" pitchFamily="18" charset="0"/>
                      </a:rPr>
                      <m:t>2</m:t>
                    </m:r>
                  </m:oMath>
                </a14:m>
                <a:r>
                  <a:rPr lang="en-US" sz="2000" dirty="0"/>
                  <a:t> both are.</a:t>
                </a:r>
                <a:endParaRPr lang="en-GB" sz="2000" dirty="0"/>
              </a:p>
              <a:p>
                <a:r>
                  <a:rPr lang="en-US" sz="2000" dirty="0"/>
                  <a:t>One of </a:t>
                </a:r>
                <a14:m>
                  <m:oMath xmlns:m="http://schemas.openxmlformats.org/officeDocument/2006/math">
                    <m:r>
                      <a:rPr lang="en-US" sz="2000" i="1" dirty="0" smtClean="0">
                        <a:latin typeface="Cambria Math" panose="02040503050406030204" pitchFamily="18" charset="0"/>
                      </a:rPr>
                      <m:t>𝑛</m:t>
                    </m:r>
                    <m:r>
                      <a:rPr lang="en-US" sz="2000" i="1" dirty="0" smtClean="0">
                        <a:latin typeface="Cambria Math" panose="02040503050406030204" pitchFamily="18" charset="0"/>
                      </a:rPr>
                      <m:t>−1</m:t>
                    </m:r>
                  </m:oMath>
                </a14:m>
                <a:r>
                  <a:rPr lang="en-US" sz="2000" dirty="0"/>
                  <a:t>, </a:t>
                </a:r>
                <a14:m>
                  <m:oMath xmlns:m="http://schemas.openxmlformats.org/officeDocument/2006/math">
                    <m:r>
                      <a:rPr lang="en-US" sz="2000" i="1" dirty="0" smtClean="0">
                        <a:latin typeface="Cambria Math" panose="02040503050406030204" pitchFamily="18" charset="0"/>
                      </a:rPr>
                      <m:t>𝑛</m:t>
                    </m:r>
                  </m:oMath>
                </a14:m>
                <a:r>
                  <a:rPr lang="en-US" sz="2000" dirty="0"/>
                  <a:t> and </a:t>
                </a:r>
                <a14:m>
                  <m:oMath xmlns:m="http://schemas.openxmlformats.org/officeDocument/2006/math">
                    <m:r>
                      <a:rPr lang="en-US" sz="2000" i="1" dirty="0" smtClean="0">
                        <a:latin typeface="Cambria Math" panose="02040503050406030204" pitchFamily="18" charset="0"/>
                      </a:rPr>
                      <m:t>𝑛</m:t>
                    </m:r>
                    <m:r>
                      <a:rPr lang="en-US" sz="2000" i="1" dirty="0" smtClean="0">
                        <a:latin typeface="Cambria Math" panose="02040503050406030204" pitchFamily="18" charset="0"/>
                      </a:rPr>
                      <m:t>+1</m:t>
                    </m:r>
                  </m:oMath>
                </a14:m>
                <a:r>
                  <a:rPr lang="en-US" sz="2000" dirty="0"/>
                  <a:t> must be divisible by 3, but since </a:t>
                </a:r>
                <a14:m>
                  <m:oMath xmlns:m="http://schemas.openxmlformats.org/officeDocument/2006/math">
                    <m:r>
                      <a:rPr lang="en-US" sz="2000" i="1" dirty="0" smtClean="0">
                        <a:latin typeface="Cambria Math" panose="02040503050406030204" pitchFamily="18" charset="0"/>
                      </a:rPr>
                      <m:t>𝑛</m:t>
                    </m:r>
                    <m:r>
                      <a:rPr lang="en-US" sz="2000" i="1" dirty="0" smtClean="0">
                        <a:latin typeface="Cambria Math" panose="02040503050406030204" pitchFamily="18" charset="0"/>
                      </a:rPr>
                      <m:t>−1</m:t>
                    </m:r>
                  </m:oMath>
                </a14:m>
                <a:r>
                  <a:rPr lang="en-US" sz="2000" dirty="0"/>
                  <a:t> and </a:t>
                </a:r>
                <a14:m>
                  <m:oMath xmlns:m="http://schemas.openxmlformats.org/officeDocument/2006/math">
                    <m:r>
                      <a:rPr lang="en-US" sz="2000" i="1" dirty="0" smtClean="0">
                        <a:latin typeface="Cambria Math" panose="02040503050406030204" pitchFamily="18" charset="0"/>
                      </a:rPr>
                      <m:t>𝑛</m:t>
                    </m:r>
                    <m:r>
                      <a:rPr lang="en-US" sz="2000" i="1" dirty="0" smtClean="0">
                        <a:latin typeface="Cambria Math" panose="02040503050406030204" pitchFamily="18" charset="0"/>
                      </a:rPr>
                      <m:t>+1</m:t>
                    </m:r>
                  </m:oMath>
                </a14:m>
                <a:r>
                  <a:rPr lang="en-US" sz="2000" dirty="0"/>
                  <a:t> are prime, </a:t>
                </a:r>
                <a14:m>
                  <m:oMath xmlns:m="http://schemas.openxmlformats.org/officeDocument/2006/math">
                    <m:r>
                      <a:rPr lang="en-US" sz="2000" i="1" dirty="0" smtClean="0">
                        <a:latin typeface="Cambria Math" panose="02040503050406030204" pitchFamily="18" charset="0"/>
                      </a:rPr>
                      <m:t>𝑛</m:t>
                    </m:r>
                  </m:oMath>
                </a14:m>
                <a:r>
                  <a:rPr lang="en-US" sz="2000" dirty="0"/>
                  <a:t> must be divisible by 3. Therefore </a:t>
                </a:r>
                <a14:m>
                  <m:oMath xmlns:m="http://schemas.openxmlformats.org/officeDocument/2006/math">
                    <m:r>
                      <a:rPr lang="en-US" sz="2000" i="1" dirty="0" smtClean="0">
                        <a:latin typeface="Cambria Math" panose="02040503050406030204" pitchFamily="18" charset="0"/>
                      </a:rPr>
                      <m:t>𝑛</m:t>
                    </m:r>
                    <m:r>
                      <a:rPr lang="en-US" sz="2000" i="1" baseline="30000" dirty="0" smtClean="0">
                        <a:latin typeface="Cambria Math" panose="02040503050406030204" pitchFamily="18" charset="0"/>
                      </a:rPr>
                      <m:t>2</m:t>
                    </m:r>
                    <m:r>
                      <a:rPr lang="en-US" sz="2000" i="1" dirty="0" smtClean="0">
                        <a:latin typeface="Cambria Math" panose="02040503050406030204" pitchFamily="18" charset="0"/>
                      </a:rPr>
                      <m:t>(</m:t>
                    </m:r>
                    <m:r>
                      <a:rPr lang="en-US" sz="2000" i="1" dirty="0" smtClean="0">
                        <a:latin typeface="Cambria Math" panose="02040503050406030204" pitchFamily="18" charset="0"/>
                      </a:rPr>
                      <m:t>𝑛</m:t>
                    </m:r>
                    <m:r>
                      <a:rPr lang="en-US" sz="2000" i="1" baseline="30000" dirty="0" smtClean="0">
                        <a:latin typeface="Cambria Math" panose="02040503050406030204" pitchFamily="18" charset="0"/>
                      </a:rPr>
                      <m:t>2</m:t>
                    </m:r>
                    <m:r>
                      <a:rPr lang="en-US" sz="2000" i="1" dirty="0" smtClean="0">
                        <a:latin typeface="Cambria Math" panose="02040503050406030204" pitchFamily="18" charset="0"/>
                      </a:rPr>
                      <m:t>+16)</m:t>
                    </m:r>
                  </m:oMath>
                </a14:m>
                <a:r>
                  <a:rPr lang="en-US" sz="2000" dirty="0"/>
                  <a:t> must be divisible by 9, as </a:t>
                </a:r>
                <a14:m>
                  <m:oMath xmlns:m="http://schemas.openxmlformats.org/officeDocument/2006/math">
                    <m:r>
                      <a:rPr lang="en-US" sz="2000" i="1" dirty="0" smtClean="0">
                        <a:latin typeface="Cambria Math" panose="02040503050406030204" pitchFamily="18" charset="0"/>
                      </a:rPr>
                      <m:t>𝑛</m:t>
                    </m:r>
                    <m:r>
                      <a:rPr lang="en-US" sz="2000" i="1" baseline="30000" dirty="0" smtClean="0">
                        <a:latin typeface="Cambria Math" panose="02040503050406030204" pitchFamily="18" charset="0"/>
                      </a:rPr>
                      <m:t>2</m:t>
                    </m:r>
                  </m:oMath>
                </a14:m>
                <a:r>
                  <a:rPr lang="en-US" sz="2000" dirty="0"/>
                  <a:t> is. </a:t>
                </a:r>
                <a:endParaRPr lang="en-GB" sz="2000" dirty="0"/>
              </a:p>
              <a:p>
                <a:r>
                  <a:rPr lang="en-US" sz="2000" dirty="0"/>
                  <a:t>One of </a:t>
                </a:r>
                <a14:m>
                  <m:oMath xmlns:m="http://schemas.openxmlformats.org/officeDocument/2006/math">
                    <m:r>
                      <a:rPr lang="en-US" sz="2000" i="1" dirty="0" smtClean="0">
                        <a:latin typeface="Cambria Math" panose="02040503050406030204" pitchFamily="18" charset="0"/>
                      </a:rPr>
                      <m:t>𝑛</m:t>
                    </m:r>
                    <m:r>
                      <a:rPr lang="en-US" sz="2000" i="1" dirty="0" smtClean="0">
                        <a:latin typeface="Cambria Math" panose="02040503050406030204" pitchFamily="18" charset="0"/>
                      </a:rPr>
                      <m:t>−2</m:t>
                    </m:r>
                  </m:oMath>
                </a14:m>
                <a:r>
                  <a:rPr lang="en-US" sz="2000" dirty="0"/>
                  <a:t>, </a:t>
                </a:r>
                <a14:m>
                  <m:oMath xmlns:m="http://schemas.openxmlformats.org/officeDocument/2006/math">
                    <m:r>
                      <a:rPr lang="en-US" sz="2000" i="1" dirty="0" smtClean="0">
                        <a:latin typeface="Cambria Math" panose="02040503050406030204" pitchFamily="18" charset="0"/>
                      </a:rPr>
                      <m:t>𝑛</m:t>
                    </m:r>
                    <m:r>
                      <a:rPr lang="en-US" sz="2000" i="1" dirty="0" smtClean="0">
                        <a:latin typeface="Cambria Math" panose="02040503050406030204" pitchFamily="18" charset="0"/>
                      </a:rPr>
                      <m:t>−1</m:t>
                    </m:r>
                  </m:oMath>
                </a14:m>
                <a:r>
                  <a:rPr lang="en-US" sz="2000" dirty="0"/>
                  <a:t>, </a:t>
                </a:r>
                <a14:m>
                  <m:oMath xmlns:m="http://schemas.openxmlformats.org/officeDocument/2006/math">
                    <m:r>
                      <a:rPr lang="en-US" sz="2000" i="1" dirty="0" smtClean="0">
                        <a:latin typeface="Cambria Math" panose="02040503050406030204" pitchFamily="18" charset="0"/>
                      </a:rPr>
                      <m:t>𝑛</m:t>
                    </m:r>
                  </m:oMath>
                </a14:m>
                <a:r>
                  <a:rPr lang="en-US" sz="2000" dirty="0"/>
                  <a:t>, </a:t>
                </a:r>
                <a14:m>
                  <m:oMath xmlns:m="http://schemas.openxmlformats.org/officeDocument/2006/math">
                    <m:r>
                      <a:rPr lang="en-US" sz="2000" i="1" dirty="0" smtClean="0">
                        <a:latin typeface="Cambria Math" panose="02040503050406030204" pitchFamily="18" charset="0"/>
                      </a:rPr>
                      <m:t>𝑛</m:t>
                    </m:r>
                    <m:r>
                      <a:rPr lang="en-US" sz="2000" i="1" dirty="0" smtClean="0">
                        <a:latin typeface="Cambria Math" panose="02040503050406030204" pitchFamily="18" charset="0"/>
                      </a:rPr>
                      <m:t>+1</m:t>
                    </m:r>
                  </m:oMath>
                </a14:m>
                <a:r>
                  <a:rPr lang="en-US" sz="2000" dirty="0"/>
                  <a:t> and </a:t>
                </a:r>
                <a14:m>
                  <m:oMath xmlns:m="http://schemas.openxmlformats.org/officeDocument/2006/math">
                    <m:r>
                      <a:rPr lang="en-US" sz="2000" i="1" dirty="0" smtClean="0">
                        <a:latin typeface="Cambria Math" panose="02040503050406030204" pitchFamily="18" charset="0"/>
                      </a:rPr>
                      <m:t>𝑛</m:t>
                    </m:r>
                    <m:r>
                      <a:rPr lang="en-US" sz="2000" i="1" dirty="0" smtClean="0">
                        <a:latin typeface="Cambria Math" panose="02040503050406030204" pitchFamily="18" charset="0"/>
                      </a:rPr>
                      <m:t>+2</m:t>
                    </m:r>
                  </m:oMath>
                </a14:m>
                <a:r>
                  <a:rPr lang="en-US" sz="2000" dirty="0"/>
                  <a:t> are divisible by 5. </a:t>
                </a:r>
                <a14:m>
                  <m:oMath xmlns:m="http://schemas.openxmlformats.org/officeDocument/2006/math">
                    <m:r>
                      <a:rPr lang="en-US" sz="2000" i="1" dirty="0" smtClean="0">
                        <a:latin typeface="Cambria Math" panose="02040503050406030204" pitchFamily="18" charset="0"/>
                      </a:rPr>
                      <m:t>𝑛</m:t>
                    </m:r>
                    <m:r>
                      <a:rPr lang="en-US" sz="2000" i="1" dirty="0" smtClean="0">
                        <a:latin typeface="Cambria Math" panose="02040503050406030204" pitchFamily="18" charset="0"/>
                      </a:rPr>
                      <m:t>−1</m:t>
                    </m:r>
                  </m:oMath>
                </a14:m>
                <a:r>
                  <a:rPr lang="en-US" sz="2000" dirty="0"/>
                  <a:t> and </a:t>
                </a:r>
                <a14:m>
                  <m:oMath xmlns:m="http://schemas.openxmlformats.org/officeDocument/2006/math">
                    <m:r>
                      <a:rPr lang="en-US" sz="2000" i="1" dirty="0" smtClean="0">
                        <a:latin typeface="Cambria Math" panose="02040503050406030204" pitchFamily="18" charset="0"/>
                      </a:rPr>
                      <m:t>𝑛</m:t>
                    </m:r>
                    <m:r>
                      <a:rPr lang="en-US" sz="2000" i="1" dirty="0" smtClean="0">
                        <a:latin typeface="Cambria Math" panose="02040503050406030204" pitchFamily="18" charset="0"/>
                      </a:rPr>
                      <m:t>+1</m:t>
                    </m:r>
                  </m:oMath>
                </a14:m>
                <a:r>
                  <a:rPr lang="en-US" sz="2000" dirty="0"/>
                  <a:t> can’t be as they’re prime. Therefore </a:t>
                </a:r>
                <a14:m>
                  <m:oMath xmlns:m="http://schemas.openxmlformats.org/officeDocument/2006/math">
                    <m:d>
                      <m:dPr>
                        <m:ctrlPr>
                          <a:rPr lang="en-US" sz="2000" i="1" dirty="0" smtClean="0">
                            <a:latin typeface="Cambria Math"/>
                          </a:rPr>
                        </m:ctrlPr>
                      </m:dPr>
                      <m:e>
                        <m:r>
                          <a:rPr lang="en-US" sz="2000" i="1" dirty="0" smtClean="0">
                            <a:latin typeface="Cambria Math" panose="02040503050406030204" pitchFamily="18" charset="0"/>
                          </a:rPr>
                          <m:t>𝑛</m:t>
                        </m:r>
                        <m:r>
                          <a:rPr lang="en-US" sz="2000" i="1" dirty="0" smtClean="0">
                            <a:latin typeface="Cambria Math" panose="02040503050406030204" pitchFamily="18" charset="0"/>
                          </a:rPr>
                          <m:t>−2</m:t>
                        </m:r>
                      </m:e>
                    </m:d>
                    <m:r>
                      <a:rPr lang="en-US" sz="2000" i="1" dirty="0" smtClean="0">
                        <a:latin typeface="Cambria Math" panose="02040503050406030204" pitchFamily="18" charset="0"/>
                      </a:rPr>
                      <m:t>𝑛</m:t>
                    </m:r>
                    <m:d>
                      <m:dPr>
                        <m:ctrlPr>
                          <a:rPr lang="en-US" sz="2000" i="1" dirty="0" smtClean="0">
                            <a:latin typeface="Cambria Math"/>
                          </a:rPr>
                        </m:ctrlPr>
                      </m:dPr>
                      <m:e>
                        <m:r>
                          <a:rPr lang="en-US" sz="2000" i="1" dirty="0" smtClean="0">
                            <a:latin typeface="Cambria Math" panose="02040503050406030204" pitchFamily="18" charset="0"/>
                          </a:rPr>
                          <m:t>𝑛</m:t>
                        </m:r>
                        <m:r>
                          <a:rPr lang="en-US" sz="2000" i="1" dirty="0" smtClean="0">
                            <a:latin typeface="Cambria Math" panose="02040503050406030204" pitchFamily="18" charset="0"/>
                          </a:rPr>
                          <m:t>+2</m:t>
                        </m:r>
                      </m:e>
                    </m:d>
                    <m:r>
                      <a:rPr lang="en-GB" sz="2000" b="0" i="1" dirty="0" smtClean="0">
                        <a:latin typeface="Cambria Math" panose="02040503050406030204" pitchFamily="18" charset="0"/>
                      </a:rPr>
                      <m:t>=</m:t>
                    </m:r>
                    <m:sSup>
                      <m:sSupPr>
                        <m:ctrlPr>
                          <a:rPr lang="en-GB" sz="2000" b="0" i="1" dirty="0" smtClean="0">
                            <a:latin typeface="Cambria Math"/>
                          </a:rPr>
                        </m:ctrlPr>
                      </m:sSupPr>
                      <m:e>
                        <m:r>
                          <a:rPr lang="en-GB" sz="2000" b="0" i="1" dirty="0" smtClean="0">
                            <a:latin typeface="Cambria Math" panose="02040503050406030204" pitchFamily="18" charset="0"/>
                          </a:rPr>
                          <m:t>𝑛</m:t>
                        </m:r>
                      </m:e>
                      <m:sup>
                        <m:r>
                          <a:rPr lang="en-GB" sz="2000" b="0" i="1" dirty="0" smtClean="0">
                            <a:latin typeface="Cambria Math" panose="02040503050406030204" pitchFamily="18" charset="0"/>
                          </a:rPr>
                          <m:t>3</m:t>
                        </m:r>
                      </m:sup>
                    </m:sSup>
                    <m:r>
                      <a:rPr lang="en-GB" sz="2000" b="0" i="1" dirty="0" smtClean="0">
                        <a:latin typeface="Cambria Math" panose="02040503050406030204" pitchFamily="18" charset="0"/>
                      </a:rPr>
                      <m:t>−4</m:t>
                    </m:r>
                    <m:r>
                      <a:rPr lang="en-GB" sz="2000" b="0" i="1" dirty="0" smtClean="0">
                        <a:latin typeface="Cambria Math" panose="02040503050406030204" pitchFamily="18" charset="0"/>
                      </a:rPr>
                      <m:t>𝑛</m:t>
                    </m:r>
                  </m:oMath>
                </a14:m>
                <a:r>
                  <a:rPr lang="en-US" sz="2000" dirty="0"/>
                  <a:t> is a multiple of 5. We now need to somehow relate this to </a:t>
                </a:r>
                <a14:m>
                  <m:oMath xmlns:m="http://schemas.openxmlformats.org/officeDocument/2006/math">
                    <m:sSup>
                      <m:sSupPr>
                        <m:ctrlPr>
                          <a:rPr lang="en-GB" sz="2000" b="0" i="1" smtClean="0">
                            <a:latin typeface="Cambria Math"/>
                          </a:rPr>
                        </m:ctrlPr>
                      </m:sSupPr>
                      <m:e>
                        <m:r>
                          <a:rPr lang="en-GB" sz="2000" b="0" i="1" smtClean="0">
                            <a:latin typeface="Cambria Math" panose="02040503050406030204" pitchFamily="18" charset="0"/>
                          </a:rPr>
                          <m:t>𝑛</m:t>
                        </m:r>
                      </m:e>
                      <m:sup>
                        <m:r>
                          <a:rPr lang="en-GB" sz="2000" b="0" i="1" smtClean="0">
                            <a:latin typeface="Cambria Math" panose="02040503050406030204" pitchFamily="18" charset="0"/>
                          </a:rPr>
                          <m:t>2</m:t>
                        </m:r>
                      </m:sup>
                    </m:sSup>
                    <m:d>
                      <m:dPr>
                        <m:ctrlPr>
                          <a:rPr lang="en-GB" sz="2000" b="0" i="1" smtClean="0">
                            <a:latin typeface="Cambria Math"/>
                          </a:rPr>
                        </m:ctrlPr>
                      </m:dPr>
                      <m:e>
                        <m:sSup>
                          <m:sSupPr>
                            <m:ctrlPr>
                              <a:rPr lang="en-GB" sz="2000" b="0" i="1" smtClean="0">
                                <a:latin typeface="Cambria Math"/>
                              </a:rPr>
                            </m:ctrlPr>
                          </m:sSupPr>
                          <m:e>
                            <m:r>
                              <a:rPr lang="en-GB" sz="2000" b="0" i="1" smtClean="0">
                                <a:latin typeface="Cambria Math" panose="02040503050406030204" pitchFamily="18" charset="0"/>
                              </a:rPr>
                              <m:t>𝑛</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+16</m:t>
                        </m:r>
                      </m:e>
                    </m:d>
                    <m:r>
                      <a:rPr lang="en-GB" sz="2000" b="0" i="1" smtClean="0">
                        <a:latin typeface="Cambria Math" panose="02040503050406030204" pitchFamily="18" charset="0"/>
                      </a:rPr>
                      <m:t>=</m:t>
                    </m:r>
                    <m:sSup>
                      <m:sSupPr>
                        <m:ctrlPr>
                          <a:rPr lang="en-GB" sz="2000" b="0" i="1" smtClean="0">
                            <a:latin typeface="Cambria Math"/>
                          </a:rPr>
                        </m:ctrlPr>
                      </m:sSupPr>
                      <m:e>
                        <m:r>
                          <a:rPr lang="en-GB" sz="2000" b="0" i="1" smtClean="0">
                            <a:latin typeface="Cambria Math" panose="02040503050406030204" pitchFamily="18" charset="0"/>
                          </a:rPr>
                          <m:t>𝑛</m:t>
                        </m:r>
                      </m:e>
                      <m:sup>
                        <m:r>
                          <a:rPr lang="en-GB" sz="2000" b="0" i="1" smtClean="0">
                            <a:latin typeface="Cambria Math" panose="02040503050406030204" pitchFamily="18" charset="0"/>
                          </a:rPr>
                          <m:t>4</m:t>
                        </m:r>
                      </m:sup>
                    </m:sSup>
                    <m:r>
                      <a:rPr lang="en-GB" sz="2000" b="0" i="1" smtClean="0">
                        <a:latin typeface="Cambria Math" panose="02040503050406030204" pitchFamily="18" charset="0"/>
                      </a:rPr>
                      <m:t>+16</m:t>
                    </m:r>
                    <m:sSup>
                      <m:sSupPr>
                        <m:ctrlPr>
                          <a:rPr lang="en-GB" sz="2000" b="0" i="1" smtClean="0">
                            <a:latin typeface="Cambria Math"/>
                          </a:rPr>
                        </m:ctrlPr>
                      </m:sSupPr>
                      <m:e>
                        <m:r>
                          <a:rPr lang="en-GB" sz="2000" b="0" i="1" smtClean="0">
                            <a:latin typeface="Cambria Math" panose="02040503050406030204" pitchFamily="18" charset="0"/>
                          </a:rPr>
                          <m:t>𝑛</m:t>
                        </m:r>
                      </m:e>
                      <m:sup>
                        <m:r>
                          <a:rPr lang="en-GB" sz="2000" b="0" i="1" smtClean="0">
                            <a:latin typeface="Cambria Math" panose="02040503050406030204" pitchFamily="18" charset="0"/>
                          </a:rPr>
                          <m:t>2</m:t>
                        </m:r>
                      </m:sup>
                    </m:sSup>
                  </m:oMath>
                </a14:m>
                <a:r>
                  <a:rPr lang="en-US" sz="2000" dirty="0"/>
                  <a:t>. If  </a:t>
                </a:r>
                <a14:m>
                  <m:oMath xmlns:m="http://schemas.openxmlformats.org/officeDocument/2006/math">
                    <m:sSup>
                      <m:sSupPr>
                        <m:ctrlPr>
                          <a:rPr lang="en-GB" sz="2000" b="0" i="1" smtClean="0">
                            <a:latin typeface="Cambria Math"/>
                          </a:rPr>
                        </m:ctrlPr>
                      </m:sSupPr>
                      <m:e>
                        <m:r>
                          <a:rPr lang="en-GB" sz="2000" b="0" i="1" smtClean="0">
                            <a:latin typeface="Cambria Math" panose="02040503050406030204" pitchFamily="18" charset="0"/>
                          </a:rPr>
                          <m:t>𝑛</m:t>
                        </m:r>
                      </m:e>
                      <m:sup>
                        <m:r>
                          <a:rPr lang="en-GB" sz="2000" b="0" i="1" smtClean="0">
                            <a:latin typeface="Cambria Math" panose="02040503050406030204" pitchFamily="18" charset="0"/>
                          </a:rPr>
                          <m:t>3</m:t>
                        </m:r>
                      </m:sup>
                    </m:sSup>
                    <m:r>
                      <a:rPr lang="en-GB" sz="2000" b="0" i="1" smtClean="0">
                        <a:latin typeface="Cambria Math" panose="02040503050406030204" pitchFamily="18" charset="0"/>
                      </a:rPr>
                      <m:t>−4</m:t>
                    </m:r>
                    <m:r>
                      <a:rPr lang="en-GB" sz="2000" b="0" i="1" smtClean="0">
                        <a:latin typeface="Cambria Math" panose="02040503050406030204" pitchFamily="18" charset="0"/>
                      </a:rPr>
                      <m:t>𝑛</m:t>
                    </m:r>
                  </m:oMath>
                </a14:m>
                <a:r>
                  <a:rPr lang="en-US" sz="2000" dirty="0"/>
                  <a:t> is divisible by 5, then </a:t>
                </a:r>
                <a14:m>
                  <m:oMath xmlns:m="http://schemas.openxmlformats.org/officeDocument/2006/math">
                    <m:sSup>
                      <m:sSupPr>
                        <m:ctrlPr>
                          <a:rPr lang="en-GB" sz="2000" b="0" i="1" smtClean="0">
                            <a:latin typeface="Cambria Math"/>
                          </a:rPr>
                        </m:ctrlPr>
                      </m:sSupPr>
                      <m:e>
                        <m:r>
                          <a:rPr lang="en-GB" sz="2000" b="0" i="1" smtClean="0">
                            <a:latin typeface="Cambria Math" panose="02040503050406030204" pitchFamily="18" charset="0"/>
                          </a:rPr>
                          <m:t>𝑛</m:t>
                        </m:r>
                      </m:e>
                      <m:sup>
                        <m:r>
                          <a:rPr lang="en-GB" sz="2000" b="0" i="1" smtClean="0">
                            <a:latin typeface="Cambria Math" panose="02040503050406030204" pitchFamily="18" charset="0"/>
                          </a:rPr>
                          <m:t>4</m:t>
                        </m:r>
                      </m:sup>
                    </m:sSup>
                    <m:r>
                      <a:rPr lang="en-GB" sz="2000" b="0" i="1" smtClean="0">
                        <a:latin typeface="Cambria Math" panose="02040503050406030204" pitchFamily="18" charset="0"/>
                      </a:rPr>
                      <m:t>−4</m:t>
                    </m:r>
                    <m:sSup>
                      <m:sSupPr>
                        <m:ctrlPr>
                          <a:rPr lang="en-GB" sz="2000" b="0" i="1" smtClean="0">
                            <a:latin typeface="Cambria Math"/>
                          </a:rPr>
                        </m:ctrlPr>
                      </m:sSupPr>
                      <m:e>
                        <m:r>
                          <a:rPr lang="en-GB" sz="2000" b="0" i="1" smtClean="0">
                            <a:latin typeface="Cambria Math" panose="02040503050406030204" pitchFamily="18" charset="0"/>
                          </a:rPr>
                          <m:t>𝑛</m:t>
                        </m:r>
                      </m:e>
                      <m:sup>
                        <m:r>
                          <a:rPr lang="en-GB" sz="2000" b="0" i="1" smtClean="0">
                            <a:latin typeface="Cambria Math" panose="02040503050406030204" pitchFamily="18" charset="0"/>
                          </a:rPr>
                          <m:t>2</m:t>
                        </m:r>
                      </m:sup>
                    </m:sSup>
                  </m:oMath>
                </a14:m>
                <a:r>
                  <a:rPr lang="en-US" sz="2000" dirty="0"/>
                  <a:t> is, and </a:t>
                </a:r>
                <a14:m>
                  <m:oMath xmlns:m="http://schemas.openxmlformats.org/officeDocument/2006/math">
                    <m:sSup>
                      <m:sSupPr>
                        <m:ctrlPr>
                          <a:rPr lang="en-GB" sz="2000" b="0" i="1" smtClean="0">
                            <a:latin typeface="Cambria Math"/>
                          </a:rPr>
                        </m:ctrlPr>
                      </m:sSupPr>
                      <m:e>
                        <m:r>
                          <a:rPr lang="en-GB" sz="2000" b="0" i="1" smtClean="0">
                            <a:latin typeface="Cambria Math" panose="02040503050406030204" pitchFamily="18" charset="0"/>
                          </a:rPr>
                          <m:t>𝑛</m:t>
                        </m:r>
                      </m:e>
                      <m:sup>
                        <m:r>
                          <a:rPr lang="en-GB" sz="2000" b="0" i="1" smtClean="0">
                            <a:latin typeface="Cambria Math" panose="02040503050406030204" pitchFamily="18" charset="0"/>
                          </a:rPr>
                          <m:t>4</m:t>
                        </m:r>
                      </m:sup>
                    </m:sSup>
                    <m:r>
                      <a:rPr lang="en-GB" sz="2000" b="0" i="1" smtClean="0">
                        <a:latin typeface="Cambria Math" panose="02040503050406030204" pitchFamily="18" charset="0"/>
                      </a:rPr>
                      <m:t>−4</m:t>
                    </m:r>
                    <m:sSup>
                      <m:sSupPr>
                        <m:ctrlPr>
                          <a:rPr lang="en-GB" sz="2000" b="0" i="1" smtClean="0">
                            <a:latin typeface="Cambria Math"/>
                          </a:rPr>
                        </m:ctrlPr>
                      </m:sSupPr>
                      <m:e>
                        <m:r>
                          <a:rPr lang="en-GB" sz="2000" b="0" i="1" smtClean="0">
                            <a:latin typeface="Cambria Math" panose="02040503050406030204" pitchFamily="18" charset="0"/>
                          </a:rPr>
                          <m:t>𝑛</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+20</m:t>
                    </m:r>
                    <m:sSup>
                      <m:sSupPr>
                        <m:ctrlPr>
                          <a:rPr lang="en-GB" sz="2000" b="0" i="1" smtClean="0">
                            <a:latin typeface="Cambria Math"/>
                          </a:rPr>
                        </m:ctrlPr>
                      </m:sSupPr>
                      <m:e>
                        <m:r>
                          <a:rPr lang="en-GB" sz="2000" b="0" i="1" smtClean="0">
                            <a:latin typeface="Cambria Math" panose="02040503050406030204" pitchFamily="18" charset="0"/>
                          </a:rPr>
                          <m:t>𝑛</m:t>
                        </m:r>
                      </m:e>
                      <m:sup>
                        <m:r>
                          <a:rPr lang="en-GB" sz="2000" b="0" i="1" smtClean="0">
                            <a:latin typeface="Cambria Math" panose="02040503050406030204" pitchFamily="18" charset="0"/>
                          </a:rPr>
                          <m:t>2</m:t>
                        </m:r>
                      </m:sup>
                    </m:sSup>
                  </m:oMath>
                </a14:m>
                <a:r>
                  <a:rPr lang="en-US" sz="2000" dirty="0"/>
                  <a:t> is because </a:t>
                </a:r>
                <a14:m>
                  <m:oMath xmlns:m="http://schemas.openxmlformats.org/officeDocument/2006/math">
                    <m:r>
                      <a:rPr lang="en-US" sz="2000" i="1" dirty="0" smtClean="0">
                        <a:latin typeface="Cambria Math" panose="02040503050406030204" pitchFamily="18" charset="0"/>
                      </a:rPr>
                      <m:t>20</m:t>
                    </m:r>
                    <m:r>
                      <a:rPr lang="en-US" sz="2000" i="1" dirty="0" smtClean="0">
                        <a:latin typeface="Cambria Math" panose="02040503050406030204" pitchFamily="18" charset="0"/>
                      </a:rPr>
                      <m:t>𝑛</m:t>
                    </m:r>
                    <m:r>
                      <a:rPr lang="en-US" sz="2000" i="1" baseline="30000" dirty="0" smtClean="0">
                        <a:latin typeface="Cambria Math" panose="02040503050406030204" pitchFamily="18" charset="0"/>
                      </a:rPr>
                      <m:t>2</m:t>
                    </m:r>
                  </m:oMath>
                </a14:m>
                <a:r>
                  <a:rPr lang="en-US" sz="2000" dirty="0"/>
                  <a:t> is clearly divisible by 5. Therefore </a:t>
                </a:r>
                <a14:m>
                  <m:oMath xmlns:m="http://schemas.openxmlformats.org/officeDocument/2006/math">
                    <m:r>
                      <a:rPr lang="en-US" sz="2000" i="1" dirty="0" smtClean="0">
                        <a:latin typeface="Cambria Math" panose="02040503050406030204" pitchFamily="18" charset="0"/>
                      </a:rPr>
                      <m:t>𝑛</m:t>
                    </m:r>
                    <m:r>
                      <a:rPr lang="en-US" sz="2000" i="1" baseline="30000" dirty="0" smtClean="0">
                        <a:latin typeface="Cambria Math" panose="02040503050406030204" pitchFamily="18" charset="0"/>
                      </a:rPr>
                      <m:t>2</m:t>
                    </m:r>
                    <m:r>
                      <a:rPr lang="en-US" sz="2000" i="1" dirty="0" smtClean="0">
                        <a:latin typeface="Cambria Math" panose="02040503050406030204" pitchFamily="18" charset="0"/>
                      </a:rPr>
                      <m:t>(</m:t>
                    </m:r>
                    <m:r>
                      <a:rPr lang="en-US" sz="2000" i="1" dirty="0" smtClean="0">
                        <a:latin typeface="Cambria Math" panose="02040503050406030204" pitchFamily="18" charset="0"/>
                      </a:rPr>
                      <m:t>𝑛</m:t>
                    </m:r>
                    <m:r>
                      <a:rPr lang="en-US" sz="2000" i="1" baseline="30000" dirty="0" smtClean="0">
                        <a:latin typeface="Cambria Math" panose="02040503050406030204" pitchFamily="18" charset="0"/>
                      </a:rPr>
                      <m:t>2</m:t>
                    </m:r>
                    <m:r>
                      <a:rPr lang="en-US" sz="2000" i="1" dirty="0" smtClean="0">
                        <a:latin typeface="Cambria Math" panose="02040503050406030204" pitchFamily="18" charset="0"/>
                      </a:rPr>
                      <m:t>+16)</m:t>
                    </m:r>
                  </m:oMath>
                </a14:m>
                <a:r>
                  <a:rPr lang="en-US" sz="2000" dirty="0"/>
                  <a:t> is divisible by 5.</a:t>
                </a:r>
                <a:endParaRPr lang="en-GB" sz="2000" dirty="0"/>
              </a:p>
              <a:p>
                <a:r>
                  <a:rPr lang="en-US" sz="2000" b="1" dirty="0"/>
                  <a:t>Thus, </a:t>
                </a:r>
                <a14:m>
                  <m:oMath xmlns:m="http://schemas.openxmlformats.org/officeDocument/2006/math">
                    <m:r>
                      <a:rPr lang="en-US" sz="2000" b="1" i="1" dirty="0" smtClean="0">
                        <a:latin typeface="Cambria Math" panose="02040503050406030204" pitchFamily="18" charset="0"/>
                      </a:rPr>
                      <m:t>𝒏</m:t>
                    </m:r>
                    <m:r>
                      <a:rPr lang="en-US" sz="2000" b="1" i="1" baseline="30000" dirty="0" smtClean="0">
                        <a:latin typeface="Cambria Math" panose="02040503050406030204" pitchFamily="18" charset="0"/>
                      </a:rPr>
                      <m:t>𝟐</m:t>
                    </m:r>
                    <m:r>
                      <a:rPr lang="en-US" sz="2000" b="1" i="1" dirty="0" smtClean="0">
                        <a:latin typeface="Cambria Math" panose="02040503050406030204" pitchFamily="18" charset="0"/>
                      </a:rPr>
                      <m:t>(</m:t>
                    </m:r>
                    <m:r>
                      <a:rPr lang="en-US" sz="2000" b="1" i="1" dirty="0" smtClean="0">
                        <a:latin typeface="Cambria Math" panose="02040503050406030204" pitchFamily="18" charset="0"/>
                      </a:rPr>
                      <m:t>𝒏</m:t>
                    </m:r>
                    <m:r>
                      <a:rPr lang="en-US" sz="2000" b="1" i="1" baseline="30000" dirty="0" smtClean="0">
                        <a:latin typeface="Cambria Math" panose="02040503050406030204" pitchFamily="18" charset="0"/>
                      </a:rPr>
                      <m:t>𝟐</m:t>
                    </m:r>
                    <m:r>
                      <a:rPr lang="en-US" sz="2000" b="1" i="1" dirty="0" smtClean="0">
                        <a:latin typeface="Cambria Math" panose="02040503050406030204" pitchFamily="18" charset="0"/>
                      </a:rPr>
                      <m:t>+</m:t>
                    </m:r>
                    <m:r>
                      <a:rPr lang="en-US" sz="2000" b="1" i="1" dirty="0" smtClean="0">
                        <a:latin typeface="Cambria Math" panose="02040503050406030204" pitchFamily="18" charset="0"/>
                      </a:rPr>
                      <m:t>𝟏𝟔</m:t>
                    </m:r>
                    <m:r>
                      <a:rPr lang="en-US" sz="2000" b="1" i="1" dirty="0" smtClean="0">
                        <a:latin typeface="Cambria Math" panose="02040503050406030204" pitchFamily="18" charset="0"/>
                      </a:rPr>
                      <m:t>)</m:t>
                    </m:r>
                  </m:oMath>
                </a14:m>
                <a:r>
                  <a:rPr lang="en-US" sz="2000" b="1" dirty="0"/>
                  <a:t>  is divisible by </a:t>
                </a:r>
                <a14:m>
                  <m:oMath xmlns:m="http://schemas.openxmlformats.org/officeDocument/2006/math">
                    <m:sSup>
                      <m:sSupPr>
                        <m:ctrlPr>
                          <a:rPr lang="en-GB" sz="2000" b="1" i="1" smtClean="0">
                            <a:latin typeface="Cambria Math"/>
                          </a:rPr>
                        </m:ctrlPr>
                      </m:sSupPr>
                      <m:e>
                        <m:r>
                          <a:rPr lang="en-GB" sz="2000" b="1" i="1" smtClean="0">
                            <a:latin typeface="Cambria Math" panose="02040503050406030204" pitchFamily="18" charset="0"/>
                          </a:rPr>
                          <m:t>𝟐</m:t>
                        </m:r>
                      </m:e>
                      <m:sup>
                        <m:r>
                          <a:rPr lang="en-GB" sz="2000" b="1" i="1" smtClean="0">
                            <a:latin typeface="Cambria Math" panose="02040503050406030204" pitchFamily="18" charset="0"/>
                          </a:rPr>
                          <m:t>𝟒</m:t>
                        </m:r>
                      </m:sup>
                    </m:sSup>
                    <m:r>
                      <a:rPr lang="en-GB" sz="2000" b="1" i="1" smtClean="0">
                        <a:latin typeface="Cambria Math" panose="02040503050406030204" pitchFamily="18" charset="0"/>
                      </a:rPr>
                      <m:t>×</m:t>
                    </m:r>
                    <m:sSup>
                      <m:sSupPr>
                        <m:ctrlPr>
                          <a:rPr lang="en-GB" sz="2000" b="1" i="1" smtClean="0">
                            <a:latin typeface="Cambria Math"/>
                          </a:rPr>
                        </m:ctrlPr>
                      </m:sSupPr>
                      <m:e>
                        <m:r>
                          <a:rPr lang="en-GB" sz="2000" b="1" i="1" smtClean="0">
                            <a:latin typeface="Cambria Math" panose="02040503050406030204" pitchFamily="18" charset="0"/>
                          </a:rPr>
                          <m:t>𝟑</m:t>
                        </m:r>
                      </m:e>
                      <m:sup>
                        <m:r>
                          <a:rPr lang="en-GB" sz="2000" b="1" i="1" smtClean="0">
                            <a:latin typeface="Cambria Math" panose="02040503050406030204" pitchFamily="18" charset="0"/>
                          </a:rPr>
                          <m:t>𝟐</m:t>
                        </m:r>
                      </m:sup>
                    </m:sSup>
                    <m:r>
                      <a:rPr lang="en-GB" sz="2000" b="1" i="1" smtClean="0">
                        <a:latin typeface="Cambria Math" panose="02040503050406030204" pitchFamily="18" charset="0"/>
                      </a:rPr>
                      <m:t>×</m:t>
                    </m:r>
                    <m:r>
                      <a:rPr lang="en-GB" sz="2000" b="1" i="1" smtClean="0">
                        <a:latin typeface="Cambria Math" panose="02040503050406030204" pitchFamily="18" charset="0"/>
                      </a:rPr>
                      <m:t>𝟓</m:t>
                    </m:r>
                    <m:r>
                      <a:rPr lang="en-GB" sz="2000" b="1" i="1" smtClean="0">
                        <a:latin typeface="Cambria Math" panose="02040503050406030204" pitchFamily="18" charset="0"/>
                      </a:rPr>
                      <m:t>=</m:t>
                    </m:r>
                    <m:r>
                      <a:rPr lang="en-GB" sz="2000" b="1" i="1" smtClean="0">
                        <a:latin typeface="Cambria Math" panose="02040503050406030204" pitchFamily="18" charset="0"/>
                      </a:rPr>
                      <m:t>𝟕𝟐𝟎</m:t>
                    </m:r>
                  </m:oMath>
                </a14:m>
                <a:r>
                  <a:rPr lang="en-US" sz="2000" b="1" dirty="0"/>
                  <a:t>.  </a:t>
                </a:r>
                <a:endParaRPr lang="en-GB" sz="2000" b="1" dirty="0"/>
              </a:p>
            </p:txBody>
          </p:sp>
        </mc:Choice>
        <mc:Fallback xmlns="">
          <p:sp>
            <p:nvSpPr>
              <p:cNvPr id="31" name="TextBox 30"/>
              <p:cNvSpPr txBox="1">
                <a:spLocks noRot="1" noChangeAspect="1" noMove="1" noResize="1" noEditPoints="1" noAdjustHandles="1" noChangeArrowheads="1" noChangeShapeType="1" noTextEdit="1"/>
              </p:cNvSpPr>
              <p:nvPr/>
            </p:nvSpPr>
            <p:spPr>
              <a:xfrm>
                <a:off x="107504" y="2492896"/>
                <a:ext cx="6552728" cy="4408194"/>
              </a:xfrm>
              <a:prstGeom prst="rect">
                <a:avLst/>
              </a:prstGeom>
              <a:blipFill rotWithShape="0">
                <a:blip r:embed="rId4"/>
                <a:stretch>
                  <a:fillRect l="-1023" t="-830" r="-186" b="-1660"/>
                </a:stretch>
              </a:blipFill>
            </p:spPr>
            <p:txBody>
              <a:bodyPr/>
              <a:lstStyle/>
              <a:p>
                <a:r>
                  <a:rPr lang="en-GB">
                    <a:noFill/>
                  </a:rPr>
                  <a:t> </a:t>
                </a:r>
              </a:p>
            </p:txBody>
          </p:sp>
        </mc:Fallback>
      </mc:AlternateContent>
      <p:sp>
        <p:nvSpPr>
          <p:cNvPr id="32" name="Rectangle 31"/>
          <p:cNvSpPr/>
          <p:nvPr/>
        </p:nvSpPr>
        <p:spPr>
          <a:xfrm>
            <a:off x="139554" y="2465892"/>
            <a:ext cx="6520678" cy="43921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7" name="Group 16"/>
          <p:cNvGrpSpPr/>
          <p:nvPr/>
        </p:nvGrpSpPr>
        <p:grpSpPr>
          <a:xfrm>
            <a:off x="0" y="0"/>
            <a:ext cx="9143074" cy="599127"/>
            <a:chOff x="0" y="13335"/>
            <a:chExt cx="9144218" cy="599127"/>
          </a:xfrm>
        </p:grpSpPr>
        <p:sp>
          <p:nvSpPr>
            <p:cNvPr id="20"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Divisibility with consecutive integers</a:t>
              </a:r>
            </a:p>
          </p:txBody>
        </p:sp>
        <p:cxnSp>
          <p:nvCxnSpPr>
            <p:cNvPr id="33" name="Straight Connector 32"/>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340768"/>
            <a:ext cx="6264696" cy="722511"/>
          </a:xfrm>
        </p:spPr>
        <p:txBody>
          <a:bodyPr>
            <a:normAutofit/>
          </a:bodyPr>
          <a:lstStyle/>
          <a:p>
            <a:pPr algn="l"/>
            <a:r>
              <a:rPr lang="en-GB" sz="3200" b="1" dirty="0">
                <a:solidFill>
                  <a:srgbClr val="92D050"/>
                </a:solidFill>
              </a:rPr>
              <a:t>Topic 2: </a:t>
            </a:r>
            <a:r>
              <a:rPr lang="en-GB" sz="3200" dirty="0"/>
              <a:t>Number Theory</a:t>
            </a:r>
          </a:p>
        </p:txBody>
      </p:sp>
      <p:pic>
        <p:nvPicPr>
          <p:cNvPr id="1026" name="Picture 2" descr="C:\Users\jamf\Documents\teaching\Enrichment\RiemannZetaClub.png"/>
          <p:cNvPicPr>
            <a:picLocks noChangeAspect="1" noChangeArrowheads="1"/>
          </p:cNvPicPr>
          <p:nvPr/>
        </p:nvPicPr>
        <p:blipFill>
          <a:blip r:embed="rId2" cstate="print"/>
          <a:srcRect/>
          <a:stretch>
            <a:fillRect/>
          </a:stretch>
        </p:blipFill>
        <p:spPr bwMode="auto">
          <a:xfrm>
            <a:off x="5292080" y="260648"/>
            <a:ext cx="3447383" cy="648072"/>
          </a:xfrm>
          <a:prstGeom prst="rect">
            <a:avLst/>
          </a:prstGeom>
          <a:noFill/>
        </p:spPr>
      </p:pic>
      <p:sp>
        <p:nvSpPr>
          <p:cNvPr id="8" name="TextBox 7"/>
          <p:cNvSpPr txBox="1"/>
          <p:nvPr/>
        </p:nvSpPr>
        <p:spPr>
          <a:xfrm>
            <a:off x="467544" y="3501008"/>
            <a:ext cx="7632848" cy="369332"/>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GB" b="1" dirty="0"/>
              <a:t>Part 6 </a:t>
            </a:r>
            <a:r>
              <a:rPr lang="en-GB" dirty="0"/>
              <a:t>– Rationality</a:t>
            </a:r>
          </a:p>
        </p:txBody>
      </p:sp>
      <p:sp>
        <p:nvSpPr>
          <p:cNvPr id="20" name="TextBox 19"/>
          <p:cNvSpPr txBox="1"/>
          <p:nvPr/>
        </p:nvSpPr>
        <p:spPr>
          <a:xfrm>
            <a:off x="467544" y="4119890"/>
            <a:ext cx="7632848" cy="369332"/>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GB" b="1" dirty="0"/>
              <a:t>Part 7 </a:t>
            </a:r>
            <a:r>
              <a:rPr lang="en-GB" dirty="0"/>
              <a:t>– ‘Epilogue’</a:t>
            </a:r>
          </a:p>
        </p:txBody>
      </p:sp>
      <p:sp>
        <p:nvSpPr>
          <p:cNvPr id="7" name="TextBox 6"/>
          <p:cNvSpPr txBox="1"/>
          <p:nvPr/>
        </p:nvSpPr>
        <p:spPr>
          <a:xfrm>
            <a:off x="467544" y="2636912"/>
            <a:ext cx="7200800" cy="369332"/>
          </a:xfrm>
          <a:prstGeom prst="rect">
            <a:avLst/>
          </a:prstGeom>
          <a:noFill/>
        </p:spPr>
        <p:txBody>
          <a:bodyPr wrap="square" rtlCol="0">
            <a:spAutoFit/>
          </a:bodyPr>
          <a:lstStyle/>
          <a:p>
            <a:r>
              <a:rPr lang="en-GB" dirty="0"/>
              <a:t>a. Reasoning about last digit</a:t>
            </a:r>
          </a:p>
        </p:txBody>
      </p:sp>
      <p:sp>
        <p:nvSpPr>
          <p:cNvPr id="9" name="TextBox 8"/>
          <p:cNvSpPr txBox="1"/>
          <p:nvPr/>
        </p:nvSpPr>
        <p:spPr>
          <a:xfrm>
            <a:off x="467544" y="2132856"/>
            <a:ext cx="7632848" cy="369332"/>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GB" b="1" dirty="0"/>
              <a:t>Part 5 </a:t>
            </a:r>
            <a:r>
              <a:rPr lang="en-GB" dirty="0"/>
              <a:t>– Digit Problems</a:t>
            </a:r>
          </a:p>
        </p:txBody>
      </p:sp>
      <p:sp>
        <p:nvSpPr>
          <p:cNvPr id="10" name="TextBox 9"/>
          <p:cNvSpPr txBox="1"/>
          <p:nvPr/>
        </p:nvSpPr>
        <p:spPr>
          <a:xfrm>
            <a:off x="467544" y="2996952"/>
            <a:ext cx="7200800" cy="369332"/>
          </a:xfrm>
          <a:prstGeom prst="rect">
            <a:avLst/>
          </a:prstGeom>
          <a:noFill/>
        </p:spPr>
        <p:txBody>
          <a:bodyPr wrap="square" rtlCol="0">
            <a:spAutoFit/>
          </a:bodyPr>
          <a:lstStyle/>
          <a:p>
            <a:r>
              <a:rPr lang="en-GB" dirty="0"/>
              <a:t>b. Representing algebraically</a:t>
            </a:r>
          </a:p>
        </p:txBody>
      </p:sp>
      <p:cxnSp>
        <p:nvCxnSpPr>
          <p:cNvPr id="11" name="Straight Connector 10"/>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512168" cy="5478423"/>
          </a:xfrm>
          <a:prstGeom prst="rect">
            <a:avLst/>
          </a:prstGeom>
          <a:noFill/>
        </p:spPr>
        <p:txBody>
          <a:bodyPr wrap="square" rtlCol="0">
            <a:spAutoFit/>
          </a:bodyPr>
          <a:lstStyle/>
          <a:p>
            <a:r>
              <a:rPr lang="el-GR" sz="35000" dirty="0">
                <a:solidFill>
                  <a:srgbClr val="EEF8E4"/>
                </a:solidFill>
                <a:latin typeface="Calibri"/>
              </a:rPr>
              <a:t>ζ</a:t>
            </a:r>
            <a:endParaRPr lang="en-GB" sz="35000" dirty="0">
              <a:solidFill>
                <a:srgbClr val="EEF8E4"/>
              </a:solidFill>
            </a:endParaRPr>
          </a:p>
        </p:txBody>
      </p:sp>
      <p:sp>
        <p:nvSpPr>
          <p:cNvPr id="2" name="TextBox 1"/>
          <p:cNvSpPr txBox="1"/>
          <p:nvPr/>
        </p:nvSpPr>
        <p:spPr>
          <a:xfrm>
            <a:off x="0" y="2492896"/>
            <a:ext cx="91440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600" dirty="0"/>
              <a:t>	Part 3: Diophantine Equations</a:t>
            </a:r>
            <a:endParaRPr lang="en-GB" sz="3600" baseline="-25000" dirty="0"/>
          </a:p>
        </p:txBody>
      </p:sp>
      <p:sp>
        <p:nvSpPr>
          <p:cNvPr id="3" name="TextBox 2"/>
          <p:cNvSpPr txBox="1"/>
          <p:nvPr/>
        </p:nvSpPr>
        <p:spPr>
          <a:xfrm>
            <a:off x="0" y="2132856"/>
            <a:ext cx="9144000"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GB" sz="2000" dirty="0"/>
              <a:t>	Topic 2 – Number Theory</a:t>
            </a:r>
            <a:endParaRPr lang="en-GB" sz="2000" baseline="-25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0" y="2232"/>
            <a:ext cx="9144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What is a Diophantine Equation?</a:t>
            </a:r>
          </a:p>
        </p:txBody>
      </p:sp>
      <p:sp>
        <p:nvSpPr>
          <p:cNvPr id="18" name="TextBox 17"/>
          <p:cNvSpPr txBox="1"/>
          <p:nvPr/>
        </p:nvSpPr>
        <p:spPr>
          <a:xfrm>
            <a:off x="0" y="578296"/>
            <a:ext cx="9144000" cy="7694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360000" rtlCol="0">
            <a:spAutoFit/>
          </a:bodyPr>
          <a:lstStyle/>
          <a:p>
            <a:r>
              <a:rPr lang="en-GB" sz="2200" dirty="0"/>
              <a:t>An equation for which we’re looking for </a:t>
            </a:r>
            <a:r>
              <a:rPr lang="en-GB" sz="2200" b="1" u="sng" dirty="0"/>
              <a:t>integer</a:t>
            </a:r>
            <a:r>
              <a:rPr lang="en-GB" sz="2200" dirty="0"/>
              <a:t> solutions.</a:t>
            </a:r>
          </a:p>
          <a:p>
            <a:r>
              <a:rPr lang="en-GB" sz="2200" dirty="0"/>
              <a:t>Some well-known examples:</a:t>
            </a:r>
          </a:p>
        </p:txBody>
      </p:sp>
      <p:sp>
        <p:nvSpPr>
          <p:cNvPr id="8" name="TextBox 7"/>
          <p:cNvSpPr txBox="1"/>
          <p:nvPr/>
        </p:nvSpPr>
        <p:spPr>
          <a:xfrm>
            <a:off x="4427984" y="2060848"/>
            <a:ext cx="3816424" cy="923330"/>
          </a:xfrm>
          <a:prstGeom prst="rect">
            <a:avLst/>
          </a:prstGeom>
          <a:noFill/>
        </p:spPr>
        <p:txBody>
          <a:bodyPr wrap="square" rtlCol="0">
            <a:spAutoFit/>
          </a:bodyPr>
          <a:lstStyle/>
          <a:p>
            <a:r>
              <a:rPr lang="en-GB" dirty="0"/>
              <a:t>When n=2, solutions known as </a:t>
            </a:r>
            <a:r>
              <a:rPr lang="en-GB" u="sng" dirty="0"/>
              <a:t>Pythagorean triples</a:t>
            </a:r>
            <a:r>
              <a:rPr lang="en-GB" dirty="0"/>
              <a:t>. No solutions when n&gt;2 (by Fermat’s Last Theorem).</a:t>
            </a:r>
          </a:p>
        </p:txBody>
      </p:sp>
      <mc:AlternateContent xmlns:mc="http://schemas.openxmlformats.org/markup-compatibility/2006" xmlns:a14="http://schemas.microsoft.com/office/drawing/2010/main">
        <mc:Choice Requires="a14">
          <p:sp>
            <p:nvSpPr>
              <p:cNvPr id="9" name="TextBox 8"/>
              <p:cNvSpPr txBox="1"/>
              <p:nvPr/>
            </p:nvSpPr>
            <p:spPr>
              <a:xfrm>
                <a:off x="971600" y="2276872"/>
                <a:ext cx="2398779" cy="57342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200" i="1" dirty="0" smtClean="0">
                          <a:latin typeface="Cambria Math" panose="02040503050406030204" pitchFamily="18" charset="0"/>
                        </a:rPr>
                        <m:t>𝑥</m:t>
                      </m:r>
                      <m:r>
                        <a:rPr lang="en-GB" sz="3200" i="1" baseline="30000" dirty="0" err="1" smtClean="0">
                          <a:latin typeface="Cambria Math" panose="02040503050406030204" pitchFamily="18" charset="0"/>
                        </a:rPr>
                        <m:t>𝑛</m:t>
                      </m:r>
                      <m:r>
                        <a:rPr lang="en-GB" sz="3200" i="1" dirty="0" smtClean="0">
                          <a:latin typeface="Cambria Math" panose="02040503050406030204" pitchFamily="18" charset="0"/>
                        </a:rPr>
                        <m:t>+</m:t>
                      </m:r>
                      <m:r>
                        <a:rPr lang="en-GB" sz="3200" i="1" dirty="0" err="1" smtClean="0">
                          <a:latin typeface="Cambria Math" panose="02040503050406030204" pitchFamily="18" charset="0"/>
                        </a:rPr>
                        <m:t>𝑦</m:t>
                      </m:r>
                      <m:r>
                        <a:rPr lang="en-GB" sz="3200" i="1" baseline="30000" dirty="0" err="1" smtClean="0">
                          <a:latin typeface="Cambria Math" panose="02040503050406030204" pitchFamily="18" charset="0"/>
                        </a:rPr>
                        <m:t>𝑛</m:t>
                      </m:r>
                      <m:r>
                        <a:rPr lang="en-GB" sz="3200" i="1" dirty="0" smtClean="0">
                          <a:latin typeface="Cambria Math" panose="02040503050406030204" pitchFamily="18" charset="0"/>
                        </a:rPr>
                        <m:t>=</m:t>
                      </m:r>
                      <m:r>
                        <a:rPr lang="en-GB" sz="3200" i="1" dirty="0" err="1" smtClean="0">
                          <a:latin typeface="Cambria Math" panose="02040503050406030204" pitchFamily="18" charset="0"/>
                        </a:rPr>
                        <m:t>𝑧</m:t>
                      </m:r>
                      <m:r>
                        <a:rPr lang="en-GB" sz="3200" i="1" baseline="30000" dirty="0" err="1" smtClean="0">
                          <a:latin typeface="Cambria Math" panose="02040503050406030204" pitchFamily="18" charset="0"/>
                        </a:rPr>
                        <m:t>𝑛</m:t>
                      </m:r>
                    </m:oMath>
                  </m:oMathPara>
                </a14:m>
                <a:endParaRPr lang="en-GB" sz="3200" baseline="30000" dirty="0"/>
              </a:p>
            </p:txBody>
          </p:sp>
        </mc:Choice>
        <mc:Fallback xmlns="">
          <p:sp>
            <p:nvSpPr>
              <p:cNvPr id="9" name="TextBox 8"/>
              <p:cNvSpPr txBox="1">
                <a:spLocks noRot="1" noChangeAspect="1" noMove="1" noResize="1" noEditPoints="1" noAdjustHandles="1" noChangeArrowheads="1" noChangeShapeType="1" noTextEdit="1"/>
              </p:cNvSpPr>
              <p:nvPr/>
            </p:nvSpPr>
            <p:spPr>
              <a:xfrm>
                <a:off x="971600" y="2276872"/>
                <a:ext cx="2398779" cy="573427"/>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18458" y="3429000"/>
                <a:ext cx="2651922" cy="57342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3</m:t>
                      </m:r>
                      <m:r>
                        <a:rPr lang="en-GB" sz="3200" b="0" i="1" smtClean="0">
                          <a:latin typeface="Cambria Math" panose="02040503050406030204" pitchFamily="18" charset="0"/>
                        </a:rPr>
                        <m:t>𝑥</m:t>
                      </m:r>
                      <m:r>
                        <a:rPr lang="en-GB" sz="3200" b="0" i="1" smtClean="0">
                          <a:latin typeface="Cambria Math" panose="02040503050406030204" pitchFamily="18" charset="0"/>
                        </a:rPr>
                        <m:t>+4</m:t>
                      </m:r>
                      <m:r>
                        <a:rPr lang="en-GB" sz="3200" b="0" i="1" smtClean="0">
                          <a:latin typeface="Cambria Math" panose="02040503050406030204" pitchFamily="18" charset="0"/>
                        </a:rPr>
                        <m:t>𝑦</m:t>
                      </m:r>
                      <m:r>
                        <a:rPr lang="en-GB" sz="3200" b="0" i="1" smtClean="0">
                          <a:latin typeface="Cambria Math" panose="02040503050406030204" pitchFamily="18" charset="0"/>
                        </a:rPr>
                        <m:t>=24</m:t>
                      </m:r>
                    </m:oMath>
                  </m:oMathPara>
                </a14:m>
                <a:endParaRPr lang="en-GB" sz="3200" baseline="30000" dirty="0"/>
              </a:p>
            </p:txBody>
          </p:sp>
        </mc:Choice>
        <mc:Fallback xmlns="">
          <p:sp>
            <p:nvSpPr>
              <p:cNvPr id="10" name="TextBox 9"/>
              <p:cNvSpPr txBox="1">
                <a:spLocks noRot="1" noChangeAspect="1" noMove="1" noResize="1" noEditPoints="1" noAdjustHandles="1" noChangeArrowheads="1" noChangeShapeType="1" noTextEdit="1"/>
              </p:cNvSpPr>
              <p:nvPr/>
            </p:nvSpPr>
            <p:spPr>
              <a:xfrm>
                <a:off x="718458" y="3429000"/>
                <a:ext cx="2651922" cy="573427"/>
              </a:xfrm>
              <a:prstGeom prst="rect">
                <a:avLst/>
              </a:prstGeom>
              <a:blipFill rotWithShape="0">
                <a:blip r:embed="rId3"/>
                <a:stretch>
                  <a:fillRect/>
                </a:stretch>
              </a:blipFill>
            </p:spPr>
            <p:txBody>
              <a:bodyPr/>
              <a:lstStyle/>
              <a:p>
                <a:r>
                  <a:rPr lang="en-GB">
                    <a:noFill/>
                  </a:rPr>
                  <a:t> </a:t>
                </a:r>
              </a:p>
            </p:txBody>
          </p:sp>
        </mc:Fallback>
      </mc:AlternateContent>
      <p:cxnSp>
        <p:nvCxnSpPr>
          <p:cNvPr id="11" name="Straight Arrow Connector 10"/>
          <p:cNvCxnSpPr>
            <a:stCxn id="8" idx="1"/>
          </p:cNvCxnSpPr>
          <p:nvPr/>
        </p:nvCxnSpPr>
        <p:spPr>
          <a:xfrm flipH="1">
            <a:off x="3419872" y="2522513"/>
            <a:ext cx="1008112" cy="4239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flipH="1">
            <a:off x="3347864" y="3645024"/>
            <a:ext cx="1008112" cy="4239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4499992" y="3429000"/>
            <a:ext cx="3816424" cy="369332"/>
          </a:xfrm>
          <a:prstGeom prst="rect">
            <a:avLst/>
          </a:prstGeom>
          <a:noFill/>
        </p:spPr>
        <p:txBody>
          <a:bodyPr wrap="square" rtlCol="0">
            <a:spAutoFit/>
          </a:bodyPr>
          <a:lstStyle/>
          <a:p>
            <a:r>
              <a:rPr lang="en-GB" dirty="0"/>
              <a:t>Linear Diophantine Equation.</a:t>
            </a:r>
          </a:p>
        </p:txBody>
      </p:sp>
      <p:pic>
        <p:nvPicPr>
          <p:cNvPr id="14" name="Picture 2"/>
          <p:cNvPicPr>
            <a:picLocks noChangeAspect="1" noChangeArrowheads="1"/>
          </p:cNvPicPr>
          <p:nvPr/>
        </p:nvPicPr>
        <p:blipFill>
          <a:blip r:embed="rId4" cstate="print"/>
          <a:srcRect/>
          <a:stretch>
            <a:fillRect/>
          </a:stretch>
        </p:blipFill>
        <p:spPr bwMode="auto">
          <a:xfrm>
            <a:off x="971600" y="4365104"/>
            <a:ext cx="2486025" cy="971550"/>
          </a:xfrm>
          <a:prstGeom prst="rect">
            <a:avLst/>
          </a:prstGeom>
          <a:noFill/>
          <a:ln w="19050">
            <a:solidFill>
              <a:schemeClr val="tx1"/>
            </a:solidFill>
            <a:miter lim="800000"/>
            <a:headEnd/>
            <a:tailEnd/>
          </a:ln>
        </p:spPr>
      </p:pic>
      <p:cxnSp>
        <p:nvCxnSpPr>
          <p:cNvPr id="20" name="Straight Arrow Connector 19"/>
          <p:cNvCxnSpPr/>
          <p:nvPr/>
        </p:nvCxnSpPr>
        <p:spPr>
          <a:xfrm flipH="1">
            <a:off x="3419872" y="4797152"/>
            <a:ext cx="1008112" cy="4239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4427984" y="4293096"/>
            <a:ext cx="3816424" cy="923330"/>
          </a:xfrm>
          <a:prstGeom prst="rect">
            <a:avLst/>
          </a:prstGeom>
          <a:noFill/>
        </p:spPr>
        <p:txBody>
          <a:bodyPr wrap="square" rtlCol="0">
            <a:spAutoFit/>
          </a:bodyPr>
          <a:lstStyle/>
          <a:p>
            <a:r>
              <a:rPr lang="en-GB" dirty="0" err="1"/>
              <a:t>Erdos-Staus</a:t>
            </a:r>
            <a:r>
              <a:rPr lang="en-GB" dirty="0"/>
              <a:t> Conjecture states that 4/n can be expressed as the sum of three unit fractions (unproven).</a:t>
            </a:r>
          </a:p>
        </p:txBody>
      </p:sp>
      <mc:AlternateContent xmlns:mc="http://schemas.openxmlformats.org/markup-compatibility/2006" xmlns:a14="http://schemas.microsoft.com/office/drawing/2010/main">
        <mc:Choice Requires="a14">
          <p:sp>
            <p:nvSpPr>
              <p:cNvPr id="22" name="TextBox 21"/>
              <p:cNvSpPr txBox="1"/>
              <p:nvPr/>
            </p:nvSpPr>
            <p:spPr>
              <a:xfrm>
                <a:off x="681136" y="5733256"/>
                <a:ext cx="2689244" cy="5833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14:m>
                  <m:oMathPara xmlns:m="http://schemas.openxmlformats.org/officeDocument/2006/math">
                    <m:oMathParaPr>
                      <m:jc m:val="centerGroup"/>
                    </m:oMathParaPr>
                    <m:oMath xmlns:m="http://schemas.openxmlformats.org/officeDocument/2006/math">
                      <m:sSup>
                        <m:sSupPr>
                          <m:ctrlPr>
                            <a:rPr lang="en-GB" sz="3200" b="0" i="1" smtClean="0">
                              <a:latin typeface="Cambria Math"/>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2</m:t>
                          </m:r>
                        </m:sup>
                      </m:sSup>
                      <m:r>
                        <a:rPr lang="en-GB" sz="3200" b="0" i="1" smtClean="0">
                          <a:latin typeface="Cambria Math" panose="02040503050406030204" pitchFamily="18" charset="0"/>
                        </a:rPr>
                        <m:t>−</m:t>
                      </m:r>
                      <m:r>
                        <a:rPr lang="en-GB" sz="3200" b="0" i="1" smtClean="0">
                          <a:latin typeface="Cambria Math" panose="02040503050406030204" pitchFamily="18" charset="0"/>
                        </a:rPr>
                        <m:t>𝑛</m:t>
                      </m:r>
                      <m:sSup>
                        <m:sSupPr>
                          <m:ctrlPr>
                            <a:rPr lang="en-GB" sz="3200" b="0" i="1" smtClean="0">
                              <a:latin typeface="Cambria Math"/>
                            </a:rPr>
                          </m:ctrlPr>
                        </m:sSupPr>
                        <m:e>
                          <m:r>
                            <a:rPr lang="en-GB" sz="3200" b="0" i="1" smtClean="0">
                              <a:latin typeface="Cambria Math" panose="02040503050406030204" pitchFamily="18" charset="0"/>
                            </a:rPr>
                            <m:t>𝑦</m:t>
                          </m:r>
                        </m:e>
                        <m:sup>
                          <m:r>
                            <a:rPr lang="en-GB" sz="3200" b="0" i="1" smtClean="0">
                              <a:latin typeface="Cambria Math" panose="02040503050406030204" pitchFamily="18" charset="0"/>
                            </a:rPr>
                            <m:t>2</m:t>
                          </m:r>
                        </m:sup>
                      </m:sSup>
                      <m:r>
                        <a:rPr lang="en-GB" sz="3200" b="0" i="1" smtClean="0">
                          <a:latin typeface="Cambria Math" panose="02040503050406030204" pitchFamily="18" charset="0"/>
                        </a:rPr>
                        <m:t>=1</m:t>
                      </m:r>
                    </m:oMath>
                  </m:oMathPara>
                </a14:m>
                <a:endParaRPr lang="en-GB" sz="3200" baseline="30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681136" y="5733256"/>
                <a:ext cx="2689244" cy="583365"/>
              </a:xfrm>
              <a:prstGeom prst="rect">
                <a:avLst/>
              </a:prstGeom>
              <a:blipFill rotWithShape="0">
                <a:blip r:embed="rId5"/>
                <a:stretch>
                  <a:fillRect/>
                </a:stretch>
              </a:blipFill>
            </p:spPr>
            <p:txBody>
              <a:bodyPr/>
              <a:lstStyle/>
              <a:p>
                <a:r>
                  <a:rPr lang="en-GB">
                    <a:noFill/>
                  </a:rPr>
                  <a:t> </a:t>
                </a:r>
              </a:p>
            </p:txBody>
          </p:sp>
        </mc:Fallback>
      </mc:AlternateContent>
      <p:cxnSp>
        <p:nvCxnSpPr>
          <p:cNvPr id="23" name="Straight Arrow Connector 22"/>
          <p:cNvCxnSpPr/>
          <p:nvPr/>
        </p:nvCxnSpPr>
        <p:spPr>
          <a:xfrm flipH="1">
            <a:off x="3491880" y="5949280"/>
            <a:ext cx="792088" cy="4239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4" name="TextBox 23"/>
          <p:cNvSpPr txBox="1"/>
          <p:nvPr/>
        </p:nvSpPr>
        <p:spPr>
          <a:xfrm>
            <a:off x="4283968" y="5589240"/>
            <a:ext cx="4176464" cy="1077218"/>
          </a:xfrm>
          <a:prstGeom prst="rect">
            <a:avLst/>
          </a:prstGeom>
          <a:noFill/>
        </p:spPr>
        <p:txBody>
          <a:bodyPr wrap="square" rtlCol="0">
            <a:spAutoFit/>
          </a:bodyPr>
          <a:lstStyle/>
          <a:p>
            <a:r>
              <a:rPr lang="en-GB" sz="1600" b="1" dirty="0"/>
              <a:t>Pell’s Equation. </a:t>
            </a:r>
            <a:r>
              <a:rPr lang="en-GB" sz="1600" dirty="0"/>
              <a:t>Historical interest because it could be used to find approximations to square roots. e.g. If solutions found for </a:t>
            </a:r>
            <a:r>
              <a:rPr lang="en-US" sz="1600" dirty="0"/>
              <a:t>x</a:t>
            </a:r>
            <a:r>
              <a:rPr lang="en-US" sz="1600" baseline="30000" dirty="0"/>
              <a:t>2</a:t>
            </a:r>
            <a:r>
              <a:rPr lang="en-US" sz="1600" dirty="0"/>
              <a:t> – 2y</a:t>
            </a:r>
            <a:r>
              <a:rPr lang="en-US" sz="1600" baseline="30000" dirty="0"/>
              <a:t>2</a:t>
            </a:r>
            <a:r>
              <a:rPr lang="en-US" sz="1600" dirty="0"/>
              <a:t> = 1, x/y gives an approximation for √2</a:t>
            </a:r>
            <a:endParaRPr lang="en-GB" sz="1600" dirty="0"/>
          </a:p>
        </p:txBody>
      </p:sp>
    </p:spTree>
    <p:extLst>
      <p:ext uri="{BB962C8B-B14F-4D97-AF65-F5344CB8AC3E}">
        <p14:creationId xmlns:p14="http://schemas.microsoft.com/office/powerpoint/2010/main" val="691836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0" y="576064"/>
            <a:ext cx="9144000" cy="70788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360000" rtlCol="0">
            <a:spAutoFit/>
          </a:bodyPr>
          <a:lstStyle/>
          <a:p>
            <a:r>
              <a:rPr lang="en-GB" sz="2000" b="1" dirty="0"/>
              <a:t>To reason about factors in an equality, it often helps to get it into a form where each side is a product of expressions/values. </a:t>
            </a:r>
          </a:p>
        </p:txBody>
      </p:sp>
      <mc:AlternateContent xmlns:mc="http://schemas.openxmlformats.org/markup-compatibility/2006" xmlns:a14="http://schemas.microsoft.com/office/drawing/2010/main">
        <mc:Choice Requires="a14">
          <p:sp>
            <p:nvSpPr>
              <p:cNvPr id="22" name="TextBox 21"/>
              <p:cNvSpPr txBox="1"/>
              <p:nvPr/>
            </p:nvSpPr>
            <p:spPr>
              <a:xfrm>
                <a:off x="755576" y="2348880"/>
                <a:ext cx="7704856" cy="101566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6000" i="1" dirty="0" smtClean="0">
                          <a:latin typeface="Cambria Math"/>
                        </a:rPr>
                        <m:t>(</m:t>
                      </m:r>
                      <m:r>
                        <a:rPr lang="en-GB" sz="6000" b="0" i="1" dirty="0" smtClean="0">
                          <a:latin typeface="Cambria Math"/>
                        </a:rPr>
                        <m:t>𝑥</m:t>
                      </m:r>
                      <m:r>
                        <a:rPr lang="en-GB" sz="6000" i="1" dirty="0" smtClean="0">
                          <a:latin typeface="Cambria Math"/>
                        </a:rPr>
                        <m:t>−6)(</m:t>
                      </m:r>
                      <m:r>
                        <a:rPr lang="en-GB" sz="6000" i="1" dirty="0" smtClean="0">
                          <a:latin typeface="Cambria Math"/>
                        </a:rPr>
                        <m:t>𝑦</m:t>
                      </m:r>
                      <m:r>
                        <a:rPr lang="en-GB" sz="6000" i="1" dirty="0" smtClean="0">
                          <a:latin typeface="Cambria Math"/>
                        </a:rPr>
                        <m:t>−10)=15</m:t>
                      </m:r>
                    </m:oMath>
                  </m:oMathPara>
                </a14:m>
                <a:endParaRPr lang="en-GB" sz="6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755576" y="2348880"/>
                <a:ext cx="7704856" cy="1015663"/>
              </a:xfrm>
              <a:prstGeom prst="rect">
                <a:avLst/>
              </a:prstGeom>
              <a:blipFill rotWithShape="1">
                <a:blip r:embed="rId2"/>
                <a:stretch>
                  <a:fillRect/>
                </a:stretch>
              </a:blipFill>
            </p:spPr>
            <p:txBody>
              <a:bodyPr/>
              <a:lstStyle/>
              <a:p>
                <a:r>
                  <a:rPr lang="en-GB">
                    <a:noFill/>
                  </a:rPr>
                  <a:t> </a:t>
                </a:r>
              </a:p>
            </p:txBody>
          </p:sp>
        </mc:Fallback>
      </mc:AlternateContent>
      <p:sp>
        <p:nvSpPr>
          <p:cNvPr id="25" name="TextBox 24"/>
          <p:cNvSpPr txBox="1"/>
          <p:nvPr/>
        </p:nvSpPr>
        <p:spPr>
          <a:xfrm>
            <a:off x="539552" y="1556792"/>
            <a:ext cx="7920880" cy="830997"/>
          </a:xfrm>
          <a:prstGeom prst="rect">
            <a:avLst/>
          </a:prstGeom>
          <a:noFill/>
        </p:spPr>
        <p:txBody>
          <a:bodyPr wrap="square" rtlCol="0">
            <a:spAutoFit/>
          </a:bodyPr>
          <a:lstStyle/>
          <a:p>
            <a:pPr algn="ctr"/>
            <a:r>
              <a:rPr lang="en-GB" sz="2400" b="1" dirty="0"/>
              <a:t>Example: </a:t>
            </a:r>
            <a:r>
              <a:rPr lang="en-GB" sz="2400" dirty="0"/>
              <a:t>How many positive integer solutions for the following?</a:t>
            </a:r>
          </a:p>
        </p:txBody>
      </p:sp>
      <p:sp>
        <p:nvSpPr>
          <p:cNvPr id="7" name="TextBox 6"/>
          <p:cNvSpPr txBox="1"/>
          <p:nvPr/>
        </p:nvSpPr>
        <p:spPr>
          <a:xfrm>
            <a:off x="251520" y="3429000"/>
            <a:ext cx="8424936" cy="954107"/>
          </a:xfrm>
          <a:prstGeom prst="rect">
            <a:avLst/>
          </a:prstGeom>
          <a:noFill/>
        </p:spPr>
        <p:txBody>
          <a:bodyPr wrap="square" rtlCol="0">
            <a:spAutoFit/>
          </a:bodyPr>
          <a:lstStyle/>
          <a:p>
            <a:pPr algn="ctr"/>
            <a:r>
              <a:rPr lang="en-GB" sz="2800" b="1" dirty="0"/>
              <a:t>Answer: 6. </a:t>
            </a:r>
            <a:r>
              <a:rPr lang="en-GB" sz="2800" dirty="0"/>
              <a:t>Possible (</a:t>
            </a:r>
            <a:r>
              <a:rPr lang="en-GB" sz="2800" dirty="0" err="1"/>
              <a:t>x,y</a:t>
            </a:r>
            <a:r>
              <a:rPr lang="en-GB" sz="2800" dirty="0"/>
              <a:t>) pairs are (7, 25), (9, 15), </a:t>
            </a:r>
          </a:p>
          <a:p>
            <a:pPr algn="ctr"/>
            <a:r>
              <a:rPr lang="en-GB" sz="2800" dirty="0"/>
              <a:t>(11, 13), (21, 11), (3, 5), (1, 7)</a:t>
            </a:r>
          </a:p>
        </p:txBody>
      </p:sp>
      <p:sp>
        <p:nvSpPr>
          <p:cNvPr id="8" name="Rectangle 7"/>
          <p:cNvSpPr/>
          <p:nvPr/>
        </p:nvSpPr>
        <p:spPr>
          <a:xfrm>
            <a:off x="2195736" y="3501008"/>
            <a:ext cx="5976664" cy="8068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9" name="Straight Connector 8"/>
          <p:cNvCxnSpPr/>
          <p:nvPr/>
        </p:nvCxnSpPr>
        <p:spPr>
          <a:xfrm flipH="1">
            <a:off x="0" y="4365104"/>
            <a:ext cx="9144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521550" y="4684113"/>
                <a:ext cx="8172908" cy="1569660"/>
              </a:xfrm>
              <a:prstGeom prst="rect">
                <a:avLst/>
              </a:prstGeom>
              <a:noFill/>
            </p:spPr>
            <p:txBody>
              <a:bodyPr wrap="square" rtlCol="0">
                <a:spAutoFit/>
              </a:bodyPr>
              <a:lstStyle/>
              <a:p>
                <a:r>
                  <a:rPr lang="en-GB" sz="2400" dirty="0"/>
                  <a:t>The RHS is 15, so the multiplication on the LHS must be </a:t>
                </a:r>
              </a:p>
              <a:p>
                <a14:m>
                  <m:oMath xmlns:m="http://schemas.openxmlformats.org/officeDocument/2006/math">
                    <m:r>
                      <a:rPr lang="en-GB" sz="2400" b="0" i="1" smtClean="0">
                        <a:latin typeface="Cambria Math" panose="02040503050406030204" pitchFamily="18" charset="0"/>
                      </a:rPr>
                      <m:t>1×15</m:t>
                    </m:r>
                  </m:oMath>
                </a14:m>
                <a:r>
                  <a:rPr lang="en-GB" sz="2400" dirty="0"/>
                  <a:t>, </a:t>
                </a:r>
                <a14:m>
                  <m:oMath xmlns:m="http://schemas.openxmlformats.org/officeDocument/2006/math">
                    <m:r>
                      <a:rPr lang="en-GB" sz="2400" b="0" i="1" smtClean="0">
                        <a:latin typeface="Cambria Math" panose="02040503050406030204" pitchFamily="18" charset="0"/>
                      </a:rPr>
                      <m:t>3×5</m:t>
                    </m:r>
                  </m:oMath>
                </a14:m>
                <a:r>
                  <a:rPr lang="en-GB" sz="2400" dirty="0"/>
                  <a:t>, </a:t>
                </a:r>
                <a14:m>
                  <m:oMath xmlns:m="http://schemas.openxmlformats.org/officeDocument/2006/math">
                    <m:r>
                      <a:rPr lang="en-GB" sz="2400" b="0" i="1" smtClean="0">
                        <a:latin typeface="Cambria Math" panose="02040503050406030204" pitchFamily="18" charset="0"/>
                      </a:rPr>
                      <m:t>5×3</m:t>
                    </m:r>
                  </m:oMath>
                </a14:m>
                <a:r>
                  <a:rPr lang="en-GB" sz="2400" dirty="0"/>
                  <a:t>, </a:t>
                </a:r>
                <a14:m>
                  <m:oMath xmlns:m="http://schemas.openxmlformats.org/officeDocument/2006/math">
                    <m:r>
                      <a:rPr lang="en-GB" sz="2400" b="0" i="1" smtClean="0">
                        <a:latin typeface="Cambria Math" panose="02040503050406030204" pitchFamily="18" charset="0"/>
                      </a:rPr>
                      <m:t>15×1</m:t>
                    </m:r>
                  </m:oMath>
                </a14:m>
                <a:r>
                  <a:rPr lang="en-GB" sz="2400" dirty="0"/>
                  <a:t>, </a:t>
                </a:r>
                <a14:m>
                  <m:oMath xmlns:m="http://schemas.openxmlformats.org/officeDocument/2006/math">
                    <m:r>
                      <a:rPr lang="en-GB" sz="2400" b="0" i="1" smtClean="0">
                        <a:latin typeface="Cambria Math" panose="02040503050406030204" pitchFamily="18" charset="0"/>
                      </a:rPr>
                      <m:t>−1×−15</m:t>
                    </m:r>
                  </m:oMath>
                </a14:m>
                <a:r>
                  <a:rPr lang="en-GB" sz="2400" dirty="0"/>
                  <a:t>, </a:t>
                </a:r>
                <a14:m>
                  <m:oMath xmlns:m="http://schemas.openxmlformats.org/officeDocument/2006/math">
                    <m:r>
                      <a:rPr lang="en-GB" sz="2400" b="0" i="1" smtClean="0">
                        <a:latin typeface="Cambria Math" panose="02040503050406030204" pitchFamily="18" charset="0"/>
                      </a:rPr>
                      <m:t>−3×−5</m:t>
                    </m:r>
                  </m:oMath>
                </a14:m>
                <a:r>
                  <a:rPr lang="en-GB" sz="2400" dirty="0"/>
                  <a:t>, etc. So for the first of these for example, </a:t>
                </a:r>
                <a14:m>
                  <m:oMath xmlns:m="http://schemas.openxmlformats.org/officeDocument/2006/math">
                    <m:r>
                      <a:rPr lang="en-GB" sz="2400" b="0" i="1" smtClean="0">
                        <a:latin typeface="Cambria Math" panose="02040503050406030204" pitchFamily="18" charset="0"/>
                      </a:rPr>
                      <m:t>𝑥</m:t>
                    </m:r>
                    <m:r>
                      <a:rPr lang="en-GB" sz="2400" b="0" i="1" smtClean="0">
                        <a:latin typeface="Cambria Math" panose="02040503050406030204" pitchFamily="18" charset="0"/>
                      </a:rPr>
                      <m:t>−6=1</m:t>
                    </m:r>
                  </m:oMath>
                </a14:m>
                <a:r>
                  <a:rPr lang="en-GB" sz="2400" dirty="0"/>
                  <a:t> and </a:t>
                </a:r>
                <a14:m>
                  <m:oMath xmlns:m="http://schemas.openxmlformats.org/officeDocument/2006/math">
                    <m:r>
                      <a:rPr lang="en-GB" sz="2400" b="0" i="1" smtClean="0">
                        <a:latin typeface="Cambria Math" panose="02040503050406030204" pitchFamily="18" charset="0"/>
                      </a:rPr>
                      <m:t>𝑦</m:t>
                    </m:r>
                    <m:r>
                      <a:rPr lang="en-GB" sz="2400" b="0" i="1" smtClean="0">
                        <a:latin typeface="Cambria Math" panose="02040503050406030204" pitchFamily="18" charset="0"/>
                      </a:rPr>
                      <m:t>−10=15</m:t>
                    </m:r>
                  </m:oMath>
                </a14:m>
                <a:r>
                  <a:rPr lang="en-GB" sz="2400" dirty="0"/>
                  <a:t>, so </a:t>
                </a:r>
                <a14:m>
                  <m:oMath xmlns:m="http://schemas.openxmlformats.org/officeDocument/2006/math">
                    <m:r>
                      <a:rPr lang="en-GB" sz="2400" b="0" i="1" smtClean="0">
                        <a:latin typeface="Cambria Math" panose="02040503050406030204" pitchFamily="18" charset="0"/>
                      </a:rPr>
                      <m:t>𝑥</m:t>
                    </m:r>
                    <m:r>
                      <a:rPr lang="en-GB" sz="2400" b="0" i="1" smtClean="0">
                        <a:latin typeface="Cambria Math" panose="02040503050406030204" pitchFamily="18" charset="0"/>
                      </a:rPr>
                      <m:t>=7</m:t>
                    </m:r>
                  </m:oMath>
                </a14:m>
                <a:r>
                  <a:rPr lang="en-GB" sz="2400" dirty="0"/>
                  <a:t> and </a:t>
                </a:r>
                <a14:m>
                  <m:oMath xmlns:m="http://schemas.openxmlformats.org/officeDocument/2006/math">
                    <m:r>
                      <a:rPr lang="en-GB" sz="2400" b="0" i="1" smtClean="0">
                        <a:latin typeface="Cambria Math" panose="02040503050406030204" pitchFamily="18" charset="0"/>
                      </a:rPr>
                      <m:t>𝑦</m:t>
                    </m:r>
                    <m:r>
                      <a:rPr lang="en-GB" sz="2400" b="0" i="1" smtClean="0">
                        <a:latin typeface="Cambria Math" panose="02040503050406030204" pitchFamily="18" charset="0"/>
                      </a:rPr>
                      <m:t>=25</m:t>
                    </m:r>
                  </m:oMath>
                </a14:m>
                <a:r>
                  <a:rPr lang="en-GB" sz="2400" dirty="0"/>
                  <a:t>. </a:t>
                </a:r>
                <a:r>
                  <a:rPr lang="en-GB" sz="2400" b="1" dirty="0"/>
                  <a:t>Make sure you don’t forget negative factors. </a:t>
                </a:r>
              </a:p>
            </p:txBody>
          </p:sp>
        </mc:Choice>
        <mc:Fallback xmlns="">
          <p:sp>
            <p:nvSpPr>
              <p:cNvPr id="11" name="TextBox 10"/>
              <p:cNvSpPr txBox="1">
                <a:spLocks noRot="1" noChangeAspect="1" noMove="1" noResize="1" noEditPoints="1" noAdjustHandles="1" noChangeArrowheads="1" noChangeShapeType="1" noTextEdit="1"/>
              </p:cNvSpPr>
              <p:nvPr/>
            </p:nvSpPr>
            <p:spPr>
              <a:xfrm>
                <a:off x="521550" y="4684113"/>
                <a:ext cx="8172908" cy="1569660"/>
              </a:xfrm>
              <a:prstGeom prst="rect">
                <a:avLst/>
              </a:prstGeom>
              <a:blipFill rotWithShape="0">
                <a:blip r:embed="rId3"/>
                <a:stretch>
                  <a:fillRect l="-1194" t="-3101" r="-1940" b="-7752"/>
                </a:stretch>
              </a:blipFill>
            </p:spPr>
            <p:txBody>
              <a:bodyPr/>
              <a:lstStyle/>
              <a:p>
                <a:r>
                  <a:rPr lang="en-GB">
                    <a:noFill/>
                  </a:rPr>
                  <a:t> </a:t>
                </a:r>
              </a:p>
            </p:txBody>
          </p:sp>
        </mc:Fallback>
      </mc:AlternateContent>
      <p:sp>
        <p:nvSpPr>
          <p:cNvPr id="10" name="TextBox 9"/>
          <p:cNvSpPr txBox="1"/>
          <p:nvPr/>
        </p:nvSpPr>
        <p:spPr>
          <a:xfrm>
            <a:off x="0" y="0"/>
            <a:ext cx="9144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360000" rtlCol="0">
            <a:spAutoFit/>
          </a:bodyPr>
          <a:lstStyle/>
          <a:p>
            <a:r>
              <a:rPr lang="en-GB" sz="3200" dirty="0"/>
              <a:t>Factors in an equality</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childTnLst>
                    </p:cTn>
                  </p:par>
                </p:childTnLst>
              </p:cTn>
              <p:nextCondLst>
                <p:cond evt="onClick" delay="0">
                  <p:tgtEl>
                    <p:spTgt spid="8"/>
                  </p:tgtEl>
                </p:cond>
              </p:nextCondLst>
            </p:seq>
          </p:childTnLst>
        </p:cTn>
      </p:par>
    </p:tnLst>
    <p:bldLst>
      <p:bldP spid="8" grpId="0" animBg="1"/>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601" name="Rectangle 1"/>
              <p:cNvSpPr>
                <a:spLocks noChangeArrowheads="1"/>
              </p:cNvSpPr>
              <p:nvPr/>
            </p:nvSpPr>
            <p:spPr bwMode="auto">
              <a:xfrm>
                <a:off x="323528" y="1556792"/>
                <a:ext cx="8496944"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GB" sz="2400" dirty="0"/>
                  <a:t>[Hamilton 2011 Q3] </a:t>
                </a:r>
                <a:r>
                  <a:rPr kumimoji="0" lang="en-GB" sz="24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A particular four-digit number </a:t>
                </a:r>
                <a14:m>
                  <m:oMath xmlns:m="http://schemas.openxmlformats.org/officeDocument/2006/math">
                    <m:r>
                      <a:rPr kumimoji="0" lang="en-GB" sz="2400" b="0" i="1" u="none" strike="noStrike" cap="none" normalizeH="0" baseline="0" dirty="0" smtClean="0">
                        <a:ln>
                          <a:noFill/>
                        </a:ln>
                        <a:solidFill>
                          <a:schemeClr val="tx1"/>
                        </a:solidFill>
                        <a:effectLst/>
                        <a:latin typeface="Cambria Math" panose="02040503050406030204" pitchFamily="18" charset="0"/>
                        <a:ea typeface="Times New Roman" pitchFamily="18" charset="0"/>
                        <a:cs typeface="Times New Roman" pitchFamily="18" charset="0"/>
                      </a:rPr>
                      <m:t>𝑁</m:t>
                    </m:r>
                  </m:oMath>
                </a14:m>
                <a:r>
                  <a:rPr kumimoji="0" lang="en-GB" sz="24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is such that:</a:t>
                </a:r>
                <a:endParaRPr kumimoji="0" lang="en-GB"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GB" sz="24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(a) The sum of </a:t>
                </a:r>
                <a14:m>
                  <m:oMath xmlns:m="http://schemas.openxmlformats.org/officeDocument/2006/math">
                    <m:r>
                      <a:rPr kumimoji="0" lang="en-GB" sz="2400" b="0" i="1" u="none" strike="noStrike" cap="none" normalizeH="0" baseline="0" dirty="0" smtClean="0">
                        <a:ln>
                          <a:noFill/>
                        </a:ln>
                        <a:solidFill>
                          <a:schemeClr val="tx1"/>
                        </a:solidFill>
                        <a:effectLst/>
                        <a:latin typeface="Cambria Math" panose="02040503050406030204" pitchFamily="18" charset="0"/>
                        <a:ea typeface="Times New Roman" pitchFamily="18" charset="0"/>
                        <a:cs typeface="Times New Roman" pitchFamily="18" charset="0"/>
                      </a:rPr>
                      <m:t>𝑁</m:t>
                    </m:r>
                  </m:oMath>
                </a14:m>
                <a:r>
                  <a:rPr kumimoji="0" lang="en-GB" sz="24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and 74 is a square; and</a:t>
                </a:r>
              </a:p>
              <a:p>
                <a:pPr marL="0" marR="0" lvl="0" indent="0" algn="l" defTabSz="914400" rtl="0" eaLnBrk="0" fontAlgn="base" latinLnBrk="0" hangingPunct="0">
                  <a:lnSpc>
                    <a:spcPct val="100000"/>
                  </a:lnSpc>
                  <a:spcBef>
                    <a:spcPct val="0"/>
                  </a:spcBef>
                  <a:spcAft>
                    <a:spcPct val="0"/>
                  </a:spcAft>
                  <a:buClrTx/>
                  <a:buSzTx/>
                  <a:tabLst/>
                </a:pPr>
                <a:r>
                  <a:rPr kumimoji="0" lang="en-GB" sz="24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(b)</a:t>
                </a:r>
                <a:r>
                  <a:rPr kumimoji="0" lang="en-GB" sz="2400" b="0" i="0" u="none" strike="noStrike" cap="none" normalizeH="0" dirty="0">
                    <a:ln>
                      <a:noFill/>
                    </a:ln>
                    <a:solidFill>
                      <a:schemeClr val="tx1"/>
                    </a:solidFill>
                    <a:effectLst/>
                    <a:latin typeface="Calibri" pitchFamily="34" charset="0"/>
                    <a:ea typeface="Times New Roman" pitchFamily="18" charset="0"/>
                    <a:cs typeface="Times New Roman" pitchFamily="18" charset="0"/>
                  </a:rPr>
                  <a:t> </a:t>
                </a:r>
                <a:r>
                  <a:rPr kumimoji="0" lang="en-GB" sz="24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The difference between </a:t>
                </a:r>
                <a14:m>
                  <m:oMath xmlns:m="http://schemas.openxmlformats.org/officeDocument/2006/math">
                    <m:r>
                      <a:rPr kumimoji="0" lang="en-GB" sz="2400" b="0" i="1" u="none" strike="noStrike" cap="none" normalizeH="0" baseline="0" dirty="0" smtClean="0">
                        <a:ln>
                          <a:noFill/>
                        </a:ln>
                        <a:solidFill>
                          <a:schemeClr val="tx1"/>
                        </a:solidFill>
                        <a:effectLst/>
                        <a:latin typeface="Cambria Math" panose="02040503050406030204" pitchFamily="18" charset="0"/>
                        <a:ea typeface="Times New Roman" pitchFamily="18" charset="0"/>
                        <a:cs typeface="Times New Roman" pitchFamily="18" charset="0"/>
                      </a:rPr>
                      <m:t>𝑁</m:t>
                    </m:r>
                  </m:oMath>
                </a14:m>
                <a:r>
                  <a:rPr kumimoji="0" lang="en-GB" sz="24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and 15 is also a square.</a:t>
                </a:r>
                <a:endParaRPr kumimoji="0" lang="en-GB"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What is the number </a:t>
                </a:r>
                <a14:m>
                  <m:oMath xmlns:m="http://schemas.openxmlformats.org/officeDocument/2006/math">
                    <m:r>
                      <a:rPr kumimoji="0" lang="en-GB" sz="2400" b="0" i="1" u="none" strike="noStrike" cap="none" normalizeH="0" baseline="0" dirty="0" smtClean="0">
                        <a:ln>
                          <a:noFill/>
                        </a:ln>
                        <a:solidFill>
                          <a:schemeClr val="tx1"/>
                        </a:solidFill>
                        <a:effectLst/>
                        <a:latin typeface="Cambria Math" panose="02040503050406030204" pitchFamily="18" charset="0"/>
                        <a:ea typeface="Times New Roman" pitchFamily="18" charset="0"/>
                        <a:cs typeface="Times New Roman" pitchFamily="18" charset="0"/>
                      </a:rPr>
                      <m:t>𝑁</m:t>
                    </m:r>
                  </m:oMath>
                </a14:m>
                <a:r>
                  <a:rPr kumimoji="0" lang="en-GB" sz="24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a:t>
                </a:r>
                <a:endParaRPr kumimoji="0" lang="en-GB" sz="2400" b="0" i="0" u="none" strike="noStrike" cap="none" normalizeH="0" baseline="0" dirty="0">
                  <a:ln>
                    <a:noFill/>
                  </a:ln>
                  <a:solidFill>
                    <a:schemeClr val="tx1"/>
                  </a:solidFill>
                  <a:effectLst/>
                  <a:latin typeface="Arial" pitchFamily="34" charset="0"/>
                  <a:cs typeface="Arial" pitchFamily="34" charset="0"/>
                </a:endParaRPr>
              </a:p>
            </p:txBody>
          </p:sp>
        </mc:Choice>
        <mc:Fallback xmlns="">
          <p:sp>
            <p:nvSpPr>
              <p:cNvPr id="25601" name="Rectangle 1"/>
              <p:cNvSpPr>
                <a:spLocks noRot="1" noChangeAspect="1" noMove="1" noResize="1" noEditPoints="1" noAdjustHandles="1" noChangeArrowheads="1" noChangeShapeType="1" noTextEdit="1"/>
              </p:cNvSpPr>
              <p:nvPr/>
            </p:nvSpPr>
            <p:spPr bwMode="auto">
              <a:xfrm>
                <a:off x="323528" y="1556792"/>
                <a:ext cx="8496944" cy="1569660"/>
              </a:xfrm>
              <a:prstGeom prst="rect">
                <a:avLst/>
              </a:prstGeom>
              <a:blipFill rotWithShape="0">
                <a:blip r:embed="rId2"/>
                <a:stretch>
                  <a:fillRect l="-1076" t="-2326" b="-8527"/>
                </a:stretch>
              </a:blipFill>
              <a:ln w="9525">
                <a:noFill/>
                <a:miter lim="800000"/>
                <a:headEnd/>
                <a:tailEnd/>
              </a:ln>
              <a:effectLst/>
            </p:spPr>
            <p:txBody>
              <a:bodyPr/>
              <a:lstStyle/>
              <a:p>
                <a:r>
                  <a:rPr lang="en-GB">
                    <a:noFill/>
                  </a:rPr>
                  <a:t> </a:t>
                </a:r>
              </a:p>
            </p:txBody>
          </p:sp>
        </mc:Fallback>
      </mc:AlternateContent>
      <p:sp>
        <p:nvSpPr>
          <p:cNvPr id="12" name="TextBox 11"/>
          <p:cNvSpPr txBox="1"/>
          <p:nvPr/>
        </p:nvSpPr>
        <p:spPr>
          <a:xfrm>
            <a:off x="395536" y="3501008"/>
            <a:ext cx="374441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1: </a:t>
            </a:r>
            <a:r>
              <a:rPr lang="en-GB" dirty="0"/>
              <a:t>Represent algebraically:</a:t>
            </a:r>
          </a:p>
        </p:txBody>
      </p:sp>
      <mc:AlternateContent xmlns:mc="http://schemas.openxmlformats.org/markup-compatibility/2006" xmlns:a14="http://schemas.microsoft.com/office/drawing/2010/main">
        <mc:Choice Requires="a14">
          <p:sp>
            <p:nvSpPr>
              <p:cNvPr id="13" name="TextBox 12"/>
              <p:cNvSpPr txBox="1"/>
              <p:nvPr/>
            </p:nvSpPr>
            <p:spPr>
              <a:xfrm>
                <a:off x="467544" y="3933056"/>
                <a:ext cx="3456384"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𝑁</m:t>
                      </m:r>
                      <m:r>
                        <a:rPr lang="en-GB" sz="2400" b="0" i="1" smtClean="0">
                          <a:latin typeface="Cambria Math" panose="02040503050406030204" pitchFamily="18" charset="0"/>
                        </a:rPr>
                        <m:t>=74=</m:t>
                      </m:r>
                      <m:sSup>
                        <m:sSupPr>
                          <m:ctrlPr>
                            <a:rPr lang="en-GB" sz="2400" b="0" i="1" smtClean="0">
                              <a:latin typeface="Cambria Math"/>
                            </a:rPr>
                          </m:ctrlPr>
                        </m:sSupPr>
                        <m:e>
                          <m:r>
                            <a:rPr lang="en-GB" sz="2400" b="0" i="1" smtClean="0">
                              <a:latin typeface="Cambria Math" panose="02040503050406030204" pitchFamily="18" charset="0"/>
                            </a:rPr>
                            <m:t>𝑞</m:t>
                          </m:r>
                        </m:e>
                        <m:sup>
                          <m:r>
                            <a:rPr lang="en-GB" sz="2400" b="0" i="1" smtClean="0">
                              <a:latin typeface="Cambria Math" panose="02040503050406030204" pitchFamily="18" charset="0"/>
                            </a:rPr>
                            <m:t>2</m:t>
                          </m:r>
                        </m:sup>
                      </m:sSup>
                    </m:oMath>
                    <m:oMath xmlns:m="http://schemas.openxmlformats.org/officeDocument/2006/math">
                      <m:r>
                        <a:rPr lang="en-GB" sz="2400" b="0" i="1" smtClean="0">
                          <a:latin typeface="Cambria Math" panose="02040503050406030204" pitchFamily="18" charset="0"/>
                        </a:rPr>
                        <m:t>𝑁</m:t>
                      </m:r>
                      <m:r>
                        <a:rPr lang="en-GB" sz="2400" b="0" i="1" smtClean="0">
                          <a:latin typeface="Cambria Math" panose="02040503050406030204" pitchFamily="18" charset="0"/>
                        </a:rPr>
                        <m:t>−15=</m:t>
                      </m:r>
                      <m:sSup>
                        <m:sSupPr>
                          <m:ctrlPr>
                            <a:rPr lang="en-GB" sz="2400" b="0" i="1" smtClean="0">
                              <a:latin typeface="Cambria Math"/>
                            </a:rPr>
                          </m:ctrlPr>
                        </m:sSupPr>
                        <m:e>
                          <m:r>
                            <a:rPr lang="en-GB" sz="2400" b="0" i="1" smtClean="0">
                              <a:latin typeface="Cambria Math" panose="02040503050406030204" pitchFamily="18" charset="0"/>
                            </a:rPr>
                            <m:t>𝑟</m:t>
                          </m:r>
                        </m:e>
                        <m:sup>
                          <m:r>
                            <a:rPr lang="en-GB" sz="2400" b="0" i="1" smtClean="0">
                              <a:latin typeface="Cambria Math" panose="02040503050406030204" pitchFamily="18" charset="0"/>
                            </a:rPr>
                            <m:t>2</m:t>
                          </m:r>
                        </m:sup>
                      </m:sSup>
                    </m:oMath>
                  </m:oMathPara>
                </a14:m>
                <a:endParaRPr lang="en-GB" sz="2400" baseline="30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67544" y="3933056"/>
                <a:ext cx="3456384" cy="830997"/>
              </a:xfrm>
              <a:prstGeom prst="rect">
                <a:avLst/>
              </a:prstGeom>
              <a:blipFill rotWithShape="0">
                <a:blip r:embed="rId3"/>
                <a:stretch>
                  <a:fillRect/>
                </a:stretch>
              </a:blipFill>
            </p:spPr>
            <p:txBody>
              <a:bodyPr/>
              <a:lstStyle/>
              <a:p>
                <a:r>
                  <a:rPr lang="en-GB">
                    <a:noFill/>
                  </a:rPr>
                  <a:t> </a:t>
                </a:r>
              </a:p>
            </p:txBody>
          </p:sp>
        </mc:Fallback>
      </mc:AlternateContent>
      <p:sp>
        <p:nvSpPr>
          <p:cNvPr id="14" name="TextBox 13"/>
          <p:cNvSpPr txBox="1"/>
          <p:nvPr/>
        </p:nvSpPr>
        <p:spPr>
          <a:xfrm>
            <a:off x="395536" y="4869160"/>
            <a:ext cx="374441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2: </a:t>
            </a:r>
            <a:r>
              <a:rPr lang="en-GB" dirty="0"/>
              <a:t>Combine equations in some useful way.</a:t>
            </a:r>
          </a:p>
        </p:txBody>
      </p:sp>
      <mc:AlternateContent xmlns:mc="http://schemas.openxmlformats.org/markup-compatibility/2006" xmlns:a14="http://schemas.microsoft.com/office/drawing/2010/main">
        <mc:Choice Requires="a14">
          <p:sp>
            <p:nvSpPr>
              <p:cNvPr id="15" name="TextBox 14"/>
              <p:cNvSpPr txBox="1"/>
              <p:nvPr/>
            </p:nvSpPr>
            <p:spPr>
              <a:xfrm>
                <a:off x="323528" y="5517232"/>
                <a:ext cx="3888432" cy="1200329"/>
              </a:xfrm>
              <a:prstGeom prst="rect">
                <a:avLst/>
              </a:prstGeom>
              <a:noFill/>
            </p:spPr>
            <p:txBody>
              <a:bodyPr wrap="square" rtlCol="0">
                <a:spAutoFit/>
              </a:bodyPr>
              <a:lstStyle/>
              <a:p>
                <a:r>
                  <a:rPr lang="en-GB" dirty="0"/>
                  <a:t>“Perhaps if I subtract the second from the first, then I’ll get rid of </a:t>
                </a:r>
                <a14:m>
                  <m:oMath xmlns:m="http://schemas.openxmlformats.org/officeDocument/2006/math">
                    <m:r>
                      <a:rPr lang="en-GB" i="1" dirty="0" smtClean="0">
                        <a:latin typeface="Cambria Math" panose="02040503050406030204" pitchFamily="18" charset="0"/>
                      </a:rPr>
                      <m:t>𝑁</m:t>
                    </m:r>
                  </m:oMath>
                </a14:m>
                <a:r>
                  <a:rPr lang="en-GB" dirty="0"/>
                  <a:t>, and have the difference of two squares on the RHS!”</a:t>
                </a:r>
              </a:p>
            </p:txBody>
          </p:sp>
        </mc:Choice>
        <mc:Fallback xmlns="">
          <p:sp>
            <p:nvSpPr>
              <p:cNvPr id="15" name="TextBox 14"/>
              <p:cNvSpPr txBox="1">
                <a:spLocks noRot="1" noChangeAspect="1" noMove="1" noResize="1" noEditPoints="1" noAdjustHandles="1" noChangeArrowheads="1" noChangeShapeType="1" noTextEdit="1"/>
              </p:cNvSpPr>
              <p:nvPr/>
            </p:nvSpPr>
            <p:spPr>
              <a:xfrm>
                <a:off x="323528" y="5517232"/>
                <a:ext cx="3888432" cy="1200329"/>
              </a:xfrm>
              <a:prstGeom prst="rect">
                <a:avLst/>
              </a:prstGeom>
              <a:blipFill rotWithShape="0">
                <a:blip r:embed="rId4"/>
                <a:stretch>
                  <a:fillRect l="-1254" t="-2538" r="-313" b="-71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050302" y="6392576"/>
                <a:ext cx="2592288" cy="39299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𝟖𝟗</m:t>
                      </m:r>
                      <m:r>
                        <a:rPr lang="en-GB" sz="2000" b="1" i="1" smtClean="0">
                          <a:latin typeface="Cambria Math" panose="02040503050406030204" pitchFamily="18" charset="0"/>
                        </a:rPr>
                        <m:t>=</m:t>
                      </m:r>
                      <m:d>
                        <m:dPr>
                          <m:ctrlPr>
                            <a:rPr lang="en-GB" sz="2000" b="1" i="1" smtClean="0">
                              <a:latin typeface="Cambria Math"/>
                            </a:rPr>
                          </m:ctrlPr>
                        </m:dPr>
                        <m:e>
                          <m:r>
                            <a:rPr lang="en-GB" sz="2000" b="1" i="1" smtClean="0">
                              <a:latin typeface="Cambria Math" panose="02040503050406030204" pitchFamily="18" charset="0"/>
                            </a:rPr>
                            <m:t>𝒒</m:t>
                          </m:r>
                          <m:r>
                            <a:rPr lang="en-GB" sz="2000" b="1" i="1" smtClean="0">
                              <a:latin typeface="Cambria Math" panose="02040503050406030204" pitchFamily="18" charset="0"/>
                            </a:rPr>
                            <m:t>+</m:t>
                          </m:r>
                          <m:r>
                            <a:rPr lang="en-GB" sz="2000" b="1" i="1" smtClean="0">
                              <a:latin typeface="Cambria Math" panose="02040503050406030204" pitchFamily="18" charset="0"/>
                            </a:rPr>
                            <m:t>𝒓</m:t>
                          </m:r>
                        </m:e>
                      </m:d>
                      <m:d>
                        <m:dPr>
                          <m:ctrlPr>
                            <a:rPr lang="en-GB" sz="2000" b="1" i="1" smtClean="0">
                              <a:latin typeface="Cambria Math"/>
                            </a:rPr>
                          </m:ctrlPr>
                        </m:dPr>
                        <m:e>
                          <m:r>
                            <a:rPr lang="en-GB" sz="2000" b="1" i="1" smtClean="0">
                              <a:latin typeface="Cambria Math" panose="02040503050406030204" pitchFamily="18" charset="0"/>
                            </a:rPr>
                            <m:t>𝒒</m:t>
                          </m:r>
                          <m:r>
                            <a:rPr lang="en-GB" sz="2000" b="1" i="1" smtClean="0">
                              <a:latin typeface="Cambria Math" panose="02040503050406030204" pitchFamily="18" charset="0"/>
                            </a:rPr>
                            <m:t>−</m:t>
                          </m:r>
                          <m:r>
                            <a:rPr lang="en-GB" sz="2000" b="1" i="1" smtClean="0">
                              <a:latin typeface="Cambria Math" panose="02040503050406030204" pitchFamily="18" charset="0"/>
                            </a:rPr>
                            <m:t>𝒓</m:t>
                          </m:r>
                        </m:e>
                      </m:d>
                    </m:oMath>
                  </m:oMathPara>
                </a14:m>
                <a:endParaRPr lang="en-GB" sz="2000" b="1" baseline="30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1050302" y="6392576"/>
                <a:ext cx="2592288" cy="392993"/>
              </a:xfrm>
              <a:prstGeom prst="rect">
                <a:avLst/>
              </a:prstGeom>
              <a:blipFill rotWithShape="0">
                <a:blip r:embed="rId5"/>
                <a:stretch>
                  <a:fillRect b="-1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572000" y="3933056"/>
                <a:ext cx="4464496" cy="2246769"/>
              </a:xfrm>
              <a:prstGeom prst="rect">
                <a:avLst/>
              </a:prstGeom>
              <a:noFill/>
            </p:spPr>
            <p:txBody>
              <a:bodyPr wrap="square" rtlCol="0">
                <a:spAutoFit/>
              </a:bodyPr>
              <a:lstStyle/>
              <a:p>
                <a:r>
                  <a:rPr lang="en-GB" sz="2000" dirty="0"/>
                  <a:t>Conveniently 89 is prime, and since </a:t>
                </a:r>
                <a14:m>
                  <m:oMath xmlns:m="http://schemas.openxmlformats.org/officeDocument/2006/math">
                    <m:r>
                      <a:rPr lang="en-GB" sz="2000" i="1" dirty="0" smtClean="0">
                        <a:latin typeface="Cambria Math" panose="02040503050406030204" pitchFamily="18" charset="0"/>
                      </a:rPr>
                      <m:t>𝑞</m:t>
                    </m:r>
                    <m:r>
                      <a:rPr lang="en-GB" sz="2000" i="1" dirty="0" smtClean="0">
                        <a:latin typeface="Cambria Math" panose="02040503050406030204" pitchFamily="18" charset="0"/>
                      </a:rPr>
                      <m:t>+</m:t>
                    </m:r>
                    <m:r>
                      <a:rPr lang="en-GB" sz="2000" i="1" dirty="0" smtClean="0">
                        <a:latin typeface="Cambria Math" panose="02040503050406030204" pitchFamily="18" charset="0"/>
                      </a:rPr>
                      <m:t>𝑟</m:t>
                    </m:r>
                  </m:oMath>
                </a14:m>
                <a:r>
                  <a:rPr lang="en-GB" sz="2000" dirty="0"/>
                  <a:t> is greater than </a:t>
                </a:r>
                <a14:m>
                  <m:oMath xmlns:m="http://schemas.openxmlformats.org/officeDocument/2006/math">
                    <m:r>
                      <a:rPr lang="en-GB" sz="2000" i="1" dirty="0" smtClean="0">
                        <a:latin typeface="Cambria Math" panose="02040503050406030204" pitchFamily="18" charset="0"/>
                      </a:rPr>
                      <m:t>𝑞</m:t>
                    </m:r>
                    <m:r>
                      <a:rPr lang="en-GB" sz="2000" i="1" dirty="0" smtClean="0">
                        <a:latin typeface="Cambria Math" panose="02040503050406030204" pitchFamily="18" charset="0"/>
                      </a:rPr>
                      <m:t>−</m:t>
                    </m:r>
                    <m:r>
                      <a:rPr lang="en-GB" sz="2000" i="1" dirty="0" smtClean="0">
                        <a:latin typeface="Cambria Math" panose="02040503050406030204" pitchFamily="18" charset="0"/>
                      </a:rPr>
                      <m:t>𝑟</m:t>
                    </m:r>
                  </m:oMath>
                </a14:m>
                <a:r>
                  <a:rPr lang="en-GB" sz="2000" dirty="0"/>
                  <a:t>, then </a:t>
                </a:r>
                <a14:m>
                  <m:oMath xmlns:m="http://schemas.openxmlformats.org/officeDocument/2006/math">
                    <m:r>
                      <a:rPr lang="en-GB" sz="2000" b="0" i="1" smtClean="0">
                        <a:latin typeface="Cambria Math" panose="02040503050406030204" pitchFamily="18" charset="0"/>
                      </a:rPr>
                      <m:t>𝑞</m:t>
                    </m:r>
                    <m:r>
                      <a:rPr lang="en-GB" sz="2000" b="0" i="1" smtClean="0">
                        <a:latin typeface="Cambria Math" panose="02040503050406030204" pitchFamily="18" charset="0"/>
                      </a:rPr>
                      <m:t>+</m:t>
                    </m:r>
                    <m:r>
                      <a:rPr lang="en-GB" sz="2000" b="0" i="1" smtClean="0">
                        <a:latin typeface="Cambria Math" panose="02040503050406030204" pitchFamily="18" charset="0"/>
                      </a:rPr>
                      <m:t>𝑟</m:t>
                    </m:r>
                    <m:r>
                      <a:rPr lang="en-GB" sz="2000" b="0" i="1" smtClean="0">
                        <a:latin typeface="Cambria Math" panose="02040503050406030204" pitchFamily="18" charset="0"/>
                      </a:rPr>
                      <m:t>=89</m:t>
                    </m:r>
                  </m:oMath>
                </a14:m>
                <a:r>
                  <a:rPr lang="en-GB" sz="2000" dirty="0"/>
                  <a:t> and </a:t>
                </a:r>
                <a14:m>
                  <m:oMath xmlns:m="http://schemas.openxmlformats.org/officeDocument/2006/math">
                    <m:r>
                      <a:rPr lang="en-GB" sz="2000" b="0" i="1" smtClean="0">
                        <a:latin typeface="Cambria Math" panose="02040503050406030204" pitchFamily="18" charset="0"/>
                      </a:rPr>
                      <m:t>𝑞</m:t>
                    </m:r>
                    <m:r>
                      <a:rPr lang="en-GB" sz="2000" b="0" i="1" smtClean="0">
                        <a:latin typeface="Cambria Math" panose="02040503050406030204" pitchFamily="18" charset="0"/>
                      </a:rPr>
                      <m:t>−</m:t>
                    </m:r>
                    <m:r>
                      <a:rPr lang="en-GB" sz="2000" b="0" i="1" smtClean="0">
                        <a:latin typeface="Cambria Math" panose="02040503050406030204" pitchFamily="18" charset="0"/>
                      </a:rPr>
                      <m:t>𝑟</m:t>
                    </m:r>
                    <m:r>
                      <a:rPr lang="en-GB" sz="2000" b="0" i="1" smtClean="0">
                        <a:latin typeface="Cambria Math" panose="02040503050406030204" pitchFamily="18" charset="0"/>
                      </a:rPr>
                      <m:t>=1</m:t>
                    </m:r>
                  </m:oMath>
                </a14:m>
                <a:r>
                  <a:rPr lang="en-GB" sz="2000" dirty="0"/>
                  <a:t>.</a:t>
                </a:r>
              </a:p>
              <a:p>
                <a:r>
                  <a:rPr lang="en-GB" sz="2000" dirty="0"/>
                  <a:t>Solving these simultaneous equations gives us </a:t>
                </a:r>
                <a14:m>
                  <m:oMath xmlns:m="http://schemas.openxmlformats.org/officeDocument/2006/math">
                    <m:r>
                      <a:rPr lang="en-GB" sz="2000" b="0" i="1" smtClean="0">
                        <a:latin typeface="Cambria Math" panose="02040503050406030204" pitchFamily="18" charset="0"/>
                      </a:rPr>
                      <m:t>𝑞</m:t>
                    </m:r>
                    <m:r>
                      <a:rPr lang="en-GB" sz="2000" b="0" i="1" smtClean="0">
                        <a:latin typeface="Cambria Math" panose="02040503050406030204" pitchFamily="18" charset="0"/>
                      </a:rPr>
                      <m:t>=45</m:t>
                    </m:r>
                  </m:oMath>
                </a14:m>
                <a:r>
                  <a:rPr lang="en-GB" sz="2000" dirty="0"/>
                  <a:t> and </a:t>
                </a:r>
                <a14:m>
                  <m:oMath xmlns:m="http://schemas.openxmlformats.org/officeDocument/2006/math">
                    <m:r>
                      <a:rPr lang="en-GB" sz="2000" b="0" i="1" smtClean="0">
                        <a:latin typeface="Cambria Math" panose="02040503050406030204" pitchFamily="18" charset="0"/>
                      </a:rPr>
                      <m:t>𝑟</m:t>
                    </m:r>
                    <m:r>
                      <a:rPr lang="en-GB" sz="2000" b="0" i="1" smtClean="0">
                        <a:latin typeface="Cambria Math" panose="02040503050406030204" pitchFamily="18" charset="0"/>
                      </a:rPr>
                      <m:t>=44</m:t>
                    </m:r>
                  </m:oMath>
                </a14:m>
                <a:r>
                  <a:rPr lang="en-GB" sz="2000" dirty="0"/>
                  <a:t>. </a:t>
                </a:r>
              </a:p>
              <a:p>
                <a:r>
                  <a:rPr lang="en-GB" sz="2000" dirty="0"/>
                  <a:t>Using one of the original equations: </a:t>
                </a:r>
              </a:p>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𝑁</m:t>
                      </m:r>
                      <m:r>
                        <a:rPr lang="en-GB" sz="2000" b="0" i="1" smtClean="0">
                          <a:latin typeface="Cambria Math" panose="02040503050406030204" pitchFamily="18" charset="0"/>
                        </a:rPr>
                        <m:t>=</m:t>
                      </m:r>
                      <m:sSup>
                        <m:sSupPr>
                          <m:ctrlPr>
                            <a:rPr lang="en-GB" sz="2000" b="0" i="1" smtClean="0">
                              <a:latin typeface="Cambria Math"/>
                            </a:rPr>
                          </m:ctrlPr>
                        </m:sSupPr>
                        <m:e>
                          <m:r>
                            <a:rPr lang="en-GB" sz="2000" b="0" i="1" smtClean="0">
                              <a:latin typeface="Cambria Math" panose="02040503050406030204" pitchFamily="18" charset="0"/>
                            </a:rPr>
                            <m:t>𝑞</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−75=</m:t>
                      </m:r>
                      <m:sSup>
                        <m:sSupPr>
                          <m:ctrlPr>
                            <a:rPr lang="en-GB" sz="2000" b="0" i="1" smtClean="0">
                              <a:latin typeface="Cambria Math"/>
                            </a:rPr>
                          </m:ctrlPr>
                        </m:sSupPr>
                        <m:e>
                          <m:r>
                            <a:rPr lang="en-GB" sz="2000" b="0" i="1" smtClean="0">
                              <a:latin typeface="Cambria Math" panose="02040503050406030204" pitchFamily="18" charset="0"/>
                            </a:rPr>
                            <m:t>45</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−74</m:t>
                      </m:r>
                      <m:r>
                        <a:rPr lang="en-GB" sz="2000" b="1" i="1" smtClean="0">
                          <a:latin typeface="Cambria Math" panose="02040503050406030204" pitchFamily="18" charset="0"/>
                        </a:rPr>
                        <m:t>=</m:t>
                      </m:r>
                      <m:r>
                        <a:rPr lang="en-GB" sz="2000" b="1" i="1" smtClean="0">
                          <a:latin typeface="Cambria Math" panose="02040503050406030204" pitchFamily="18" charset="0"/>
                        </a:rPr>
                        <m:t>𝟏𝟗𝟓𝟏</m:t>
                      </m:r>
                    </m:oMath>
                  </m:oMathPara>
                </a14:m>
                <a:endParaRPr lang="en-GB" sz="2000" b="1" dirty="0"/>
              </a:p>
            </p:txBody>
          </p:sp>
        </mc:Choice>
        <mc:Fallback xmlns="">
          <p:sp>
            <p:nvSpPr>
              <p:cNvPr id="17" name="TextBox 16"/>
              <p:cNvSpPr txBox="1">
                <a:spLocks noRot="1" noChangeAspect="1" noMove="1" noResize="1" noEditPoints="1" noAdjustHandles="1" noChangeArrowheads="1" noChangeShapeType="1" noTextEdit="1"/>
              </p:cNvSpPr>
              <p:nvPr/>
            </p:nvSpPr>
            <p:spPr>
              <a:xfrm>
                <a:off x="4572000" y="3933056"/>
                <a:ext cx="4464496" cy="2246769"/>
              </a:xfrm>
              <a:prstGeom prst="rect">
                <a:avLst/>
              </a:prstGeom>
              <a:blipFill rotWithShape="0">
                <a:blip r:embed="rId6"/>
                <a:stretch>
                  <a:fillRect l="-1366" t="-1355" b="-542"/>
                </a:stretch>
              </a:blipFill>
            </p:spPr>
            <p:txBody>
              <a:bodyPr/>
              <a:lstStyle/>
              <a:p>
                <a:r>
                  <a:rPr lang="en-GB">
                    <a:noFill/>
                  </a:rPr>
                  <a:t> </a:t>
                </a:r>
              </a:p>
            </p:txBody>
          </p:sp>
        </mc:Fallback>
      </mc:AlternateContent>
      <p:sp>
        <p:nvSpPr>
          <p:cNvPr id="18" name="TextBox 17"/>
          <p:cNvSpPr txBox="1"/>
          <p:nvPr/>
        </p:nvSpPr>
        <p:spPr>
          <a:xfrm>
            <a:off x="4535488" y="3501008"/>
            <a:ext cx="442900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3: </a:t>
            </a:r>
            <a:r>
              <a:rPr lang="en-GB" dirty="0"/>
              <a:t>Reason about factors</a:t>
            </a:r>
          </a:p>
        </p:txBody>
      </p:sp>
      <p:sp>
        <p:nvSpPr>
          <p:cNvPr id="20" name="Rectangle 19"/>
          <p:cNvSpPr/>
          <p:nvPr/>
        </p:nvSpPr>
        <p:spPr>
          <a:xfrm>
            <a:off x="395536" y="3901698"/>
            <a:ext cx="3744416" cy="7920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395536" y="5526081"/>
            <a:ext cx="3729424" cy="12594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p:cNvSpPr/>
          <p:nvPr/>
        </p:nvSpPr>
        <p:spPr>
          <a:xfrm>
            <a:off x="4539139" y="3901698"/>
            <a:ext cx="4464496" cy="23762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TextBox 21"/>
          <p:cNvSpPr txBox="1"/>
          <p:nvPr/>
        </p:nvSpPr>
        <p:spPr>
          <a:xfrm>
            <a:off x="0" y="-18395"/>
            <a:ext cx="9144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360000" rtlCol="0">
            <a:spAutoFit/>
          </a:bodyPr>
          <a:lstStyle/>
          <a:p>
            <a:r>
              <a:rPr lang="en-GB" sz="3200" dirty="0"/>
              <a:t>Forming a Diophantine Equation</a:t>
            </a:r>
          </a:p>
        </p:txBody>
      </p:sp>
      <p:sp>
        <p:nvSpPr>
          <p:cNvPr id="19" name="TextBox 18"/>
          <p:cNvSpPr txBox="1"/>
          <p:nvPr/>
        </p:nvSpPr>
        <p:spPr>
          <a:xfrm>
            <a:off x="0" y="562024"/>
            <a:ext cx="9144000" cy="70788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360000" rtlCol="0">
            <a:spAutoFit/>
          </a:bodyPr>
          <a:lstStyle/>
          <a:p>
            <a:r>
              <a:rPr lang="en-GB" sz="2000" b="1" dirty="0"/>
              <a:t>You should try to form an equation where you can reason about factors in this way!</a:t>
            </a:r>
            <a:endParaRPr lang="en-GB" sz="20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0" grpId="0" animBg="1"/>
      <p:bldP spid="21" grpId="0" animBg="1"/>
      <p:bldP spid="2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601" name="Rectangle 1"/>
              <p:cNvSpPr>
                <a:spLocks noChangeArrowheads="1"/>
              </p:cNvSpPr>
              <p:nvPr/>
            </p:nvSpPr>
            <p:spPr bwMode="auto">
              <a:xfrm>
                <a:off x="323528" y="1292929"/>
                <a:ext cx="7416824" cy="1138773"/>
              </a:xfrm>
              <a:prstGeom prst="rect">
                <a:avLst/>
              </a:prstGeom>
              <a:solidFill>
                <a:schemeClr val="bg1"/>
              </a:solidFill>
              <a:ln w="9525">
                <a:noFill/>
                <a:miter lim="800000"/>
                <a:headEnd/>
                <a:tailEnd/>
              </a:ln>
              <a:effectLst>
                <a:outerShdw blurRad="63500" sx="102000" sy="102000" algn="ctr"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GB" sz="2400" dirty="0"/>
                  <a:t>[BMO 2011/12 Q1] </a:t>
                </a:r>
                <a:r>
                  <a:rPr kumimoji="0" lang="en-GB" sz="24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Find all positive values of </a:t>
                </a:r>
                <a14:m>
                  <m:oMath xmlns:m="http://schemas.openxmlformats.org/officeDocument/2006/math">
                    <m:r>
                      <a:rPr kumimoji="0" lang="en-GB" sz="2400" b="0" i="1" u="none" strike="noStrike" cap="none" normalizeH="0" baseline="0" dirty="0" smtClean="0">
                        <a:ln>
                          <a:noFill/>
                        </a:ln>
                        <a:solidFill>
                          <a:schemeClr val="tx1"/>
                        </a:solidFill>
                        <a:effectLst/>
                        <a:latin typeface="Cambria Math" panose="02040503050406030204" pitchFamily="18" charset="0"/>
                        <a:ea typeface="Times New Roman" pitchFamily="18" charset="0"/>
                        <a:cs typeface="Times New Roman" pitchFamily="18" charset="0"/>
                      </a:rPr>
                      <m:t>𝑛</m:t>
                    </m:r>
                  </m:oMath>
                </a14:m>
                <a:r>
                  <a:rPr kumimoji="0" lang="en-GB" sz="24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for which </a:t>
                </a:r>
                <a14:m>
                  <m:oMath xmlns:m="http://schemas.openxmlformats.org/officeDocument/2006/math">
                    <m:r>
                      <a:rPr kumimoji="0" lang="en-GB" sz="2400" b="0" i="1" u="none" strike="noStrike" cap="none" normalizeH="0" baseline="0" dirty="0" smtClean="0">
                        <a:ln>
                          <a:noFill/>
                        </a:ln>
                        <a:solidFill>
                          <a:schemeClr val="tx1"/>
                        </a:solidFill>
                        <a:effectLst/>
                        <a:latin typeface="Cambria Math"/>
                        <a:ea typeface="Times New Roman" pitchFamily="18" charset="0"/>
                        <a:cs typeface="Times New Roman" pitchFamily="18" charset="0"/>
                      </a:rPr>
                      <m:t>𝑛</m:t>
                    </m:r>
                    <m:r>
                      <a:rPr kumimoji="0" lang="en-GB" sz="2400" b="0" i="1" u="none" strike="noStrike" cap="none" normalizeH="0" baseline="30000" dirty="0" smtClean="0">
                        <a:ln>
                          <a:noFill/>
                        </a:ln>
                        <a:solidFill>
                          <a:schemeClr val="tx1"/>
                        </a:solidFill>
                        <a:effectLst/>
                        <a:latin typeface="Cambria Math"/>
                        <a:ea typeface="Times New Roman" pitchFamily="18" charset="0"/>
                        <a:cs typeface="Times New Roman" pitchFamily="18" charset="0"/>
                      </a:rPr>
                      <m:t>2</m:t>
                    </m:r>
                    <m:r>
                      <a:rPr kumimoji="0" lang="en-GB" sz="2400" b="0" i="1" u="none" strike="noStrike" cap="none" normalizeH="0" baseline="0" dirty="0" smtClean="0">
                        <a:ln>
                          <a:noFill/>
                        </a:ln>
                        <a:solidFill>
                          <a:schemeClr val="tx1"/>
                        </a:solidFill>
                        <a:effectLst/>
                        <a:latin typeface="Cambria Math"/>
                        <a:ea typeface="Times New Roman" pitchFamily="18" charset="0"/>
                        <a:cs typeface="Times New Roman" pitchFamily="18" charset="0"/>
                      </a:rPr>
                      <m:t>+20</m:t>
                    </m:r>
                    <m:r>
                      <a:rPr kumimoji="0" lang="en-GB" sz="2400" b="0" i="1" u="none" strike="noStrike" cap="none" normalizeH="0" baseline="0" dirty="0" smtClean="0">
                        <a:ln>
                          <a:noFill/>
                        </a:ln>
                        <a:solidFill>
                          <a:schemeClr val="tx1"/>
                        </a:solidFill>
                        <a:effectLst/>
                        <a:latin typeface="Cambria Math"/>
                        <a:ea typeface="Times New Roman" pitchFamily="18" charset="0"/>
                        <a:cs typeface="Times New Roman" pitchFamily="18" charset="0"/>
                      </a:rPr>
                      <m:t>𝑛</m:t>
                    </m:r>
                    <m:r>
                      <a:rPr kumimoji="0" lang="en-GB" sz="2400" b="0" i="1" u="none" strike="noStrike" cap="none" normalizeH="0" baseline="0" dirty="0" smtClean="0">
                        <a:ln>
                          <a:noFill/>
                        </a:ln>
                        <a:solidFill>
                          <a:schemeClr val="tx1"/>
                        </a:solidFill>
                        <a:effectLst/>
                        <a:latin typeface="Cambria Math"/>
                        <a:ea typeface="Times New Roman" pitchFamily="18" charset="0"/>
                        <a:cs typeface="Times New Roman" pitchFamily="18" charset="0"/>
                      </a:rPr>
                      <m:t>+11</m:t>
                    </m:r>
                  </m:oMath>
                </a14:m>
                <a:r>
                  <a:rPr kumimoji="0" lang="en-GB" sz="24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is a (perfect) square.</a:t>
                </a:r>
              </a:p>
              <a:p>
                <a:pPr marL="0" marR="0" lvl="0" indent="0" algn="l" defTabSz="914400" rtl="0" eaLnBrk="1" fontAlgn="base" latinLnBrk="0" hangingPunct="1">
                  <a:lnSpc>
                    <a:spcPct val="100000"/>
                  </a:lnSpc>
                  <a:spcBef>
                    <a:spcPct val="0"/>
                  </a:spcBef>
                  <a:spcAft>
                    <a:spcPct val="0"/>
                  </a:spcAft>
                  <a:buClrTx/>
                  <a:buSzTx/>
                  <a:buFontTx/>
                  <a:buNone/>
                  <a:tabLst/>
                </a:pPr>
                <a:r>
                  <a:rPr lang="en-GB" sz="2000" b="1" dirty="0">
                    <a:latin typeface="Calibri" pitchFamily="34" charset="0"/>
                    <a:cs typeface="Times New Roman" pitchFamily="18" charset="0"/>
                  </a:rPr>
                  <a:t>Hint: </a:t>
                </a:r>
                <a:r>
                  <a:rPr lang="en-GB" sz="2000" dirty="0">
                    <a:latin typeface="Calibri" pitchFamily="34" charset="0"/>
                    <a:cs typeface="Times New Roman" pitchFamily="18" charset="0"/>
                  </a:rPr>
                  <a:t>Perhaps complete the square?</a:t>
                </a:r>
                <a:endParaRPr kumimoji="0" lang="en-GB" sz="2000" b="1" i="0" u="none" strike="noStrike" cap="none" normalizeH="0" baseline="0" dirty="0">
                  <a:ln>
                    <a:noFill/>
                  </a:ln>
                  <a:solidFill>
                    <a:schemeClr val="tx1"/>
                  </a:solidFill>
                  <a:effectLst/>
                  <a:latin typeface="Arial" pitchFamily="34" charset="0"/>
                  <a:cs typeface="Arial" pitchFamily="34" charset="0"/>
                </a:endParaRPr>
              </a:p>
            </p:txBody>
          </p:sp>
        </mc:Choice>
        <mc:Fallback xmlns="">
          <p:sp>
            <p:nvSpPr>
              <p:cNvPr id="25601" name="Rectangle 1"/>
              <p:cNvSpPr>
                <a:spLocks noRot="1" noChangeAspect="1" noMove="1" noResize="1" noEditPoints="1" noAdjustHandles="1" noChangeArrowheads="1" noChangeShapeType="1" noTextEdit="1"/>
              </p:cNvSpPr>
              <p:nvPr/>
            </p:nvSpPr>
            <p:spPr bwMode="auto">
              <a:xfrm>
                <a:off x="323528" y="1292929"/>
                <a:ext cx="7416824" cy="1138773"/>
              </a:xfrm>
              <a:prstGeom prst="rect">
                <a:avLst/>
              </a:prstGeom>
              <a:blipFill rotWithShape="0">
                <a:blip r:embed="rId2"/>
                <a:stretch>
                  <a:fillRect b="-1878"/>
                </a:stretch>
              </a:blipFill>
              <a:ln w="9525">
                <a:noFill/>
                <a:miter lim="800000"/>
                <a:headEnd/>
                <a:tailEnd/>
              </a:ln>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251520" y="3140968"/>
                <a:ext cx="5976664" cy="2862322"/>
              </a:xfrm>
              <a:prstGeom prst="rect">
                <a:avLst/>
              </a:prstGeom>
              <a:noFill/>
            </p:spPr>
            <p:txBody>
              <a:bodyPr wrap="square" rtlCol="0">
                <a:spAutoFit/>
              </a:bodyPr>
              <a:lstStyle/>
              <a:p>
                <a:r>
                  <a:rPr lang="en-GB" b="1" dirty="0"/>
                  <a:t>Solution: </a:t>
                </a:r>
                <a14:m>
                  <m:oMath xmlns:m="http://schemas.openxmlformats.org/officeDocument/2006/math">
                    <m:r>
                      <a:rPr lang="en-GB" b="1" i="1" smtClean="0">
                        <a:latin typeface="Cambria Math" panose="02040503050406030204" pitchFamily="18" charset="0"/>
                      </a:rPr>
                      <m:t>𝒏</m:t>
                    </m:r>
                    <m:r>
                      <a:rPr lang="en-GB" b="1" i="1" smtClean="0">
                        <a:latin typeface="Cambria Math" panose="02040503050406030204" pitchFamily="18" charset="0"/>
                      </a:rPr>
                      <m:t>=</m:t>
                    </m:r>
                    <m:r>
                      <a:rPr lang="en-GB" b="1" i="1" smtClean="0">
                        <a:latin typeface="Cambria Math" panose="02040503050406030204" pitchFamily="18" charset="0"/>
                      </a:rPr>
                      <m:t>𝟑𝟓</m:t>
                    </m:r>
                  </m:oMath>
                </a14:m>
                <a:r>
                  <a:rPr lang="en-GB" b="1" dirty="0"/>
                  <a:t>.</a:t>
                </a:r>
              </a:p>
              <a:p>
                <a14:m>
                  <m:oMath xmlns:m="http://schemas.openxmlformats.org/officeDocument/2006/math">
                    <m:sSup>
                      <m:sSupPr>
                        <m:ctrlPr>
                          <a:rPr lang="en-GB" b="0" i="1" smtClean="0">
                            <a:latin typeface="Cambria Math"/>
                            <a:ea typeface="Times New Roman" pitchFamily="18" charset="0"/>
                            <a:cs typeface="Times New Roman" pitchFamily="18" charset="0"/>
                          </a:rPr>
                        </m:ctrlPr>
                      </m:sSupPr>
                      <m:e>
                        <m:r>
                          <a:rPr lang="en-GB" b="0" i="1" smtClean="0">
                            <a:latin typeface="Cambria Math" panose="02040503050406030204" pitchFamily="18" charset="0"/>
                            <a:ea typeface="Times New Roman" pitchFamily="18" charset="0"/>
                            <a:cs typeface="Times New Roman" pitchFamily="18" charset="0"/>
                          </a:rPr>
                          <m:t>𝑛</m:t>
                        </m:r>
                      </m:e>
                      <m:sup>
                        <m:r>
                          <a:rPr lang="en-GB" b="0" i="1" smtClean="0">
                            <a:latin typeface="Cambria Math" panose="02040503050406030204" pitchFamily="18" charset="0"/>
                            <a:ea typeface="Times New Roman" pitchFamily="18" charset="0"/>
                            <a:cs typeface="Times New Roman" pitchFamily="18" charset="0"/>
                          </a:rPr>
                          <m:t>2</m:t>
                        </m:r>
                      </m:sup>
                    </m:sSup>
                    <m:r>
                      <a:rPr lang="en-GB" b="0" i="1" smtClean="0">
                        <a:latin typeface="Cambria Math" panose="02040503050406030204" pitchFamily="18" charset="0"/>
                        <a:ea typeface="Times New Roman" pitchFamily="18" charset="0"/>
                        <a:cs typeface="Times New Roman" pitchFamily="18" charset="0"/>
                      </a:rPr>
                      <m:t>+20</m:t>
                    </m:r>
                    <m:r>
                      <a:rPr lang="en-GB" b="0" i="1" smtClean="0">
                        <a:latin typeface="Cambria Math" panose="02040503050406030204" pitchFamily="18" charset="0"/>
                        <a:ea typeface="Times New Roman" pitchFamily="18" charset="0"/>
                        <a:cs typeface="Times New Roman" pitchFamily="18" charset="0"/>
                      </a:rPr>
                      <m:t>𝑛</m:t>
                    </m:r>
                    <m:r>
                      <a:rPr lang="en-GB" b="0" i="1" smtClean="0">
                        <a:latin typeface="Cambria Math" panose="02040503050406030204" pitchFamily="18" charset="0"/>
                        <a:ea typeface="Times New Roman" pitchFamily="18" charset="0"/>
                        <a:cs typeface="Times New Roman" pitchFamily="18" charset="0"/>
                      </a:rPr>
                      <m:t>+11=</m:t>
                    </m:r>
                    <m:sSup>
                      <m:sSupPr>
                        <m:ctrlPr>
                          <a:rPr lang="en-GB" b="0" i="1" smtClean="0">
                            <a:latin typeface="Cambria Math"/>
                            <a:ea typeface="Times New Roman" pitchFamily="18" charset="0"/>
                            <a:cs typeface="Times New Roman" pitchFamily="18" charset="0"/>
                          </a:rPr>
                        </m:ctrlPr>
                      </m:sSupPr>
                      <m:e>
                        <m:r>
                          <a:rPr lang="en-GB" b="0" i="1" smtClean="0">
                            <a:latin typeface="Cambria Math" panose="02040503050406030204" pitchFamily="18" charset="0"/>
                            <a:ea typeface="Times New Roman" pitchFamily="18" charset="0"/>
                            <a:cs typeface="Times New Roman" pitchFamily="18" charset="0"/>
                          </a:rPr>
                          <m:t>𝑘</m:t>
                        </m:r>
                      </m:e>
                      <m:sup>
                        <m:r>
                          <a:rPr lang="en-GB" b="0" i="1" smtClean="0">
                            <a:latin typeface="Cambria Math" panose="02040503050406030204" pitchFamily="18" charset="0"/>
                            <a:ea typeface="Times New Roman" pitchFamily="18" charset="0"/>
                            <a:cs typeface="Times New Roman" pitchFamily="18" charset="0"/>
                          </a:rPr>
                          <m:t>2</m:t>
                        </m:r>
                      </m:sup>
                    </m:sSup>
                  </m:oMath>
                </a14:m>
                <a:r>
                  <a:rPr lang="en-GB" dirty="0">
                    <a:latin typeface="Calibri" pitchFamily="34" charset="0"/>
                    <a:ea typeface="Times New Roman" pitchFamily="18" charset="0"/>
                    <a:cs typeface="Times New Roman" pitchFamily="18" charset="0"/>
                  </a:rPr>
                  <a:t> for some integer </a:t>
                </a:r>
                <a14:m>
                  <m:oMath xmlns:m="http://schemas.openxmlformats.org/officeDocument/2006/math">
                    <m:r>
                      <a:rPr lang="en-GB" i="1" dirty="0" smtClean="0">
                        <a:latin typeface="Cambria Math" panose="02040503050406030204" pitchFamily="18" charset="0"/>
                        <a:ea typeface="Times New Roman" pitchFamily="18" charset="0"/>
                        <a:cs typeface="Times New Roman" pitchFamily="18" charset="0"/>
                      </a:rPr>
                      <m:t>𝑘</m:t>
                    </m:r>
                  </m:oMath>
                </a14:m>
                <a:r>
                  <a:rPr lang="en-GB" dirty="0">
                    <a:latin typeface="Calibri" pitchFamily="34" charset="0"/>
                    <a:ea typeface="Times New Roman" pitchFamily="18" charset="0"/>
                    <a:cs typeface="Times New Roman" pitchFamily="18" charset="0"/>
                  </a:rPr>
                  <a:t>.</a:t>
                </a:r>
                <a:endParaRPr lang="en-GB" dirty="0"/>
              </a:p>
              <a:p>
                <a14:m>
                  <m:oMath xmlns:m="http://schemas.openxmlformats.org/officeDocument/2006/math">
                    <m:sSup>
                      <m:sSupPr>
                        <m:ctrlPr>
                          <a:rPr lang="en-GB" b="0" i="1" smtClean="0">
                            <a:latin typeface="Cambria Math"/>
                          </a:rPr>
                        </m:ctrlPr>
                      </m:sSupPr>
                      <m:e>
                        <m:d>
                          <m:dPr>
                            <m:ctrlPr>
                              <a:rPr lang="en-GB" b="0" i="1" smtClean="0">
                                <a:latin typeface="Cambria Math"/>
                              </a:rPr>
                            </m:ctrlPr>
                          </m:dPr>
                          <m:e>
                            <m:r>
                              <a:rPr lang="en-GB" b="0" i="1" smtClean="0">
                                <a:latin typeface="Cambria Math" panose="02040503050406030204" pitchFamily="18" charset="0"/>
                              </a:rPr>
                              <m:t>𝑛</m:t>
                            </m:r>
                            <m:r>
                              <a:rPr lang="en-GB" b="0" i="1" smtClean="0">
                                <a:latin typeface="Cambria Math" panose="02040503050406030204" pitchFamily="18" charset="0"/>
                              </a:rPr>
                              <m:t>+10</m:t>
                            </m:r>
                          </m:e>
                        </m:d>
                      </m:e>
                      <m:sup>
                        <m:r>
                          <a:rPr lang="en-GB" b="0" i="1" smtClean="0">
                            <a:latin typeface="Cambria Math" panose="02040503050406030204" pitchFamily="18" charset="0"/>
                          </a:rPr>
                          <m:t>2</m:t>
                        </m:r>
                      </m:sup>
                    </m:sSup>
                    <m:r>
                      <a:rPr lang="en-GB" b="0" i="1" smtClean="0">
                        <a:latin typeface="Cambria Math" panose="02040503050406030204" pitchFamily="18" charset="0"/>
                      </a:rPr>
                      <m:t>−100+11=</m:t>
                    </m:r>
                    <m:sSup>
                      <m:sSupPr>
                        <m:ctrlPr>
                          <a:rPr lang="en-GB" b="0" i="1" smtClean="0">
                            <a:latin typeface="Cambria Math"/>
                          </a:rPr>
                        </m:ctrlPr>
                      </m:sSupPr>
                      <m:e>
                        <m:r>
                          <a:rPr lang="en-GB" b="0" i="1" smtClean="0">
                            <a:latin typeface="Cambria Math" panose="02040503050406030204" pitchFamily="18" charset="0"/>
                          </a:rPr>
                          <m:t>𝑘</m:t>
                        </m:r>
                      </m:e>
                      <m:sup>
                        <m:r>
                          <a:rPr lang="en-GB" b="0" i="1" smtClean="0">
                            <a:latin typeface="Cambria Math" panose="02040503050406030204" pitchFamily="18" charset="0"/>
                          </a:rPr>
                          <m:t>2</m:t>
                        </m:r>
                      </m:sup>
                    </m:sSup>
                  </m:oMath>
                </a14:m>
                <a:r>
                  <a:rPr lang="en-GB" dirty="0"/>
                  <a:t>           </a:t>
                </a:r>
                <a14:m>
                  <m:oMath xmlns:m="http://schemas.openxmlformats.org/officeDocument/2006/math">
                    <m:sSup>
                      <m:sSupPr>
                        <m:ctrlPr>
                          <a:rPr lang="en-GB" b="0" i="1" dirty="0" smtClean="0">
                            <a:latin typeface="Cambria Math"/>
                          </a:rPr>
                        </m:ctrlPr>
                      </m:sSupPr>
                      <m:e>
                        <m:d>
                          <m:dPr>
                            <m:ctrlPr>
                              <a:rPr lang="en-GB" b="0" i="1" dirty="0" smtClean="0">
                                <a:latin typeface="Cambria Math"/>
                              </a:rPr>
                            </m:ctrlPr>
                          </m:dPr>
                          <m:e>
                            <m:r>
                              <a:rPr lang="en-GB" b="0" i="1" dirty="0" smtClean="0">
                                <a:latin typeface="Cambria Math" panose="02040503050406030204" pitchFamily="18" charset="0"/>
                              </a:rPr>
                              <m:t>𝑛</m:t>
                            </m:r>
                            <m:r>
                              <a:rPr lang="en-GB" b="0" i="1" dirty="0" smtClean="0">
                                <a:latin typeface="Cambria Math" panose="02040503050406030204" pitchFamily="18" charset="0"/>
                              </a:rPr>
                              <m:t>+10</m:t>
                            </m:r>
                          </m:e>
                        </m:d>
                      </m:e>
                      <m:sup>
                        <m:r>
                          <a:rPr lang="en-GB" b="0" i="1" dirty="0" smtClean="0">
                            <a:latin typeface="Cambria Math" panose="02040503050406030204" pitchFamily="18" charset="0"/>
                          </a:rPr>
                          <m:t>2</m:t>
                        </m:r>
                      </m:sup>
                    </m:sSup>
                    <m:r>
                      <a:rPr lang="en-GB" b="0" i="1" dirty="0" smtClean="0">
                        <a:latin typeface="Cambria Math" panose="02040503050406030204" pitchFamily="18" charset="0"/>
                      </a:rPr>
                      <m:t>−</m:t>
                    </m:r>
                    <m:sSup>
                      <m:sSupPr>
                        <m:ctrlPr>
                          <a:rPr lang="en-GB" b="0" i="1" dirty="0" smtClean="0">
                            <a:latin typeface="Cambria Math"/>
                          </a:rPr>
                        </m:ctrlPr>
                      </m:sSupPr>
                      <m:e>
                        <m:r>
                          <a:rPr lang="en-GB" b="0" i="1" dirty="0" smtClean="0">
                            <a:latin typeface="Cambria Math" panose="02040503050406030204" pitchFamily="18" charset="0"/>
                          </a:rPr>
                          <m:t>𝑘</m:t>
                        </m:r>
                      </m:e>
                      <m:sup>
                        <m:r>
                          <a:rPr lang="en-GB" b="0" i="1" dirty="0" smtClean="0">
                            <a:latin typeface="Cambria Math" panose="02040503050406030204" pitchFamily="18" charset="0"/>
                          </a:rPr>
                          <m:t>2</m:t>
                        </m:r>
                      </m:sup>
                    </m:sSup>
                    <m:r>
                      <a:rPr lang="en-GB" b="0" i="1" dirty="0" smtClean="0">
                        <a:latin typeface="Cambria Math" panose="02040503050406030204" pitchFamily="18" charset="0"/>
                      </a:rPr>
                      <m:t>=89</m:t>
                    </m:r>
                  </m:oMath>
                </a14:m>
                <a:r>
                  <a:rPr lang="en-GB" dirty="0"/>
                  <a:t> </a:t>
                </a:r>
              </a:p>
              <a:p>
                <a14:m>
                  <m:oMath xmlns:m="http://schemas.openxmlformats.org/officeDocument/2006/math">
                    <m:d>
                      <m:dPr>
                        <m:ctrlPr>
                          <a:rPr lang="en-GB" b="0" i="1" smtClean="0">
                            <a:latin typeface="Cambria Math"/>
                          </a:rPr>
                        </m:ctrlPr>
                      </m:dPr>
                      <m:e>
                        <m:r>
                          <a:rPr lang="en-GB" b="0" i="1" smtClean="0">
                            <a:latin typeface="Cambria Math" panose="02040503050406030204" pitchFamily="18" charset="0"/>
                          </a:rPr>
                          <m:t>𝑛</m:t>
                        </m:r>
                        <m:r>
                          <a:rPr lang="en-GB" b="0" i="1" smtClean="0">
                            <a:latin typeface="Cambria Math" panose="02040503050406030204" pitchFamily="18" charset="0"/>
                          </a:rPr>
                          <m:t>+10−</m:t>
                        </m:r>
                        <m:r>
                          <a:rPr lang="en-GB" b="0" i="1" smtClean="0">
                            <a:latin typeface="Cambria Math" panose="02040503050406030204" pitchFamily="18" charset="0"/>
                          </a:rPr>
                          <m:t>𝑘</m:t>
                        </m:r>
                      </m:e>
                    </m:d>
                    <m:d>
                      <m:dPr>
                        <m:ctrlPr>
                          <a:rPr lang="en-GB" b="0" i="1" smtClean="0">
                            <a:latin typeface="Cambria Math"/>
                          </a:rPr>
                        </m:ctrlPr>
                      </m:dPr>
                      <m:e>
                        <m:r>
                          <a:rPr lang="en-GB" b="0" i="1" smtClean="0">
                            <a:latin typeface="Cambria Math" panose="02040503050406030204" pitchFamily="18" charset="0"/>
                          </a:rPr>
                          <m:t>𝑛</m:t>
                        </m:r>
                        <m:r>
                          <a:rPr lang="en-GB" b="0" i="1" smtClean="0">
                            <a:latin typeface="Cambria Math" panose="02040503050406030204" pitchFamily="18" charset="0"/>
                          </a:rPr>
                          <m:t>+10+</m:t>
                        </m:r>
                        <m:r>
                          <a:rPr lang="en-GB" b="0" i="1" smtClean="0">
                            <a:latin typeface="Cambria Math" panose="02040503050406030204" pitchFamily="18" charset="0"/>
                          </a:rPr>
                          <m:t>𝑘</m:t>
                        </m:r>
                      </m:e>
                    </m:d>
                    <m:r>
                      <a:rPr lang="en-GB" b="0" i="1" smtClean="0">
                        <a:latin typeface="Cambria Math" panose="02040503050406030204" pitchFamily="18" charset="0"/>
                      </a:rPr>
                      <m:t>=89</m:t>
                    </m:r>
                  </m:oMath>
                </a14:m>
                <a:r>
                  <a:rPr lang="en-GB" dirty="0"/>
                  <a:t> </a:t>
                </a:r>
              </a:p>
              <a:p>
                <a:endParaRPr lang="en-GB" dirty="0"/>
              </a:p>
              <a:p>
                <a:r>
                  <a:rPr lang="en-GB" dirty="0"/>
                  <a:t>89 is prime. And since </a:t>
                </a:r>
                <a14:m>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+10+</m:t>
                    </m:r>
                    <m:r>
                      <a:rPr lang="en-GB" b="0" i="1" smtClean="0">
                        <a:latin typeface="Cambria Math" panose="02040503050406030204" pitchFamily="18" charset="0"/>
                      </a:rPr>
                      <m:t>𝑘</m:t>
                    </m:r>
                    <m:r>
                      <a:rPr lang="en-GB" b="0" i="1" smtClean="0">
                        <a:latin typeface="Cambria Math" panose="02040503050406030204" pitchFamily="18" charset="0"/>
                      </a:rPr>
                      <m:t>&gt;</m:t>
                    </m:r>
                    <m:r>
                      <a:rPr lang="en-GB" b="0" i="1" smtClean="0">
                        <a:latin typeface="Cambria Math" panose="02040503050406030204" pitchFamily="18" charset="0"/>
                      </a:rPr>
                      <m:t>𝑛</m:t>
                    </m:r>
                    <m:r>
                      <a:rPr lang="en-GB" b="0" i="1" smtClean="0">
                        <a:latin typeface="Cambria Math" panose="02040503050406030204" pitchFamily="18" charset="0"/>
                      </a:rPr>
                      <m:t>+10−</m:t>
                    </m:r>
                    <m:r>
                      <a:rPr lang="en-GB" b="0" i="1" smtClean="0">
                        <a:latin typeface="Cambria Math" panose="02040503050406030204" pitchFamily="18" charset="0"/>
                      </a:rPr>
                      <m:t>𝑘</m:t>
                    </m:r>
                  </m:oMath>
                </a14:m>
                <a:r>
                  <a:rPr lang="en-GB" dirty="0"/>
                  <a:t>, </a:t>
                </a:r>
              </a:p>
              <a:p>
                <a14:m>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+10+</m:t>
                    </m:r>
                    <m:r>
                      <a:rPr lang="en-GB" b="0" i="1" smtClean="0">
                        <a:latin typeface="Cambria Math" panose="02040503050406030204" pitchFamily="18" charset="0"/>
                      </a:rPr>
                      <m:t>𝑘</m:t>
                    </m:r>
                    <m:r>
                      <a:rPr lang="en-GB" b="0" i="1" smtClean="0">
                        <a:latin typeface="Cambria Math" panose="02040503050406030204" pitchFamily="18" charset="0"/>
                      </a:rPr>
                      <m:t>=89</m:t>
                    </m:r>
                  </m:oMath>
                </a14:m>
                <a:r>
                  <a:rPr lang="en-GB" dirty="0"/>
                  <a:t> and </a:t>
                </a:r>
                <a14:m>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+10−</m:t>
                    </m:r>
                    <m:r>
                      <a:rPr lang="en-GB" b="0" i="1" smtClean="0">
                        <a:latin typeface="Cambria Math" panose="02040503050406030204" pitchFamily="18" charset="0"/>
                      </a:rPr>
                      <m:t>𝑘</m:t>
                    </m:r>
                    <m:r>
                      <a:rPr lang="en-GB" b="0" i="1" smtClean="0">
                        <a:latin typeface="Cambria Math" panose="02040503050406030204" pitchFamily="18" charset="0"/>
                      </a:rPr>
                      <m:t>=1</m:t>
                    </m:r>
                  </m:oMath>
                </a14:m>
                <a:r>
                  <a:rPr lang="en-GB" dirty="0"/>
                  <a:t>.</a:t>
                </a:r>
              </a:p>
              <a:p>
                <a:r>
                  <a:rPr lang="en-GB" dirty="0"/>
                  <a:t>Using the latter, </a:t>
                </a:r>
                <a14:m>
                  <m:oMath xmlns:m="http://schemas.openxmlformats.org/officeDocument/2006/math">
                    <m:r>
                      <a:rPr lang="en-GB" b="0" i="1" smtClean="0">
                        <a:latin typeface="Cambria Math" panose="02040503050406030204" pitchFamily="18" charset="0"/>
                      </a:rPr>
                      <m:t>𝑘</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+9</m:t>
                    </m:r>
                  </m:oMath>
                </a14:m>
                <a:endParaRPr lang="en-GB" dirty="0"/>
              </a:p>
              <a:p>
                <a:r>
                  <a:rPr lang="en-GB" dirty="0"/>
                  <a:t>So substituting into the first, </a:t>
                </a:r>
                <a14:m>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+10+</m:t>
                    </m:r>
                    <m:r>
                      <a:rPr lang="en-GB" b="0" i="1" smtClean="0">
                        <a:latin typeface="Cambria Math" panose="02040503050406030204" pitchFamily="18" charset="0"/>
                      </a:rPr>
                      <m:t>𝑛</m:t>
                    </m:r>
                    <m:r>
                      <a:rPr lang="en-GB" b="0" i="1" smtClean="0">
                        <a:latin typeface="Cambria Math" panose="02040503050406030204" pitchFamily="18" charset="0"/>
                      </a:rPr>
                      <m:t>+9=89</m:t>
                    </m:r>
                  </m:oMath>
                </a14:m>
                <a:r>
                  <a:rPr lang="en-GB" dirty="0"/>
                  <a:t>.</a:t>
                </a:r>
              </a:p>
              <a:p>
                <a14:m>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𝑛</m:t>
                    </m:r>
                    <m:r>
                      <a:rPr lang="en-GB" b="0" i="1" smtClean="0">
                        <a:latin typeface="Cambria Math" panose="02040503050406030204" pitchFamily="18" charset="0"/>
                      </a:rPr>
                      <m:t>=70</m:t>
                    </m:r>
                  </m:oMath>
                </a14:m>
                <a:r>
                  <a:rPr lang="en-GB" dirty="0"/>
                  <a:t>, so </a:t>
                </a:r>
                <a14:m>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=35</m:t>
                    </m:r>
                  </m:oMath>
                </a14:m>
                <a:r>
                  <a:rPr lang="en-GB" dirty="0"/>
                  <a:t>.</a:t>
                </a:r>
              </a:p>
            </p:txBody>
          </p:sp>
        </mc:Choice>
        <mc:Fallback xmlns="">
          <p:sp>
            <p:nvSpPr>
              <p:cNvPr id="37" name="TextBox 36"/>
              <p:cNvSpPr txBox="1">
                <a:spLocks noRot="1" noChangeAspect="1" noMove="1" noResize="1" noEditPoints="1" noAdjustHandles="1" noChangeArrowheads="1" noChangeShapeType="1" noTextEdit="1"/>
              </p:cNvSpPr>
              <p:nvPr/>
            </p:nvSpPr>
            <p:spPr>
              <a:xfrm>
                <a:off x="251520" y="3140968"/>
                <a:ext cx="5976664" cy="2862322"/>
              </a:xfrm>
              <a:prstGeom prst="rect">
                <a:avLst/>
              </a:prstGeom>
              <a:blipFill rotWithShape="0">
                <a:blip r:embed="rId3"/>
                <a:stretch>
                  <a:fillRect l="-815" t="-1064" b="-2340"/>
                </a:stretch>
              </a:blipFill>
            </p:spPr>
            <p:txBody>
              <a:bodyPr/>
              <a:lstStyle/>
              <a:p>
                <a:r>
                  <a:rPr lang="en-GB">
                    <a:noFill/>
                  </a:rPr>
                  <a:t> </a:t>
                </a:r>
              </a:p>
            </p:txBody>
          </p:sp>
        </mc:Fallback>
      </mc:AlternateContent>
      <p:sp>
        <p:nvSpPr>
          <p:cNvPr id="38" name="TextBox 37"/>
          <p:cNvSpPr txBox="1"/>
          <p:nvPr/>
        </p:nvSpPr>
        <p:spPr>
          <a:xfrm>
            <a:off x="251520" y="6021288"/>
            <a:ext cx="626469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For problems involving a square number, the ‘difference of two squares’ is a handy factorisation tool!</a:t>
            </a:r>
          </a:p>
        </p:txBody>
      </p:sp>
      <p:sp>
        <p:nvSpPr>
          <p:cNvPr id="39" name="Rectangle 38"/>
          <p:cNvSpPr/>
          <p:nvPr/>
        </p:nvSpPr>
        <p:spPr>
          <a:xfrm>
            <a:off x="251519" y="3028919"/>
            <a:ext cx="6264697" cy="36386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TextBox 19"/>
          <p:cNvSpPr txBox="1"/>
          <p:nvPr/>
        </p:nvSpPr>
        <p:spPr>
          <a:xfrm>
            <a:off x="0" y="562024"/>
            <a:ext cx="9144000"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360000" rtlCol="0">
            <a:spAutoFit/>
          </a:bodyPr>
          <a:lstStyle/>
          <a:p>
            <a:r>
              <a:rPr lang="en-GB" sz="2000" b="1" dirty="0"/>
              <a:t>Aim to factorise your equation.</a:t>
            </a:r>
            <a:endParaRPr lang="en-GB" sz="2000" dirty="0"/>
          </a:p>
        </p:txBody>
      </p:sp>
      <p:sp>
        <p:nvSpPr>
          <p:cNvPr id="21" name="TextBox 20"/>
          <p:cNvSpPr txBox="1"/>
          <p:nvPr/>
        </p:nvSpPr>
        <p:spPr>
          <a:xfrm>
            <a:off x="0" y="-18395"/>
            <a:ext cx="9144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360000" rtlCol="0">
            <a:spAutoFit/>
          </a:bodyPr>
          <a:lstStyle/>
          <a:p>
            <a:r>
              <a:rPr lang="en-GB" sz="3200" dirty="0"/>
              <a:t>Forming a Diophantine Equation</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9"/>
                                        </p:tgtEl>
                                      </p:cBhvr>
                                    </p:animEffect>
                                    <p:set>
                                      <p:cBhvr>
                                        <p:cTn id="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childTnLst>
        </p:cTn>
      </p:par>
    </p:tnLst>
    <p:bldLst>
      <p:bldP spid="3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601" name="Rectangle 1"/>
              <p:cNvSpPr>
                <a:spLocks noChangeArrowheads="1"/>
              </p:cNvSpPr>
              <p:nvPr/>
            </p:nvSpPr>
            <p:spPr bwMode="auto">
              <a:xfrm>
                <a:off x="251520" y="1196752"/>
                <a:ext cx="8424936" cy="830997"/>
              </a:xfrm>
              <a:prstGeom prst="rect">
                <a:avLst/>
              </a:prstGeom>
              <a:solidFill>
                <a:schemeClr val="bg1"/>
              </a:solidFill>
              <a:ln w="9525">
                <a:noFill/>
                <a:miter lim="800000"/>
                <a:headEnd/>
                <a:tailEnd/>
              </a:ln>
              <a:effectLst>
                <a:outerShdw blurRad="63500" sx="102000" sy="102000" algn="ctr"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GB" sz="2400" dirty="0"/>
                  <a:t>[BMO 2012/13 Q4] Find all positive integers </a:t>
                </a:r>
                <a14:m>
                  <m:oMath xmlns:m="http://schemas.openxmlformats.org/officeDocument/2006/math">
                    <m:r>
                      <a:rPr lang="en-GB" sz="2400" i="1">
                        <a:latin typeface="Cambria Math" panose="02040503050406030204" pitchFamily="18" charset="0"/>
                      </a:rPr>
                      <m:t>𝑛</m:t>
                    </m:r>
                  </m:oMath>
                </a14:m>
                <a:r>
                  <a:rPr lang="en-GB" sz="2400" dirty="0"/>
                  <a:t> such that </a:t>
                </a:r>
                <a14:m>
                  <m:oMath xmlns:m="http://schemas.openxmlformats.org/officeDocument/2006/math">
                    <m:r>
                      <a:rPr lang="en-GB" sz="2400" i="1">
                        <a:latin typeface="Cambria Math" panose="02040503050406030204" pitchFamily="18" charset="0"/>
                      </a:rPr>
                      <m:t>12</m:t>
                    </m:r>
                    <m:r>
                      <a:rPr lang="en-GB" sz="2400" i="1">
                        <a:latin typeface="Cambria Math" panose="02040503050406030204" pitchFamily="18" charset="0"/>
                      </a:rPr>
                      <m:t>𝑛</m:t>
                    </m:r>
                    <m:r>
                      <a:rPr lang="en-GB" sz="2400" i="1">
                        <a:latin typeface="Cambria Math" panose="02040503050406030204" pitchFamily="18" charset="0"/>
                      </a:rPr>
                      <m:t>−119</m:t>
                    </m:r>
                  </m:oMath>
                </a14:m>
                <a:r>
                  <a:rPr lang="en-GB" sz="2400" dirty="0"/>
                  <a:t> and </a:t>
                </a:r>
                <a14:m>
                  <m:oMath xmlns:m="http://schemas.openxmlformats.org/officeDocument/2006/math">
                    <m:r>
                      <a:rPr lang="en-GB" sz="2400" i="1">
                        <a:latin typeface="Cambria Math" panose="02040503050406030204" pitchFamily="18" charset="0"/>
                      </a:rPr>
                      <m:t>75</m:t>
                    </m:r>
                    <m:r>
                      <a:rPr lang="en-GB" sz="2400" i="1">
                        <a:latin typeface="Cambria Math" panose="02040503050406030204" pitchFamily="18" charset="0"/>
                      </a:rPr>
                      <m:t>𝑛</m:t>
                    </m:r>
                    <m:r>
                      <a:rPr lang="en-GB" sz="2400" i="1">
                        <a:latin typeface="Cambria Math" panose="02040503050406030204" pitchFamily="18" charset="0"/>
                      </a:rPr>
                      <m:t>−539</m:t>
                    </m:r>
                  </m:oMath>
                </a14:m>
                <a:r>
                  <a:rPr lang="en-GB" sz="2400" dirty="0"/>
                  <a:t> are both perfect squares.</a:t>
                </a:r>
                <a:endParaRPr kumimoji="0" lang="en-GB" sz="24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endParaRPr>
              </a:p>
            </p:txBody>
          </p:sp>
        </mc:Choice>
        <mc:Fallback xmlns="">
          <p:sp>
            <p:nvSpPr>
              <p:cNvPr id="25601" name="Rectangle 1"/>
              <p:cNvSpPr>
                <a:spLocks noRot="1" noChangeAspect="1" noMove="1" noResize="1" noEditPoints="1" noAdjustHandles="1" noChangeArrowheads="1" noChangeShapeType="1" noTextEdit="1"/>
              </p:cNvSpPr>
              <p:nvPr/>
            </p:nvSpPr>
            <p:spPr bwMode="auto">
              <a:xfrm>
                <a:off x="251520" y="1196752"/>
                <a:ext cx="8424936" cy="830997"/>
              </a:xfrm>
              <a:prstGeom prst="rect">
                <a:avLst/>
              </a:prstGeom>
              <a:blipFill rotWithShape="0">
                <a:blip r:embed="rId2"/>
                <a:stretch>
                  <a:fillRect b="-6211"/>
                </a:stretch>
              </a:blipFill>
              <a:ln w="9525">
                <a:noFill/>
                <a:miter lim="800000"/>
                <a:headEnd/>
                <a:tailEnd/>
              </a:ln>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250156" y="2204864"/>
                <a:ext cx="8210276" cy="2554545"/>
              </a:xfrm>
              <a:prstGeom prst="rect">
                <a:avLst/>
              </a:prstGeom>
              <a:noFill/>
            </p:spPr>
            <p:txBody>
              <a:bodyPr wrap="square" rtlCol="0">
                <a:spAutoFit/>
              </a:bodyPr>
              <a:lstStyle/>
              <a:p>
                <a:r>
                  <a:rPr lang="en-GB" sz="2000" dirty="0"/>
                  <a:t>Based on the strategy on the previous question, we might have tried one equation subtracting the other to get the difference of two squares:</a:t>
                </a:r>
              </a:p>
              <a:p>
                <a:pPr/>
                <a14:m>
                  <m:oMathPara xmlns:m="http://schemas.openxmlformats.org/officeDocument/2006/math">
                    <m:oMathParaPr>
                      <m:jc m:val="centerGroup"/>
                    </m:oMathParaPr>
                    <m:oMath xmlns:m="http://schemas.openxmlformats.org/officeDocument/2006/math">
                      <m:r>
                        <a:rPr lang="en-GB" sz="2000" b="0" i="1" smtClean="0">
                          <a:latin typeface="Cambria Math"/>
                        </a:rPr>
                        <m:t>12</m:t>
                      </m:r>
                      <m:r>
                        <a:rPr lang="en-GB" sz="2000" b="0" i="1" smtClean="0">
                          <a:latin typeface="Cambria Math"/>
                        </a:rPr>
                        <m:t>𝑛</m:t>
                      </m:r>
                      <m:r>
                        <a:rPr lang="en-GB" sz="2000" b="0" i="1" smtClean="0">
                          <a:latin typeface="Cambria Math"/>
                        </a:rPr>
                        <m:t>−119=</m:t>
                      </m:r>
                      <m:sSup>
                        <m:sSupPr>
                          <m:ctrlPr>
                            <a:rPr lang="en-GB" sz="2000" b="0" i="1" smtClean="0">
                              <a:latin typeface="Cambria Math"/>
                            </a:rPr>
                          </m:ctrlPr>
                        </m:sSupPr>
                        <m:e>
                          <m:r>
                            <a:rPr lang="en-GB" sz="2000" b="0" i="1" smtClean="0">
                              <a:latin typeface="Cambria Math"/>
                            </a:rPr>
                            <m:t>𝑘</m:t>
                          </m:r>
                        </m:e>
                        <m:sup>
                          <m:r>
                            <a:rPr lang="en-GB" sz="2000" b="0" i="1" smtClean="0">
                              <a:latin typeface="Cambria Math"/>
                            </a:rPr>
                            <m:t>2</m:t>
                          </m:r>
                        </m:sup>
                      </m:sSup>
                      <m:r>
                        <a:rPr lang="en-GB" sz="2000" i="1">
                          <a:latin typeface="Cambria Math"/>
                        </a:rPr>
                        <m:t>  </m:t>
                      </m:r>
                      <m:d>
                        <m:dPr>
                          <m:ctrlPr>
                            <a:rPr lang="en-GB" sz="2000" b="0" i="1" smtClean="0">
                              <a:latin typeface="Cambria Math"/>
                            </a:rPr>
                          </m:ctrlPr>
                        </m:dPr>
                        <m:e>
                          <m:r>
                            <a:rPr lang="en-GB" sz="2000" i="1">
                              <a:latin typeface="Cambria Math"/>
                            </a:rPr>
                            <m:t>1</m:t>
                          </m:r>
                        </m:e>
                      </m:d>
                      <m:r>
                        <a:rPr lang="en-GB" sz="2000" b="0" i="1" smtClean="0">
                          <a:latin typeface="Cambria Math"/>
                        </a:rPr>
                        <m:t>       </m:t>
                      </m:r>
                    </m:oMath>
                    <m:oMath xmlns:m="http://schemas.openxmlformats.org/officeDocument/2006/math">
                      <m:r>
                        <a:rPr lang="en-GB" sz="2000" b="0" i="1" smtClean="0">
                          <a:latin typeface="Cambria Math"/>
                        </a:rPr>
                        <m:t>75</m:t>
                      </m:r>
                      <m:r>
                        <a:rPr lang="en-GB" sz="2000" i="1">
                          <a:latin typeface="Cambria Math"/>
                        </a:rPr>
                        <m:t>𝑛</m:t>
                      </m:r>
                      <m:r>
                        <a:rPr lang="en-GB" sz="2000" i="1">
                          <a:latin typeface="Cambria Math"/>
                        </a:rPr>
                        <m:t>−539=</m:t>
                      </m:r>
                      <m:sSup>
                        <m:sSupPr>
                          <m:ctrlPr>
                            <a:rPr lang="en-GB" sz="2000" i="1">
                              <a:latin typeface="Cambria Math"/>
                            </a:rPr>
                          </m:ctrlPr>
                        </m:sSupPr>
                        <m:e>
                          <m:r>
                            <a:rPr lang="en-GB" sz="2000" b="0" i="1" smtClean="0">
                              <a:latin typeface="Cambria Math"/>
                            </a:rPr>
                            <m:t>𝑞</m:t>
                          </m:r>
                        </m:e>
                        <m:sup>
                          <m:r>
                            <a:rPr lang="en-GB" sz="2000" i="1">
                              <a:latin typeface="Cambria Math"/>
                            </a:rPr>
                            <m:t>2</m:t>
                          </m:r>
                        </m:sup>
                      </m:sSup>
                      <m:r>
                        <a:rPr lang="en-GB" sz="2000" i="1">
                          <a:latin typeface="Cambria Math"/>
                        </a:rPr>
                        <m:t>  (</m:t>
                      </m:r>
                      <m:r>
                        <a:rPr lang="en-GB" sz="2000" b="0" i="1" smtClean="0">
                          <a:latin typeface="Cambria Math"/>
                        </a:rPr>
                        <m:t>2</m:t>
                      </m:r>
                      <m:r>
                        <a:rPr lang="en-GB" sz="2000" i="1">
                          <a:latin typeface="Cambria Math"/>
                        </a:rPr>
                        <m:t>)</m:t>
                      </m:r>
                    </m:oMath>
                    <m:oMath xmlns:m="http://schemas.openxmlformats.org/officeDocument/2006/math">
                      <m:d>
                        <m:dPr>
                          <m:ctrlPr>
                            <a:rPr lang="en-GB" sz="2000" b="0" i="1" smtClean="0">
                              <a:latin typeface="Cambria Math"/>
                            </a:rPr>
                          </m:ctrlPr>
                        </m:dPr>
                        <m:e>
                          <m:r>
                            <a:rPr lang="en-GB" sz="2000" b="0" i="1" smtClean="0">
                              <a:latin typeface="Cambria Math"/>
                            </a:rPr>
                            <m:t>2</m:t>
                          </m:r>
                        </m:e>
                      </m:d>
                      <m:r>
                        <a:rPr lang="en-GB" sz="2000" b="0" i="1" smtClean="0">
                          <a:latin typeface="Cambria Math"/>
                        </a:rPr>
                        <m:t>−</m:t>
                      </m:r>
                      <m:d>
                        <m:dPr>
                          <m:ctrlPr>
                            <a:rPr lang="en-GB" sz="2000" b="0" i="1" smtClean="0">
                              <a:latin typeface="Cambria Math"/>
                            </a:rPr>
                          </m:ctrlPr>
                        </m:dPr>
                        <m:e>
                          <m:r>
                            <a:rPr lang="en-GB" sz="2000" b="0" i="1" smtClean="0">
                              <a:latin typeface="Cambria Math"/>
                            </a:rPr>
                            <m:t>1</m:t>
                          </m:r>
                        </m:e>
                      </m:d>
                      <m:r>
                        <a:rPr lang="en-GB" sz="2000" b="0" i="1" smtClean="0">
                          <a:latin typeface="Cambria Math"/>
                        </a:rPr>
                        <m:t>:    63</m:t>
                      </m:r>
                      <m:r>
                        <a:rPr lang="en-GB" sz="2000" b="0" i="1" smtClean="0">
                          <a:latin typeface="Cambria Math"/>
                        </a:rPr>
                        <m:t>𝑛</m:t>
                      </m:r>
                      <m:r>
                        <a:rPr lang="en-GB" sz="2000" b="0" i="1" smtClean="0">
                          <a:latin typeface="Cambria Math"/>
                        </a:rPr>
                        <m:t>−420=(</m:t>
                      </m:r>
                      <m:r>
                        <a:rPr lang="en-GB" sz="2000" b="0" i="1" smtClean="0">
                          <a:latin typeface="Cambria Math"/>
                        </a:rPr>
                        <m:t>𝑞</m:t>
                      </m:r>
                      <m:r>
                        <a:rPr lang="en-GB" sz="2000" b="0" i="1" smtClean="0">
                          <a:latin typeface="Cambria Math"/>
                        </a:rPr>
                        <m:t>+</m:t>
                      </m:r>
                      <m:r>
                        <a:rPr lang="en-GB" sz="2000" b="0" i="1" smtClean="0">
                          <a:latin typeface="Cambria Math"/>
                        </a:rPr>
                        <m:t>𝑘</m:t>
                      </m:r>
                      <m:r>
                        <a:rPr lang="en-GB" sz="2000" b="0" i="1" smtClean="0">
                          <a:latin typeface="Cambria Math"/>
                        </a:rPr>
                        <m:t>)(</m:t>
                      </m:r>
                      <m:r>
                        <a:rPr lang="en-GB" sz="2000" b="0" i="1" smtClean="0">
                          <a:latin typeface="Cambria Math"/>
                        </a:rPr>
                        <m:t>𝑞</m:t>
                      </m:r>
                      <m:r>
                        <a:rPr lang="en-GB" sz="2000" b="0" i="1" smtClean="0">
                          <a:latin typeface="Cambria Math"/>
                        </a:rPr>
                        <m:t>−</m:t>
                      </m:r>
                      <m:r>
                        <a:rPr lang="en-GB" sz="2000" b="0" i="1" smtClean="0">
                          <a:latin typeface="Cambria Math"/>
                        </a:rPr>
                        <m:t>𝑘</m:t>
                      </m:r>
                      <m:r>
                        <a:rPr lang="en-GB" sz="2000" b="0" i="1" smtClean="0">
                          <a:latin typeface="Cambria Math"/>
                        </a:rPr>
                        <m:t>)     </m:t>
                      </m:r>
                    </m:oMath>
                  </m:oMathPara>
                </a14:m>
                <a:endParaRPr lang="en-GB" dirty="0"/>
              </a:p>
              <a:p>
                <a:r>
                  <a:rPr lang="en-GB" sz="2000" dirty="0"/>
                  <a:t>But this is a bad strategy, because unlike before, we haven’t eliminated the variable on the LHS, and thus the above equation isn’t particularly useful. How could we deal with just 2 variables?</a:t>
                </a:r>
              </a:p>
            </p:txBody>
          </p:sp>
        </mc:Choice>
        <mc:Fallback xmlns="">
          <p:sp>
            <p:nvSpPr>
              <p:cNvPr id="37" name="TextBox 36"/>
              <p:cNvSpPr txBox="1">
                <a:spLocks noRot="1" noChangeAspect="1" noMove="1" noResize="1" noEditPoints="1" noAdjustHandles="1" noChangeArrowheads="1" noChangeShapeType="1" noTextEdit="1"/>
              </p:cNvSpPr>
              <p:nvPr/>
            </p:nvSpPr>
            <p:spPr>
              <a:xfrm>
                <a:off x="250156" y="2204864"/>
                <a:ext cx="8210276" cy="2554545"/>
              </a:xfrm>
              <a:prstGeom prst="rect">
                <a:avLst/>
              </a:prstGeom>
              <a:blipFill rotWithShape="1">
                <a:blip r:embed="rId3"/>
                <a:stretch>
                  <a:fillRect l="-742" t="-1193" b="-3341"/>
                </a:stretch>
              </a:blipFill>
            </p:spPr>
            <p:txBody>
              <a:bodyPr/>
              <a:lstStyle/>
              <a:p>
                <a:r>
                  <a:rPr lang="en-GB">
                    <a:noFill/>
                  </a:rPr>
                  <a:t> </a:t>
                </a:r>
              </a:p>
            </p:txBody>
          </p:sp>
        </mc:Fallback>
      </mc:AlternateContent>
      <p:sp>
        <p:nvSpPr>
          <p:cNvPr id="20" name="TextBox 19"/>
          <p:cNvSpPr txBox="1"/>
          <p:nvPr/>
        </p:nvSpPr>
        <p:spPr>
          <a:xfrm>
            <a:off x="0" y="562024"/>
            <a:ext cx="9144000"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360000" rtlCol="0">
            <a:spAutoFit/>
          </a:bodyPr>
          <a:lstStyle/>
          <a:p>
            <a:r>
              <a:rPr lang="en-GB" sz="2000" b="1" dirty="0"/>
              <a:t>There’s a variety of different strategies to factorise a Diophantine Equation.</a:t>
            </a:r>
            <a:endParaRPr lang="en-GB" sz="2000" dirty="0"/>
          </a:p>
        </p:txBody>
      </p:sp>
      <p:sp>
        <p:nvSpPr>
          <p:cNvPr id="21" name="TextBox 20"/>
          <p:cNvSpPr txBox="1"/>
          <p:nvPr/>
        </p:nvSpPr>
        <p:spPr>
          <a:xfrm>
            <a:off x="0" y="-18395"/>
            <a:ext cx="9144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360000" rtlCol="0">
            <a:spAutoFit/>
          </a:bodyPr>
          <a:lstStyle/>
          <a:p>
            <a:r>
              <a:rPr lang="en-GB" sz="3200" dirty="0"/>
              <a:t>Forming a Diophantine Equation</a:t>
            </a:r>
          </a:p>
        </p:txBody>
      </p:sp>
      <mc:AlternateContent xmlns:mc="http://schemas.openxmlformats.org/markup-compatibility/2006" xmlns:a14="http://schemas.microsoft.com/office/drawing/2010/main">
        <mc:Choice Requires="a14">
          <p:sp>
            <p:nvSpPr>
              <p:cNvPr id="2" name="TextBox 1"/>
              <p:cNvSpPr txBox="1"/>
              <p:nvPr/>
            </p:nvSpPr>
            <p:spPr>
              <a:xfrm>
                <a:off x="251520" y="5238724"/>
                <a:ext cx="4176464" cy="1017651"/>
              </a:xfrm>
              <a:prstGeom prst="rect">
                <a:avLst/>
              </a:prstGeom>
              <a:noFill/>
            </p:spPr>
            <p:txBody>
              <a:bodyPr wrap="square" rtlCol="0">
                <a:spAutoFit/>
              </a:bodyPr>
              <a:lstStyle/>
              <a:p>
                <a:r>
                  <a:rPr lang="en-GB" sz="2000" dirty="0"/>
                  <a:t>Make </a:t>
                </a:r>
                <a14:m>
                  <m:oMath xmlns:m="http://schemas.openxmlformats.org/officeDocument/2006/math">
                    <m:r>
                      <a:rPr lang="en-GB" sz="2000" b="0" i="1" smtClean="0">
                        <a:latin typeface="Cambria Math"/>
                      </a:rPr>
                      <m:t>𝑛</m:t>
                    </m:r>
                  </m:oMath>
                </a14:m>
                <a:r>
                  <a:rPr lang="en-GB" sz="2000" dirty="0"/>
                  <a:t> the subject of each to get:</a:t>
                </a:r>
              </a:p>
              <a:p>
                <a:pPr/>
                <a14:m>
                  <m:oMathPara xmlns:m="http://schemas.openxmlformats.org/officeDocument/2006/math">
                    <m:oMathParaPr>
                      <m:jc m:val="centerGroup"/>
                    </m:oMathParaPr>
                    <m:oMath xmlns:m="http://schemas.openxmlformats.org/officeDocument/2006/math">
                      <m:f>
                        <m:fPr>
                          <m:ctrlPr>
                            <a:rPr lang="en-GB" sz="2000" b="0" i="1" smtClean="0">
                              <a:latin typeface="Cambria Math"/>
                            </a:rPr>
                          </m:ctrlPr>
                        </m:fPr>
                        <m:num>
                          <m:sSup>
                            <m:sSupPr>
                              <m:ctrlPr>
                                <a:rPr lang="en-GB" sz="2000" b="0" i="1" smtClean="0">
                                  <a:latin typeface="Cambria Math"/>
                                </a:rPr>
                              </m:ctrlPr>
                            </m:sSupPr>
                            <m:e>
                              <m:r>
                                <a:rPr lang="en-GB" sz="2000" b="0" i="1" smtClean="0">
                                  <a:latin typeface="Cambria Math"/>
                                </a:rPr>
                                <m:t>𝑘</m:t>
                              </m:r>
                            </m:e>
                            <m:sup>
                              <m:r>
                                <a:rPr lang="en-GB" sz="2000" b="0" i="1" smtClean="0">
                                  <a:latin typeface="Cambria Math"/>
                                </a:rPr>
                                <m:t>2</m:t>
                              </m:r>
                            </m:sup>
                          </m:sSup>
                          <m:r>
                            <a:rPr lang="en-GB" sz="2000" b="0" i="1" smtClean="0">
                              <a:latin typeface="Cambria Math"/>
                            </a:rPr>
                            <m:t>+119</m:t>
                          </m:r>
                        </m:num>
                        <m:den>
                          <m:r>
                            <a:rPr lang="en-GB" sz="2000" b="0" i="1" smtClean="0">
                              <a:latin typeface="Cambria Math"/>
                            </a:rPr>
                            <m:t>12</m:t>
                          </m:r>
                        </m:den>
                      </m:f>
                      <m:r>
                        <a:rPr lang="en-GB" sz="2000" b="0" i="1" smtClean="0">
                          <a:latin typeface="Cambria Math"/>
                        </a:rPr>
                        <m:t>=</m:t>
                      </m:r>
                      <m:f>
                        <m:fPr>
                          <m:ctrlPr>
                            <a:rPr lang="en-GB" sz="2000" b="0" i="1" smtClean="0">
                              <a:latin typeface="Cambria Math"/>
                            </a:rPr>
                          </m:ctrlPr>
                        </m:fPr>
                        <m:num>
                          <m:sSup>
                            <m:sSupPr>
                              <m:ctrlPr>
                                <a:rPr lang="en-GB" sz="2000" b="0" i="1" smtClean="0">
                                  <a:latin typeface="Cambria Math"/>
                                </a:rPr>
                              </m:ctrlPr>
                            </m:sSupPr>
                            <m:e>
                              <m:r>
                                <a:rPr lang="en-GB" sz="2000" b="0" i="1" smtClean="0">
                                  <a:latin typeface="Cambria Math"/>
                                </a:rPr>
                                <m:t>𝑞</m:t>
                              </m:r>
                            </m:e>
                            <m:sup>
                              <m:r>
                                <a:rPr lang="en-GB" sz="2000" b="0" i="1" smtClean="0">
                                  <a:latin typeface="Cambria Math"/>
                                </a:rPr>
                                <m:t>2</m:t>
                              </m:r>
                            </m:sup>
                          </m:sSup>
                          <m:r>
                            <a:rPr lang="en-GB" sz="2000" b="0" i="1" smtClean="0">
                              <a:latin typeface="Cambria Math"/>
                            </a:rPr>
                            <m:t>+539</m:t>
                          </m:r>
                        </m:num>
                        <m:den>
                          <m:r>
                            <a:rPr lang="en-GB" sz="2000" b="0" i="1" smtClean="0">
                              <a:latin typeface="Cambria Math"/>
                            </a:rPr>
                            <m:t>75</m:t>
                          </m:r>
                        </m:den>
                      </m:f>
                    </m:oMath>
                  </m:oMathPara>
                </a14:m>
                <a:endParaRPr lang="en-GB" dirty="0"/>
              </a:p>
            </p:txBody>
          </p:sp>
        </mc:Choice>
        <mc:Fallback xmlns="">
          <p:sp>
            <p:nvSpPr>
              <p:cNvPr id="2" name="TextBox 1"/>
              <p:cNvSpPr txBox="1">
                <a:spLocks noRot="1" noChangeAspect="1" noMove="1" noResize="1" noEditPoints="1" noAdjustHandles="1" noChangeArrowheads="1" noChangeShapeType="1" noTextEdit="1"/>
              </p:cNvSpPr>
              <p:nvPr/>
            </p:nvSpPr>
            <p:spPr>
              <a:xfrm>
                <a:off x="251520" y="5238724"/>
                <a:ext cx="4176464" cy="1017651"/>
              </a:xfrm>
              <a:prstGeom prst="rect">
                <a:avLst/>
              </a:prstGeom>
              <a:blipFill rotWithShape="1">
                <a:blip r:embed="rId4"/>
                <a:stretch>
                  <a:fillRect l="-1460" t="-2994"/>
                </a:stretch>
              </a:blipFill>
            </p:spPr>
            <p:txBody>
              <a:bodyPr/>
              <a:lstStyle/>
              <a:p>
                <a:r>
                  <a:rPr lang="en-GB">
                    <a:noFill/>
                  </a:rPr>
                  <a:t> </a:t>
                </a:r>
              </a:p>
            </p:txBody>
          </p:sp>
        </mc:Fallback>
      </mc:AlternateContent>
      <p:sp>
        <p:nvSpPr>
          <p:cNvPr id="3" name="Right Arrow 2"/>
          <p:cNvSpPr/>
          <p:nvPr/>
        </p:nvSpPr>
        <p:spPr>
          <a:xfrm>
            <a:off x="3779230" y="5733256"/>
            <a:ext cx="576064" cy="3600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 name="TextBox 15"/>
              <p:cNvSpPr txBox="1"/>
              <p:nvPr/>
            </p:nvSpPr>
            <p:spPr>
              <a:xfrm>
                <a:off x="4427984" y="5579948"/>
                <a:ext cx="252028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2000" b="0" i="1" smtClean="0">
                              <a:latin typeface="Cambria Math"/>
                            </a:rPr>
                          </m:ctrlPr>
                        </m:dPr>
                        <m:e>
                          <m:r>
                            <a:rPr lang="en-GB" sz="2000" b="0" i="1" smtClean="0">
                              <a:latin typeface="Cambria Math"/>
                            </a:rPr>
                            <m:t>5</m:t>
                          </m:r>
                          <m:r>
                            <a:rPr lang="en-GB" sz="2000" b="0" i="1" smtClean="0">
                              <a:latin typeface="Cambria Math"/>
                            </a:rPr>
                            <m:t>𝑘</m:t>
                          </m:r>
                          <m:r>
                            <a:rPr lang="en-GB" sz="2000" b="0" i="1" smtClean="0">
                              <a:latin typeface="Cambria Math"/>
                            </a:rPr>
                            <m:t>+2</m:t>
                          </m:r>
                          <m:r>
                            <a:rPr lang="en-GB" sz="2000" b="0" i="1" smtClean="0">
                              <a:latin typeface="Cambria Math"/>
                            </a:rPr>
                            <m:t>𝑞</m:t>
                          </m:r>
                        </m:e>
                      </m:d>
                      <m:d>
                        <m:dPr>
                          <m:ctrlPr>
                            <a:rPr lang="en-GB" sz="2000" b="0" i="1" smtClean="0">
                              <a:latin typeface="Cambria Math"/>
                            </a:rPr>
                          </m:ctrlPr>
                        </m:dPr>
                        <m:e>
                          <m:r>
                            <a:rPr lang="en-GB" sz="2000" b="0" i="1" smtClean="0">
                              <a:latin typeface="Cambria Math"/>
                            </a:rPr>
                            <m:t>5</m:t>
                          </m:r>
                          <m:r>
                            <a:rPr lang="en-GB" sz="2000" b="0" i="1" smtClean="0">
                              <a:latin typeface="Cambria Math"/>
                            </a:rPr>
                            <m:t>𝑘</m:t>
                          </m:r>
                          <m:r>
                            <a:rPr lang="en-GB" sz="2000" b="0" i="1" smtClean="0">
                              <a:latin typeface="Cambria Math"/>
                            </a:rPr>
                            <m:t>−2</m:t>
                          </m:r>
                          <m:r>
                            <a:rPr lang="en-GB" sz="2000" b="0" i="1" smtClean="0">
                              <a:latin typeface="Cambria Math"/>
                            </a:rPr>
                            <m:t>𝑞</m:t>
                          </m:r>
                        </m:e>
                      </m:d>
                    </m:oMath>
                    <m:oMath xmlns:m="http://schemas.openxmlformats.org/officeDocument/2006/math">
                      <m:r>
                        <a:rPr lang="en-GB" sz="2000" b="0" i="1" smtClean="0">
                          <a:latin typeface="Cambria Math"/>
                        </a:rPr>
                        <m:t>        =</m:t>
                      </m:r>
                      <m:sSup>
                        <m:sSupPr>
                          <m:ctrlPr>
                            <a:rPr lang="en-GB" sz="2000" b="0" i="1" smtClean="0">
                              <a:latin typeface="Cambria Math"/>
                            </a:rPr>
                          </m:ctrlPr>
                        </m:sSupPr>
                        <m:e>
                          <m:r>
                            <a:rPr lang="en-GB" sz="2000" b="0" i="1" smtClean="0">
                              <a:latin typeface="Cambria Math"/>
                            </a:rPr>
                            <m:t>3</m:t>
                          </m:r>
                        </m:e>
                        <m:sup>
                          <m:r>
                            <a:rPr lang="en-GB" sz="2000" b="0" i="1" smtClean="0">
                              <a:latin typeface="Cambria Math"/>
                            </a:rPr>
                            <m:t>2</m:t>
                          </m:r>
                        </m:sup>
                      </m:sSup>
                      <m:r>
                        <a:rPr lang="en-GB" sz="2000" b="0" i="1" smtClean="0">
                          <a:latin typeface="Cambria Math"/>
                        </a:rPr>
                        <m:t>×91</m:t>
                      </m:r>
                    </m:oMath>
                  </m:oMathPara>
                </a14:m>
                <a:endParaRPr lang="en-GB" sz="2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427984" y="5579948"/>
                <a:ext cx="2520280" cy="707886"/>
              </a:xfrm>
              <a:prstGeom prst="rect">
                <a:avLst/>
              </a:prstGeom>
              <a:blipFill rotWithShape="1">
                <a:blip r:embed="rId5"/>
                <a:stretch>
                  <a:fillRect/>
                </a:stretch>
              </a:blipFill>
            </p:spPr>
            <p:txBody>
              <a:bodyPr/>
              <a:lstStyle/>
              <a:p>
                <a:r>
                  <a:rPr lang="en-GB">
                    <a:noFill/>
                  </a:rPr>
                  <a:t> </a:t>
                </a:r>
              </a:p>
            </p:txBody>
          </p:sp>
        </mc:Fallback>
      </mc:AlternateContent>
      <p:cxnSp>
        <p:nvCxnSpPr>
          <p:cNvPr id="5" name="Straight Connector 4"/>
          <p:cNvCxnSpPr/>
          <p:nvPr/>
        </p:nvCxnSpPr>
        <p:spPr>
          <a:xfrm>
            <a:off x="0" y="5013176"/>
            <a:ext cx="9144000" cy="0"/>
          </a:xfrm>
          <a:prstGeom prst="line">
            <a:avLst/>
          </a:prstGeom>
        </p:spPr>
        <p:style>
          <a:lnRef idx="3">
            <a:schemeClr val="accent3"/>
          </a:lnRef>
          <a:fillRef idx="0">
            <a:schemeClr val="accent3"/>
          </a:fillRef>
          <a:effectRef idx="2">
            <a:schemeClr val="accent3"/>
          </a:effectRef>
          <a:fontRef idx="minor">
            <a:schemeClr val="tx1"/>
          </a:fontRef>
        </p:style>
      </p:cxnSp>
      <p:sp>
        <p:nvSpPr>
          <p:cNvPr id="39" name="Rectangle 38"/>
          <p:cNvSpPr/>
          <p:nvPr/>
        </p:nvSpPr>
        <p:spPr>
          <a:xfrm>
            <a:off x="0" y="5026868"/>
            <a:ext cx="6832600" cy="18448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3163351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9"/>
                                        </p:tgtEl>
                                      </p:cBhvr>
                                    </p:animEffect>
                                    <p:set>
                                      <p:cBhvr>
                                        <p:cTn id="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childTnLst>
        </p:cTn>
      </p:par>
    </p:tnLst>
    <p:bldLst>
      <p:bldP spid="3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601" name="Rectangle 1"/>
              <p:cNvSpPr>
                <a:spLocks noChangeArrowheads="1"/>
              </p:cNvSpPr>
              <p:nvPr/>
            </p:nvSpPr>
            <p:spPr bwMode="auto">
              <a:xfrm>
                <a:off x="611560" y="1316073"/>
                <a:ext cx="7344816" cy="1595501"/>
              </a:xfrm>
              <a:prstGeom prst="rect">
                <a:avLst/>
              </a:prstGeom>
              <a:solidFill>
                <a:schemeClr val="bg1"/>
              </a:solidFill>
              <a:ln w="9525">
                <a:noFill/>
                <a:miter lim="800000"/>
                <a:headEnd/>
                <a:tailEnd/>
              </a:ln>
              <a:effectLst>
                <a:outerShdw blurRad="63500" sx="102000" sy="102000" algn="ctr"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GB" sz="2400" dirty="0"/>
                  <a:t>[Maclaurin 2008 Q3] </a:t>
                </a:r>
                <a:r>
                  <a:rPr kumimoji="0" lang="en-GB" sz="24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Show that the following equation has no integer solutions:</a:t>
                </a:r>
              </a:p>
              <a:p>
                <a:pPr lvl="0" fontAlgn="base">
                  <a:spcBef>
                    <a:spcPct val="0"/>
                  </a:spcBef>
                  <a:spcAft>
                    <a:spcPct val="0"/>
                  </a:spcAft>
                </a:pPr>
                <a14:m>
                  <m:oMathPara xmlns:m="http://schemas.openxmlformats.org/officeDocument/2006/math">
                    <m:oMathParaPr>
                      <m:jc m:val="centerGroup"/>
                    </m:oMathParaPr>
                    <m:oMath xmlns:m="http://schemas.openxmlformats.org/officeDocument/2006/math">
                      <m:f>
                        <m:fPr>
                          <m:ctrlPr>
                            <a:rPr lang="en-GB" sz="2400" i="1">
                              <a:latin typeface="Cambria Math"/>
                            </a:rPr>
                          </m:ctrlPr>
                        </m:fPr>
                        <m:num>
                          <m:r>
                            <a:rPr lang="en-GB" sz="2400" i="1">
                              <a:latin typeface="Cambria Math"/>
                            </a:rPr>
                            <m:t>1</m:t>
                          </m:r>
                        </m:num>
                        <m:den>
                          <m:r>
                            <a:rPr lang="en-GB" sz="2400" i="1">
                              <a:latin typeface="Cambria Math"/>
                            </a:rPr>
                            <m:t>𝑥</m:t>
                          </m:r>
                        </m:den>
                      </m:f>
                      <m:r>
                        <a:rPr lang="en-GB" sz="2400" i="1">
                          <a:latin typeface="Cambria Math"/>
                        </a:rPr>
                        <m:t>+</m:t>
                      </m:r>
                      <m:f>
                        <m:fPr>
                          <m:ctrlPr>
                            <a:rPr lang="en-GB" sz="2400" i="1">
                              <a:latin typeface="Cambria Math"/>
                            </a:rPr>
                          </m:ctrlPr>
                        </m:fPr>
                        <m:num>
                          <m:r>
                            <a:rPr lang="en-GB" sz="2400" i="1">
                              <a:latin typeface="Cambria Math"/>
                            </a:rPr>
                            <m:t>1</m:t>
                          </m:r>
                        </m:num>
                        <m:den>
                          <m:r>
                            <a:rPr lang="en-GB" sz="2400" i="1">
                              <a:latin typeface="Cambria Math"/>
                            </a:rPr>
                            <m:t>𝑦</m:t>
                          </m:r>
                        </m:den>
                      </m:f>
                      <m:r>
                        <a:rPr lang="en-GB" sz="2400" i="1">
                          <a:latin typeface="Cambria Math"/>
                        </a:rPr>
                        <m:t>=</m:t>
                      </m:r>
                      <m:f>
                        <m:fPr>
                          <m:ctrlPr>
                            <a:rPr lang="en-GB" sz="2400" i="1">
                              <a:latin typeface="Cambria Math"/>
                            </a:rPr>
                          </m:ctrlPr>
                        </m:fPr>
                        <m:num>
                          <m:r>
                            <a:rPr lang="en-GB" sz="2400" i="1">
                              <a:latin typeface="Cambria Math"/>
                            </a:rPr>
                            <m:t>5</m:t>
                          </m:r>
                        </m:num>
                        <m:den>
                          <m:r>
                            <a:rPr lang="en-GB" sz="2400" i="1">
                              <a:latin typeface="Cambria Math"/>
                            </a:rPr>
                            <m:t>11</m:t>
                          </m:r>
                        </m:den>
                      </m:f>
                    </m:oMath>
                  </m:oMathPara>
                </a14:m>
                <a:endParaRPr kumimoji="0" lang="en-GB" sz="2400" b="0" i="0" u="none" strike="noStrike" cap="none" normalizeH="0" baseline="0" dirty="0">
                  <a:ln>
                    <a:noFill/>
                  </a:ln>
                  <a:solidFill>
                    <a:schemeClr val="tx1"/>
                  </a:solidFill>
                  <a:effectLst/>
                  <a:latin typeface="Arial" pitchFamily="34" charset="0"/>
                  <a:cs typeface="Arial" pitchFamily="34" charset="0"/>
                </a:endParaRPr>
              </a:p>
            </p:txBody>
          </p:sp>
        </mc:Choice>
        <mc:Fallback xmlns="">
          <p:sp>
            <p:nvSpPr>
              <p:cNvPr id="25601" name="Rectangle 1"/>
              <p:cNvSpPr>
                <a:spLocks noRot="1" noChangeAspect="1" noMove="1" noResize="1" noEditPoints="1" noAdjustHandles="1" noChangeArrowheads="1" noChangeShapeType="1" noTextEdit="1"/>
              </p:cNvSpPr>
              <p:nvPr/>
            </p:nvSpPr>
            <p:spPr bwMode="auto">
              <a:xfrm>
                <a:off x="611560" y="1316073"/>
                <a:ext cx="7344816" cy="1595501"/>
              </a:xfrm>
              <a:prstGeom prst="rect">
                <a:avLst/>
              </a:prstGeom>
              <a:blipFill rotWithShape="0">
                <a:blip r:embed="rId2"/>
                <a:stretch>
                  <a:fillRect/>
                </a:stretch>
              </a:blipFill>
              <a:ln w="9525">
                <a:noFill/>
                <a:miter lim="800000"/>
                <a:headEnd/>
                <a:tailEnd/>
              </a:ln>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6" name="TextBox 25"/>
          <p:cNvSpPr txBox="1"/>
          <p:nvPr/>
        </p:nvSpPr>
        <p:spPr>
          <a:xfrm>
            <a:off x="683568" y="3789040"/>
            <a:ext cx="7056784" cy="646331"/>
          </a:xfrm>
          <a:prstGeom prst="rect">
            <a:avLst/>
          </a:prstGeom>
          <a:noFill/>
        </p:spPr>
        <p:txBody>
          <a:bodyPr wrap="square" rtlCol="0">
            <a:spAutoFit/>
          </a:bodyPr>
          <a:lstStyle/>
          <a:p>
            <a:r>
              <a:rPr lang="en-GB" dirty="0"/>
              <a:t>Questions of this form are quite common, particularly in the Senior Maths Challenge/Olympiad. And the approach is always quite similar...</a:t>
            </a:r>
          </a:p>
        </p:txBody>
      </p:sp>
      <p:sp>
        <p:nvSpPr>
          <p:cNvPr id="28" name="TextBox 27"/>
          <p:cNvSpPr txBox="1"/>
          <p:nvPr/>
        </p:nvSpPr>
        <p:spPr>
          <a:xfrm>
            <a:off x="611560" y="4725144"/>
            <a:ext cx="763284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1: </a:t>
            </a:r>
            <a:r>
              <a:rPr lang="en-GB" dirty="0"/>
              <a:t>It’s usually a good strategy in algebra to get rid of fractions: so multiply through by the dominators. </a:t>
            </a:r>
          </a:p>
        </p:txBody>
      </p:sp>
      <mc:AlternateContent xmlns:mc="http://schemas.openxmlformats.org/markup-compatibility/2006" xmlns:a14="http://schemas.microsoft.com/office/drawing/2010/main">
        <mc:Choice Requires="a14">
          <p:sp>
            <p:nvSpPr>
              <p:cNvPr id="29" name="TextBox 28"/>
              <p:cNvSpPr txBox="1"/>
              <p:nvPr/>
            </p:nvSpPr>
            <p:spPr>
              <a:xfrm>
                <a:off x="2246243" y="5543634"/>
                <a:ext cx="3931433" cy="58477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11</m:t>
                      </m:r>
                      <m:r>
                        <a:rPr lang="en-GB" sz="3200" b="0" i="1" smtClean="0">
                          <a:latin typeface="Cambria Math" panose="02040503050406030204" pitchFamily="18" charset="0"/>
                        </a:rPr>
                        <m:t>𝑥</m:t>
                      </m:r>
                      <m:r>
                        <a:rPr lang="en-GB" sz="3200" b="0" i="1" smtClean="0">
                          <a:latin typeface="Cambria Math" panose="02040503050406030204" pitchFamily="18" charset="0"/>
                        </a:rPr>
                        <m:t>+11</m:t>
                      </m:r>
                      <m:r>
                        <a:rPr lang="en-GB" sz="3200" b="0" i="1" smtClean="0">
                          <a:latin typeface="Cambria Math" panose="02040503050406030204" pitchFamily="18" charset="0"/>
                        </a:rPr>
                        <m:t>𝑦</m:t>
                      </m:r>
                      <m:r>
                        <a:rPr lang="en-GB" sz="3200" b="0" i="1" smtClean="0">
                          <a:latin typeface="Cambria Math" panose="02040503050406030204" pitchFamily="18" charset="0"/>
                        </a:rPr>
                        <m:t>=5</m:t>
                      </m:r>
                      <m:r>
                        <a:rPr lang="en-GB" sz="3200" b="0" i="1" smtClean="0">
                          <a:latin typeface="Cambria Math" panose="02040503050406030204" pitchFamily="18" charset="0"/>
                        </a:rPr>
                        <m:t>𝑥𝑦</m:t>
                      </m:r>
                    </m:oMath>
                  </m:oMathPara>
                </a14:m>
                <a:endParaRPr lang="en-GB" sz="3200" dirty="0"/>
              </a:p>
            </p:txBody>
          </p:sp>
        </mc:Choice>
        <mc:Fallback xmlns="">
          <p:sp>
            <p:nvSpPr>
              <p:cNvPr id="29" name="TextBox 28"/>
              <p:cNvSpPr txBox="1">
                <a:spLocks noRot="1" noChangeAspect="1" noMove="1" noResize="1" noEditPoints="1" noAdjustHandles="1" noChangeArrowheads="1" noChangeShapeType="1" noTextEdit="1"/>
              </p:cNvSpPr>
              <p:nvPr/>
            </p:nvSpPr>
            <p:spPr>
              <a:xfrm>
                <a:off x="2246243" y="5543634"/>
                <a:ext cx="3931433" cy="584775"/>
              </a:xfrm>
              <a:prstGeom prst="rect">
                <a:avLst/>
              </a:prstGeom>
              <a:blipFill rotWithShape="0">
                <a:blip r:embed="rId3"/>
                <a:stretch>
                  <a:fillRect/>
                </a:stretch>
              </a:blipFill>
            </p:spPr>
            <p:txBody>
              <a:bodyPr/>
              <a:lstStyle/>
              <a:p>
                <a:r>
                  <a:rPr lang="en-GB">
                    <a:noFill/>
                  </a:rPr>
                  <a:t> </a:t>
                </a:r>
              </a:p>
            </p:txBody>
          </p:sp>
        </mc:Fallback>
      </mc:AlternateContent>
      <p:sp>
        <p:nvSpPr>
          <p:cNvPr id="30" name="Rectangle 29"/>
          <p:cNvSpPr/>
          <p:nvPr/>
        </p:nvSpPr>
        <p:spPr>
          <a:xfrm>
            <a:off x="626773" y="5384845"/>
            <a:ext cx="7632848" cy="8640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TextBox 17"/>
          <p:cNvSpPr txBox="1"/>
          <p:nvPr/>
        </p:nvSpPr>
        <p:spPr>
          <a:xfrm>
            <a:off x="0" y="-18395"/>
            <a:ext cx="9144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360000" rtlCol="0">
            <a:spAutoFit/>
          </a:bodyPr>
          <a:lstStyle/>
          <a:p>
            <a:r>
              <a:rPr lang="en-GB" sz="3200" dirty="0"/>
              <a:t>Manipulating a Diophantine Equation</a:t>
            </a:r>
          </a:p>
        </p:txBody>
      </p:sp>
      <p:sp>
        <p:nvSpPr>
          <p:cNvPr id="20" name="TextBox 19"/>
          <p:cNvSpPr txBox="1"/>
          <p:nvPr/>
        </p:nvSpPr>
        <p:spPr>
          <a:xfrm>
            <a:off x="0" y="562024"/>
            <a:ext cx="9144000"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360000" rtlCol="0">
            <a:spAutoFit/>
          </a:bodyPr>
          <a:lstStyle/>
          <a:p>
            <a:r>
              <a:rPr lang="en-GB" sz="2000" b="1" dirty="0"/>
              <a:t>Aim to factorise your equation.</a:t>
            </a:r>
            <a:endParaRPr lang="en-GB" sz="20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3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 name="TextBox 27"/>
              <p:cNvSpPr txBox="1"/>
              <p:nvPr/>
            </p:nvSpPr>
            <p:spPr>
              <a:xfrm>
                <a:off x="611560" y="2250192"/>
                <a:ext cx="7632848"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2: </a:t>
                </a:r>
                <a:r>
                  <a:rPr lang="en-GB" dirty="0"/>
                  <a:t>Try to get the equation in the form </a:t>
                </a:r>
                <a14:m>
                  <m:oMath xmlns:m="http://schemas.openxmlformats.org/officeDocument/2006/math">
                    <m:r>
                      <a:rPr lang="en-GB" i="1" dirty="0" smtClean="0">
                        <a:latin typeface="Cambria Math"/>
                      </a:rPr>
                      <m:t>(</m:t>
                    </m:r>
                    <m:r>
                      <a:rPr lang="en-GB" i="1" dirty="0" err="1" smtClean="0">
                        <a:latin typeface="Cambria Math"/>
                      </a:rPr>
                      <m:t>𝑎𝑥</m:t>
                    </m:r>
                    <m:r>
                      <a:rPr lang="en-GB" i="1" dirty="0" smtClean="0">
                        <a:latin typeface="Cambria Math"/>
                      </a:rPr>
                      <m:t>−</m:t>
                    </m:r>
                    <m:r>
                      <a:rPr lang="en-GB" i="1" dirty="0" smtClean="0">
                        <a:latin typeface="Cambria Math"/>
                      </a:rPr>
                      <m:t>𝑏</m:t>
                    </m:r>
                    <m:r>
                      <a:rPr lang="en-GB" i="1" dirty="0" smtClean="0">
                        <a:latin typeface="Cambria Math"/>
                      </a:rPr>
                      <m:t>)(</m:t>
                    </m:r>
                    <m:r>
                      <a:rPr lang="en-GB" i="1" dirty="0" smtClean="0">
                        <a:latin typeface="Cambria Math"/>
                      </a:rPr>
                      <m:t>𝑎𝑦</m:t>
                    </m:r>
                    <m:r>
                      <a:rPr lang="en-GB" i="1" dirty="0" smtClean="0">
                        <a:latin typeface="Cambria Math"/>
                      </a:rPr>
                      <m:t>−</m:t>
                    </m:r>
                    <m:r>
                      <a:rPr lang="en-GB" i="1" dirty="0" smtClean="0">
                        <a:latin typeface="Cambria Math"/>
                      </a:rPr>
                      <m:t>𝑐</m:t>
                    </m:r>
                    <m:r>
                      <a:rPr lang="en-GB" i="1" dirty="0" smtClean="0">
                        <a:latin typeface="Cambria Math"/>
                      </a:rPr>
                      <m:t>)=</m:t>
                    </m:r>
                    <m:r>
                      <a:rPr lang="en-GB" i="1" dirty="0" smtClean="0">
                        <a:latin typeface="Cambria Math"/>
                      </a:rPr>
                      <m:t>𝑑</m:t>
                    </m:r>
                  </m:oMath>
                </a14:m>
                <a:endParaRPr lang="en-GB" dirty="0"/>
              </a:p>
            </p:txBody>
          </p:sp>
        </mc:Choice>
        <mc:Fallback xmlns="">
          <p:sp>
            <p:nvSpPr>
              <p:cNvPr id="28" name="TextBox 27"/>
              <p:cNvSpPr txBox="1">
                <a:spLocks noRot="1" noChangeAspect="1" noMove="1" noResize="1" noEditPoints="1" noAdjustHandles="1" noChangeArrowheads="1" noChangeShapeType="1" noTextEdit="1"/>
              </p:cNvSpPr>
              <p:nvPr/>
            </p:nvSpPr>
            <p:spPr>
              <a:xfrm>
                <a:off x="611560" y="2250192"/>
                <a:ext cx="7632848" cy="369332"/>
              </a:xfrm>
              <a:prstGeom prst="rect">
                <a:avLst/>
              </a:prstGeom>
              <a:blipFill rotWithShape="1">
                <a:blip r:embed="rId2"/>
                <a:stretch>
                  <a:fillRect l="-478" t="-4615" b="-2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267744" y="1331189"/>
                <a:ext cx="3816424" cy="58477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200" i="1" dirty="0" smtClean="0">
                          <a:latin typeface="Cambria Math"/>
                        </a:rPr>
                        <m:t>11</m:t>
                      </m:r>
                      <m:r>
                        <a:rPr lang="en-GB" sz="3200" i="1" dirty="0" smtClean="0">
                          <a:latin typeface="Cambria Math"/>
                        </a:rPr>
                        <m:t>𝑥</m:t>
                      </m:r>
                      <m:r>
                        <a:rPr lang="en-GB" sz="3200" i="1" dirty="0" smtClean="0">
                          <a:latin typeface="Cambria Math"/>
                        </a:rPr>
                        <m:t>+11</m:t>
                      </m:r>
                      <m:r>
                        <a:rPr lang="en-GB" sz="3200" i="1" dirty="0" smtClean="0">
                          <a:latin typeface="Cambria Math"/>
                        </a:rPr>
                        <m:t>𝑦</m:t>
                      </m:r>
                      <m:r>
                        <a:rPr lang="en-GB" sz="3200" i="1" dirty="0" smtClean="0">
                          <a:latin typeface="Cambria Math"/>
                        </a:rPr>
                        <m:t>=5</m:t>
                      </m:r>
                      <m:r>
                        <a:rPr lang="en-GB" sz="3200" i="1" dirty="0" smtClean="0">
                          <a:latin typeface="Cambria Math"/>
                        </a:rPr>
                        <m:t>𝑥𝑦</m:t>
                      </m:r>
                    </m:oMath>
                  </m:oMathPara>
                </a14:m>
                <a:endParaRPr lang="en-GB" sz="3200" dirty="0"/>
              </a:p>
            </p:txBody>
          </p:sp>
        </mc:Choice>
        <mc:Fallback xmlns="">
          <p:sp>
            <p:nvSpPr>
              <p:cNvPr id="29" name="TextBox 28"/>
              <p:cNvSpPr txBox="1">
                <a:spLocks noRot="1" noChangeAspect="1" noMove="1" noResize="1" noEditPoints="1" noAdjustHandles="1" noChangeArrowheads="1" noChangeShapeType="1" noTextEdit="1"/>
              </p:cNvSpPr>
              <p:nvPr/>
            </p:nvSpPr>
            <p:spPr>
              <a:xfrm>
                <a:off x="2267744" y="1331189"/>
                <a:ext cx="3816424" cy="584775"/>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11560" y="2708920"/>
                <a:ext cx="7632848" cy="1015663"/>
              </a:xfrm>
              <a:prstGeom prst="rect">
                <a:avLst/>
              </a:prstGeom>
              <a:noFill/>
            </p:spPr>
            <p:txBody>
              <a:bodyPr wrap="square" rtlCol="0">
                <a:spAutoFit/>
              </a:bodyPr>
              <a:lstStyle/>
              <a:p>
                <a:r>
                  <a:rPr lang="en-GB" sz="2000" dirty="0"/>
                  <a:t>This is a bit on the fiddly side but becomes easier with practice.</a:t>
                </a:r>
              </a:p>
              <a:p>
                <a:r>
                  <a:rPr lang="en-GB" sz="2000" dirty="0"/>
                  <a:t>Note that </a:t>
                </a:r>
                <a14:m>
                  <m:oMath xmlns:m="http://schemas.openxmlformats.org/officeDocument/2006/math">
                    <m:d>
                      <m:dPr>
                        <m:ctrlPr>
                          <a:rPr lang="en-GB" sz="2000" b="1" i="1" smtClean="0">
                            <a:latin typeface="Cambria Math"/>
                          </a:rPr>
                        </m:ctrlPr>
                      </m:dPr>
                      <m:e>
                        <m:r>
                          <a:rPr lang="en-GB" sz="2000" b="1" i="1" smtClean="0">
                            <a:latin typeface="Cambria Math"/>
                          </a:rPr>
                          <m:t>𝒙</m:t>
                        </m:r>
                        <m:r>
                          <a:rPr lang="en-GB" sz="2000" b="1" i="1" smtClean="0">
                            <a:latin typeface="Cambria Math"/>
                          </a:rPr>
                          <m:t>+</m:t>
                        </m:r>
                        <m:r>
                          <a:rPr lang="en-GB" sz="2000" b="1" i="1" smtClean="0">
                            <a:latin typeface="Cambria Math"/>
                          </a:rPr>
                          <m:t>𝟏</m:t>
                        </m:r>
                      </m:e>
                    </m:d>
                    <m:d>
                      <m:dPr>
                        <m:ctrlPr>
                          <a:rPr lang="en-GB" sz="2000" b="1" i="1" smtClean="0">
                            <a:latin typeface="Cambria Math"/>
                          </a:rPr>
                        </m:ctrlPr>
                      </m:dPr>
                      <m:e>
                        <m:r>
                          <a:rPr lang="en-GB" sz="2000" b="1" i="1" smtClean="0">
                            <a:latin typeface="Cambria Math"/>
                          </a:rPr>
                          <m:t>𝒚</m:t>
                        </m:r>
                        <m:r>
                          <a:rPr lang="en-GB" sz="2000" b="1" i="1" smtClean="0">
                            <a:latin typeface="Cambria Math"/>
                          </a:rPr>
                          <m:t>+</m:t>
                        </m:r>
                        <m:r>
                          <a:rPr lang="en-GB" sz="2000" b="1" i="1" smtClean="0">
                            <a:latin typeface="Cambria Math"/>
                          </a:rPr>
                          <m:t>𝟏</m:t>
                        </m:r>
                      </m:e>
                    </m:d>
                    <m:r>
                      <a:rPr lang="en-GB" sz="2000" b="1" i="1" smtClean="0">
                        <a:latin typeface="Cambria Math"/>
                      </a:rPr>
                      <m:t>=</m:t>
                    </m:r>
                    <m:r>
                      <a:rPr lang="en-GB" sz="2000" b="1" i="1" smtClean="0">
                        <a:latin typeface="Cambria Math"/>
                      </a:rPr>
                      <m:t>𝒙𝒚</m:t>
                    </m:r>
                    <m:r>
                      <a:rPr lang="en-GB" sz="2000" b="1" i="1" smtClean="0">
                        <a:latin typeface="Cambria Math"/>
                      </a:rPr>
                      <m:t>+</m:t>
                    </m:r>
                    <m:r>
                      <a:rPr lang="en-GB" sz="2000" b="1" i="1" smtClean="0">
                        <a:latin typeface="Cambria Math"/>
                      </a:rPr>
                      <m:t>𝒙</m:t>
                    </m:r>
                    <m:r>
                      <a:rPr lang="en-GB" sz="2000" b="1" i="1" smtClean="0">
                        <a:latin typeface="Cambria Math"/>
                      </a:rPr>
                      <m:t>+</m:t>
                    </m:r>
                    <m:r>
                      <a:rPr lang="en-GB" sz="2000" b="1" i="1" smtClean="0">
                        <a:latin typeface="Cambria Math"/>
                      </a:rPr>
                      <m:t>𝒚</m:t>
                    </m:r>
                    <m:r>
                      <a:rPr lang="en-GB" sz="2000" b="1" i="1" smtClean="0">
                        <a:latin typeface="Cambria Math"/>
                      </a:rPr>
                      <m:t>+</m:t>
                    </m:r>
                    <m:r>
                      <a:rPr lang="en-GB" sz="2000" b="1" i="1" smtClean="0">
                        <a:latin typeface="Cambria Math"/>
                      </a:rPr>
                      <m:t>𝟏</m:t>
                    </m:r>
                  </m:oMath>
                </a14:m>
                <a:endParaRPr lang="en-GB" sz="2000" b="1" dirty="0"/>
              </a:p>
              <a:p>
                <a:r>
                  <a:rPr lang="en-GB" sz="2000" dirty="0"/>
                  <a:t>Similarly </a:t>
                </a:r>
                <a14:m>
                  <m:oMath xmlns:m="http://schemas.openxmlformats.org/officeDocument/2006/math">
                    <m:d>
                      <m:dPr>
                        <m:ctrlPr>
                          <a:rPr lang="en-GB" sz="2000" b="1" i="1" smtClean="0">
                            <a:latin typeface="Cambria Math"/>
                          </a:rPr>
                        </m:ctrlPr>
                      </m:dPr>
                      <m:e>
                        <m:r>
                          <a:rPr lang="en-GB" sz="2000" b="1" i="1" smtClean="0">
                            <a:latin typeface="Cambria Math"/>
                          </a:rPr>
                          <m:t>𝒂𝒙</m:t>
                        </m:r>
                        <m:r>
                          <a:rPr lang="en-GB" sz="2000" b="1" i="1" smtClean="0">
                            <a:latin typeface="Cambria Math"/>
                          </a:rPr>
                          <m:t>−</m:t>
                        </m:r>
                        <m:r>
                          <a:rPr lang="en-GB" sz="2000" b="1" i="1" smtClean="0">
                            <a:latin typeface="Cambria Math"/>
                          </a:rPr>
                          <m:t>𝒃</m:t>
                        </m:r>
                      </m:e>
                    </m:d>
                    <m:d>
                      <m:dPr>
                        <m:ctrlPr>
                          <a:rPr lang="en-GB" sz="2000" b="1" i="1" smtClean="0">
                            <a:latin typeface="Cambria Math"/>
                          </a:rPr>
                        </m:ctrlPr>
                      </m:dPr>
                      <m:e>
                        <m:r>
                          <a:rPr lang="en-GB" sz="2000" b="1" i="1" smtClean="0">
                            <a:latin typeface="Cambria Math"/>
                          </a:rPr>
                          <m:t>𝒂𝒚</m:t>
                        </m:r>
                        <m:r>
                          <a:rPr lang="en-GB" sz="2000" b="1" i="1" smtClean="0">
                            <a:latin typeface="Cambria Math"/>
                          </a:rPr>
                          <m:t>−</m:t>
                        </m:r>
                        <m:r>
                          <a:rPr lang="en-GB" sz="2000" b="1" i="1" smtClean="0">
                            <a:latin typeface="Cambria Math"/>
                          </a:rPr>
                          <m:t>𝒄</m:t>
                        </m:r>
                      </m:e>
                    </m:d>
                    <m:r>
                      <a:rPr lang="en-GB" sz="2000" b="0" i="1" smtClean="0">
                        <a:latin typeface="Cambria Math"/>
                      </a:rPr>
                      <m:t>=</m:t>
                    </m:r>
                    <m:sSup>
                      <m:sSupPr>
                        <m:ctrlPr>
                          <a:rPr lang="en-GB" sz="2000" b="0" i="1" smtClean="0">
                            <a:latin typeface="Cambria Math"/>
                          </a:rPr>
                        </m:ctrlPr>
                      </m:sSupPr>
                      <m:e>
                        <m:r>
                          <a:rPr lang="en-GB" sz="2000" b="0" i="1" smtClean="0">
                            <a:latin typeface="Cambria Math"/>
                          </a:rPr>
                          <m:t>𝑎</m:t>
                        </m:r>
                      </m:e>
                      <m:sup>
                        <m:r>
                          <a:rPr lang="en-GB" sz="2000" b="0" i="1" smtClean="0">
                            <a:latin typeface="Cambria Math"/>
                          </a:rPr>
                          <m:t>2</m:t>
                        </m:r>
                      </m:sup>
                    </m:sSup>
                    <m:r>
                      <a:rPr lang="en-GB" sz="2000" b="1" i="1" smtClean="0">
                        <a:latin typeface="Cambria Math"/>
                      </a:rPr>
                      <m:t>𝒙𝒚</m:t>
                    </m:r>
                    <m:r>
                      <a:rPr lang="en-GB" sz="2000" b="0" i="1" smtClean="0">
                        <a:latin typeface="Cambria Math"/>
                      </a:rPr>
                      <m:t>−</m:t>
                    </m:r>
                    <m:r>
                      <a:rPr lang="en-GB" sz="2000" b="0" i="1" smtClean="0">
                        <a:latin typeface="Cambria Math"/>
                      </a:rPr>
                      <m:t>𝑎𝑐</m:t>
                    </m:r>
                    <m:r>
                      <a:rPr lang="en-GB" sz="2000" b="1" i="1" smtClean="0">
                        <a:latin typeface="Cambria Math"/>
                      </a:rPr>
                      <m:t>𝒙</m:t>
                    </m:r>
                    <m:r>
                      <a:rPr lang="en-GB" sz="2000" b="0" i="1" smtClean="0">
                        <a:latin typeface="Cambria Math"/>
                      </a:rPr>
                      <m:t>−</m:t>
                    </m:r>
                    <m:r>
                      <a:rPr lang="en-GB" sz="2000" b="0" i="1" smtClean="0">
                        <a:latin typeface="Cambria Math"/>
                      </a:rPr>
                      <m:t>𝑎𝑏</m:t>
                    </m:r>
                    <m:r>
                      <a:rPr lang="en-GB" sz="2000" b="1" i="1" smtClean="0">
                        <a:latin typeface="Cambria Math"/>
                      </a:rPr>
                      <m:t>𝒚</m:t>
                    </m:r>
                    <m:r>
                      <a:rPr lang="en-GB" sz="2000" b="0" i="1" smtClean="0">
                        <a:latin typeface="Cambria Math"/>
                      </a:rPr>
                      <m:t>+</m:t>
                    </m:r>
                    <m:sSup>
                      <m:sSupPr>
                        <m:ctrlPr>
                          <a:rPr lang="en-GB" sz="2000" b="0" i="1" smtClean="0">
                            <a:latin typeface="Cambria Math"/>
                          </a:rPr>
                        </m:ctrlPr>
                      </m:sSupPr>
                      <m:e>
                        <m:r>
                          <a:rPr lang="en-GB" sz="2000" b="0" i="1" smtClean="0">
                            <a:latin typeface="Cambria Math"/>
                          </a:rPr>
                          <m:t>𝑏</m:t>
                        </m:r>
                      </m:e>
                      <m:sup>
                        <m:r>
                          <a:rPr lang="en-GB" sz="2000" b="0" i="1" smtClean="0">
                            <a:latin typeface="Cambria Math"/>
                          </a:rPr>
                          <m:t>2</m:t>
                        </m:r>
                      </m:sup>
                    </m:sSup>
                  </m:oMath>
                </a14:m>
                <a:endParaRPr lang="en-GB" sz="2000" baseline="30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11560" y="2708920"/>
                <a:ext cx="7632848" cy="1015663"/>
              </a:xfrm>
              <a:prstGeom prst="rect">
                <a:avLst/>
              </a:prstGeom>
              <a:blipFill rotWithShape="1">
                <a:blip r:embed="rId4"/>
                <a:stretch>
                  <a:fillRect l="-799" t="-2994" b="-958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34132" y="3927326"/>
                <a:ext cx="7466260" cy="2705549"/>
              </a:xfrm>
              <a:prstGeom prst="rect">
                <a:avLst/>
              </a:prstGeom>
              <a:noFill/>
            </p:spPr>
            <p:txBody>
              <a:bodyPr wrap="square" rtlCol="0">
                <a:spAutoFit/>
              </a:bodyPr>
              <a:lstStyle/>
              <a:p>
                <a:r>
                  <a:rPr lang="en-GB" sz="2000" dirty="0"/>
                  <a:t>So initially put the equation in the form </a:t>
                </a:r>
                <a14:m>
                  <m:oMath xmlns:m="http://schemas.openxmlformats.org/officeDocument/2006/math">
                    <m:r>
                      <a:rPr lang="en-GB" sz="2000" i="1" dirty="0" smtClean="0">
                        <a:latin typeface="Cambria Math"/>
                      </a:rPr>
                      <m:t>5</m:t>
                    </m:r>
                    <m:r>
                      <a:rPr lang="en-GB" sz="2000" i="1" dirty="0" smtClean="0">
                        <a:latin typeface="Cambria Math"/>
                      </a:rPr>
                      <m:t>𝑥𝑦</m:t>
                    </m:r>
                    <m:r>
                      <a:rPr lang="en-GB" sz="2000" i="1" dirty="0" smtClean="0">
                        <a:latin typeface="Cambria Math"/>
                      </a:rPr>
                      <m:t>–11</m:t>
                    </m:r>
                    <m:r>
                      <a:rPr lang="en-GB" sz="2000" i="1" dirty="0" smtClean="0">
                        <a:latin typeface="Cambria Math"/>
                      </a:rPr>
                      <m:t>𝑥</m:t>
                    </m:r>
                    <m:r>
                      <a:rPr lang="en-GB" sz="2000" i="1" dirty="0" smtClean="0">
                        <a:latin typeface="Cambria Math"/>
                      </a:rPr>
                      <m:t>–11</m:t>
                    </m:r>
                    <m:r>
                      <a:rPr lang="en-GB" sz="2000" i="1" dirty="0" smtClean="0">
                        <a:latin typeface="Cambria Math"/>
                      </a:rPr>
                      <m:t>𝑦</m:t>
                    </m:r>
                    <m:r>
                      <a:rPr lang="en-GB" sz="2000" i="1" dirty="0" smtClean="0">
                        <a:latin typeface="Cambria Math"/>
                      </a:rPr>
                      <m:t>=0</m:t>
                    </m:r>
                  </m:oMath>
                </a14:m>
                <a:endParaRPr lang="en-GB" sz="2000" dirty="0"/>
              </a:p>
              <a:p>
                <a:r>
                  <a:rPr lang="en-GB" sz="2000" dirty="0"/>
                  <a:t>Looking at the form above, it would seem to help to multiply by the coefficient of </a:t>
                </a:r>
                <a14:m>
                  <m:oMath xmlns:m="http://schemas.openxmlformats.org/officeDocument/2006/math">
                    <m:r>
                      <a:rPr lang="en-GB" sz="2000" i="1" dirty="0" smtClean="0">
                        <a:latin typeface="Cambria Math"/>
                      </a:rPr>
                      <m:t>𝑥𝑦</m:t>
                    </m:r>
                  </m:oMath>
                </a14:m>
                <a:r>
                  <a:rPr lang="en-GB" sz="2000" dirty="0"/>
                  <a:t> (i.e. 5), giving </a:t>
                </a:r>
                <a14:m>
                  <m:oMath xmlns:m="http://schemas.openxmlformats.org/officeDocument/2006/math">
                    <m:r>
                      <a:rPr lang="en-GB" sz="2000" b="1" i="1" dirty="0" smtClean="0">
                        <a:latin typeface="Cambria Math"/>
                      </a:rPr>
                      <m:t>𝟐𝟓</m:t>
                    </m:r>
                    <m:r>
                      <a:rPr lang="en-GB" sz="2000" b="1" i="1" dirty="0" smtClean="0">
                        <a:latin typeface="Cambria Math"/>
                      </a:rPr>
                      <m:t>𝒙𝒚</m:t>
                    </m:r>
                    <m:r>
                      <a:rPr lang="en-GB" sz="2000" b="1" i="1" dirty="0" smtClean="0">
                        <a:latin typeface="Cambria Math"/>
                      </a:rPr>
                      <m:t>–</m:t>
                    </m:r>
                    <m:r>
                      <a:rPr lang="en-GB" sz="2000" b="1" i="1" dirty="0" smtClean="0">
                        <a:latin typeface="Cambria Math"/>
                      </a:rPr>
                      <m:t>𝟓𝟓</m:t>
                    </m:r>
                    <m:r>
                      <a:rPr lang="en-GB" sz="2000" b="1" i="1" dirty="0" smtClean="0">
                        <a:latin typeface="Cambria Math"/>
                      </a:rPr>
                      <m:t>𝒙</m:t>
                    </m:r>
                    <m:r>
                      <a:rPr lang="en-GB" sz="2000" b="1" i="1" dirty="0" smtClean="0">
                        <a:latin typeface="Cambria Math"/>
                      </a:rPr>
                      <m:t>–</m:t>
                    </m:r>
                    <m:r>
                      <a:rPr lang="en-GB" sz="2000" b="1" i="1" dirty="0" smtClean="0">
                        <a:latin typeface="Cambria Math"/>
                      </a:rPr>
                      <m:t>𝟓𝟓</m:t>
                    </m:r>
                    <m:r>
                      <a:rPr lang="en-GB" sz="2000" b="1" i="1" dirty="0" smtClean="0">
                        <a:latin typeface="Cambria Math"/>
                      </a:rPr>
                      <m:t>𝒚</m:t>
                    </m:r>
                    <m:r>
                      <a:rPr lang="en-GB" sz="2000" b="1" i="1" dirty="0" smtClean="0">
                        <a:latin typeface="Cambria Math"/>
                      </a:rPr>
                      <m:t>=</m:t>
                    </m:r>
                    <m:r>
                      <a:rPr lang="en-GB" sz="2000" b="1" i="1" dirty="0" smtClean="0">
                        <a:latin typeface="Cambria Math"/>
                      </a:rPr>
                      <m:t>𝟎</m:t>
                    </m:r>
                  </m:oMath>
                </a14:m>
                <a:endParaRPr lang="en-GB" sz="2000" b="1" dirty="0"/>
              </a:p>
              <a:p>
                <a:r>
                  <a:rPr lang="en-GB" sz="2000" dirty="0"/>
                  <a:t>This allows us to factorise as (5x – 11)(5y – 11) – 121 = 0.</a:t>
                </a:r>
              </a:p>
              <a:p>
                <a:r>
                  <a:rPr lang="en-GB" sz="2000" dirty="0"/>
                  <a:t>The “-121” is because we want to ‘cancel out’ the +121 the results from the expansion of (5x – 11)(5y – 11).</a:t>
                </a:r>
              </a:p>
              <a:p>
                <a:endParaRPr lang="en-GB" dirty="0"/>
              </a:p>
              <a:p>
                <a:r>
                  <a:rPr lang="en-GB" sz="2400" dirty="0"/>
                  <a:t>So </a:t>
                </a:r>
                <a14:m>
                  <m:oMath xmlns:m="http://schemas.openxmlformats.org/officeDocument/2006/math">
                    <m:r>
                      <a:rPr lang="en-GB" sz="2400" b="1" i="1" dirty="0" smtClean="0">
                        <a:latin typeface="Cambria Math"/>
                      </a:rPr>
                      <m:t>(</m:t>
                    </m:r>
                    <m:r>
                      <a:rPr lang="en-GB" sz="2400" b="1" i="1" dirty="0" smtClean="0">
                        <a:latin typeface="Cambria Math"/>
                      </a:rPr>
                      <m:t>𝟓</m:t>
                    </m:r>
                    <m:r>
                      <a:rPr lang="en-GB" sz="2400" b="1" i="1" dirty="0" smtClean="0">
                        <a:latin typeface="Cambria Math"/>
                      </a:rPr>
                      <m:t>𝒙</m:t>
                    </m:r>
                    <m:r>
                      <a:rPr lang="en-GB" sz="2400" b="1" i="1" dirty="0" smtClean="0">
                        <a:latin typeface="Cambria Math"/>
                      </a:rPr>
                      <m:t> –</m:t>
                    </m:r>
                    <m:r>
                      <a:rPr lang="en-GB" sz="2400" b="1" i="1" dirty="0" smtClean="0">
                        <a:latin typeface="Cambria Math"/>
                      </a:rPr>
                      <m:t>𝟏𝟏</m:t>
                    </m:r>
                    <m:r>
                      <a:rPr lang="en-GB" sz="2400" b="1" i="1" dirty="0" smtClean="0">
                        <a:latin typeface="Cambria Math"/>
                      </a:rPr>
                      <m:t>)(</m:t>
                    </m:r>
                    <m:r>
                      <a:rPr lang="en-GB" sz="2400" b="1" i="1" dirty="0" smtClean="0">
                        <a:latin typeface="Cambria Math"/>
                      </a:rPr>
                      <m:t>𝟓</m:t>
                    </m:r>
                    <m:r>
                      <a:rPr lang="en-GB" sz="2400" b="1" i="1" dirty="0" smtClean="0">
                        <a:latin typeface="Cambria Math"/>
                      </a:rPr>
                      <m:t>𝒚</m:t>
                    </m:r>
                    <m:r>
                      <a:rPr lang="en-GB" sz="2400" b="1" i="1" dirty="0" smtClean="0">
                        <a:latin typeface="Cambria Math"/>
                      </a:rPr>
                      <m:t> –</m:t>
                    </m:r>
                    <m:r>
                      <a:rPr lang="en-GB" sz="2400" b="1" i="1" dirty="0" smtClean="0">
                        <a:latin typeface="Cambria Math"/>
                      </a:rPr>
                      <m:t>𝟏𝟏</m:t>
                    </m:r>
                    <m:r>
                      <a:rPr lang="en-GB" sz="2400" b="1" i="1" dirty="0" smtClean="0">
                        <a:latin typeface="Cambria Math"/>
                      </a:rPr>
                      <m:t>) = </m:t>
                    </m:r>
                    <m:r>
                      <a:rPr lang="en-GB" sz="2400" b="1" i="1" dirty="0" smtClean="0">
                        <a:latin typeface="Cambria Math"/>
                      </a:rPr>
                      <m:t>𝟏𝟐𝟏</m:t>
                    </m:r>
                  </m:oMath>
                </a14:m>
                <a:endParaRPr lang="en-GB" sz="2400" b="1" dirty="0"/>
              </a:p>
            </p:txBody>
          </p:sp>
        </mc:Choice>
        <mc:Fallback xmlns="">
          <p:sp>
            <p:nvSpPr>
              <p:cNvPr id="13" name="TextBox 12"/>
              <p:cNvSpPr txBox="1">
                <a:spLocks noRot="1" noChangeAspect="1" noMove="1" noResize="1" noEditPoints="1" noAdjustHandles="1" noChangeArrowheads="1" noChangeShapeType="1" noTextEdit="1"/>
              </p:cNvSpPr>
              <p:nvPr/>
            </p:nvSpPr>
            <p:spPr>
              <a:xfrm>
                <a:off x="634132" y="3927326"/>
                <a:ext cx="7466260" cy="2705549"/>
              </a:xfrm>
              <a:prstGeom prst="rect">
                <a:avLst/>
              </a:prstGeom>
              <a:blipFill rotWithShape="1">
                <a:blip r:embed="rId5"/>
                <a:stretch>
                  <a:fillRect l="-1224" t="-225" b="-4279"/>
                </a:stretch>
              </a:blipFill>
            </p:spPr>
            <p:txBody>
              <a:bodyPr/>
              <a:lstStyle/>
              <a:p>
                <a:r>
                  <a:rPr lang="en-GB">
                    <a:noFill/>
                  </a:rPr>
                  <a:t> </a:t>
                </a:r>
              </a:p>
            </p:txBody>
          </p:sp>
        </mc:Fallback>
      </mc:AlternateContent>
      <p:sp>
        <p:nvSpPr>
          <p:cNvPr id="14" name="TextBox 13"/>
          <p:cNvSpPr txBox="1"/>
          <p:nvPr/>
        </p:nvSpPr>
        <p:spPr>
          <a:xfrm>
            <a:off x="0" y="-18395"/>
            <a:ext cx="9144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360000" rtlCol="0">
            <a:spAutoFit/>
          </a:bodyPr>
          <a:lstStyle/>
          <a:p>
            <a:r>
              <a:rPr lang="en-GB" sz="3200" dirty="0"/>
              <a:t>Manipulating a Diophantine Equation</a:t>
            </a:r>
          </a:p>
        </p:txBody>
      </p:sp>
      <p:sp>
        <p:nvSpPr>
          <p:cNvPr id="15" name="TextBox 14"/>
          <p:cNvSpPr txBox="1"/>
          <p:nvPr/>
        </p:nvSpPr>
        <p:spPr>
          <a:xfrm>
            <a:off x="0" y="562024"/>
            <a:ext cx="9144000"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360000" rtlCol="0">
            <a:spAutoFit/>
          </a:bodyPr>
          <a:lstStyle/>
          <a:p>
            <a:r>
              <a:rPr lang="en-GB" sz="2000" b="1" dirty="0"/>
              <a:t>Aim to factorise your equation.</a:t>
            </a:r>
            <a:endParaRPr lang="en-GB" sz="20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51520" y="2636912"/>
            <a:ext cx="849694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3: </a:t>
            </a:r>
            <a:r>
              <a:rPr lang="en-GB" dirty="0"/>
              <a:t>Now consider possible factor pairs of the RHS as before.</a:t>
            </a:r>
          </a:p>
        </p:txBody>
      </p:sp>
      <mc:AlternateContent xmlns:mc="http://schemas.openxmlformats.org/markup-compatibility/2006" xmlns:a14="http://schemas.microsoft.com/office/drawing/2010/main">
        <mc:Choice Requires="a14">
          <p:sp>
            <p:nvSpPr>
              <p:cNvPr id="29" name="TextBox 28"/>
              <p:cNvSpPr txBox="1"/>
              <p:nvPr/>
            </p:nvSpPr>
            <p:spPr>
              <a:xfrm>
                <a:off x="1729003" y="1632857"/>
                <a:ext cx="5472608"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3200" b="1" i="1" smtClean="0">
                              <a:latin typeface="Cambria Math"/>
                            </a:rPr>
                          </m:ctrlPr>
                        </m:dPr>
                        <m:e>
                          <m:r>
                            <a:rPr lang="en-GB" sz="3200" b="1" i="1" smtClean="0">
                              <a:latin typeface="Cambria Math" panose="02040503050406030204" pitchFamily="18" charset="0"/>
                            </a:rPr>
                            <m:t>𝟓</m:t>
                          </m:r>
                          <m:r>
                            <a:rPr lang="en-GB" sz="3200" b="1" i="1" smtClean="0">
                              <a:latin typeface="Cambria Math" panose="02040503050406030204" pitchFamily="18" charset="0"/>
                            </a:rPr>
                            <m:t>𝒙</m:t>
                          </m:r>
                          <m:r>
                            <a:rPr lang="en-GB" sz="3200" b="1" i="1" smtClean="0">
                              <a:latin typeface="Cambria Math" panose="02040503050406030204" pitchFamily="18" charset="0"/>
                            </a:rPr>
                            <m:t>−</m:t>
                          </m:r>
                          <m:r>
                            <a:rPr lang="en-GB" sz="3200" b="1" i="1" smtClean="0">
                              <a:latin typeface="Cambria Math" panose="02040503050406030204" pitchFamily="18" charset="0"/>
                            </a:rPr>
                            <m:t>𝟏𝟏</m:t>
                          </m:r>
                        </m:e>
                      </m:d>
                      <m:d>
                        <m:dPr>
                          <m:ctrlPr>
                            <a:rPr lang="en-GB" sz="3200" b="1" i="1" smtClean="0">
                              <a:latin typeface="Cambria Math"/>
                            </a:rPr>
                          </m:ctrlPr>
                        </m:dPr>
                        <m:e>
                          <m:r>
                            <a:rPr lang="en-GB" sz="3200" b="1" i="1" smtClean="0">
                              <a:latin typeface="Cambria Math" panose="02040503050406030204" pitchFamily="18" charset="0"/>
                            </a:rPr>
                            <m:t>𝟓</m:t>
                          </m:r>
                          <m:r>
                            <a:rPr lang="en-GB" sz="3200" b="1" i="1" smtClean="0">
                              <a:latin typeface="Cambria Math" panose="02040503050406030204" pitchFamily="18" charset="0"/>
                            </a:rPr>
                            <m:t>𝒚</m:t>
                          </m:r>
                          <m:r>
                            <a:rPr lang="en-GB" sz="3200" b="1" i="1" smtClean="0">
                              <a:latin typeface="Cambria Math" panose="02040503050406030204" pitchFamily="18" charset="0"/>
                            </a:rPr>
                            <m:t>−</m:t>
                          </m:r>
                          <m:r>
                            <a:rPr lang="en-GB" sz="3200" b="1" i="1" smtClean="0">
                              <a:latin typeface="Cambria Math" panose="02040503050406030204" pitchFamily="18" charset="0"/>
                            </a:rPr>
                            <m:t>𝟏𝟏</m:t>
                          </m:r>
                        </m:e>
                      </m:d>
                      <m:r>
                        <a:rPr lang="en-GB" sz="3200" b="1" i="1" smtClean="0">
                          <a:latin typeface="Cambria Math" panose="02040503050406030204" pitchFamily="18" charset="0"/>
                        </a:rPr>
                        <m:t>=</m:t>
                      </m:r>
                      <m:r>
                        <a:rPr lang="en-GB" sz="3200" b="1" i="1" smtClean="0">
                          <a:latin typeface="Cambria Math" panose="02040503050406030204" pitchFamily="18" charset="0"/>
                        </a:rPr>
                        <m:t>𝟏𝟐𝟏</m:t>
                      </m:r>
                    </m:oMath>
                  </m:oMathPara>
                </a14:m>
                <a:endParaRPr lang="en-GB" sz="3200" b="1" dirty="0"/>
              </a:p>
            </p:txBody>
          </p:sp>
        </mc:Choice>
        <mc:Fallback xmlns="">
          <p:sp>
            <p:nvSpPr>
              <p:cNvPr id="29" name="TextBox 28"/>
              <p:cNvSpPr txBox="1">
                <a:spLocks noRot="1" noChangeAspect="1" noMove="1" noResize="1" noEditPoints="1" noAdjustHandles="1" noChangeArrowheads="1" noChangeShapeType="1" noTextEdit="1"/>
              </p:cNvSpPr>
              <p:nvPr/>
            </p:nvSpPr>
            <p:spPr>
              <a:xfrm>
                <a:off x="1729003" y="1632857"/>
                <a:ext cx="5472608" cy="584775"/>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51520" y="3212976"/>
                <a:ext cx="7992888" cy="3170099"/>
              </a:xfrm>
              <a:prstGeom prst="rect">
                <a:avLst/>
              </a:prstGeom>
              <a:noFill/>
            </p:spPr>
            <p:txBody>
              <a:bodyPr wrap="square" rtlCol="0">
                <a:spAutoFit/>
              </a:bodyPr>
              <a:lstStyle/>
              <a:p>
                <a:r>
                  <a:rPr lang="en-GB" sz="2000" dirty="0"/>
                  <a:t>Since the RHS is </a:t>
                </a:r>
                <a14:m>
                  <m:oMath xmlns:m="http://schemas.openxmlformats.org/officeDocument/2006/math">
                    <m:r>
                      <a:rPr lang="en-GB" sz="2000" b="0" i="1" smtClean="0">
                        <a:latin typeface="Cambria Math" panose="02040503050406030204" pitchFamily="18" charset="0"/>
                      </a:rPr>
                      <m:t>121=</m:t>
                    </m:r>
                    <m:sSup>
                      <m:sSupPr>
                        <m:ctrlPr>
                          <a:rPr lang="en-GB" sz="2000" b="0" i="1" smtClean="0">
                            <a:latin typeface="Cambria Math"/>
                          </a:rPr>
                        </m:ctrlPr>
                      </m:sSupPr>
                      <m:e>
                        <m:r>
                          <a:rPr lang="en-GB" sz="2000" b="0" i="1" smtClean="0">
                            <a:latin typeface="Cambria Math" panose="02040503050406030204" pitchFamily="18" charset="0"/>
                          </a:rPr>
                          <m:t>11</m:t>
                        </m:r>
                      </m:e>
                      <m:sup>
                        <m:r>
                          <a:rPr lang="en-GB" sz="2000" b="0" i="1" smtClean="0">
                            <a:latin typeface="Cambria Math" panose="02040503050406030204" pitchFamily="18" charset="0"/>
                          </a:rPr>
                          <m:t>2</m:t>
                        </m:r>
                      </m:sup>
                    </m:sSup>
                  </m:oMath>
                </a14:m>
                <a:r>
                  <a:rPr lang="en-GB" sz="2000" dirty="0"/>
                  <a:t>, then the left hand brackets must be </a:t>
                </a:r>
                <a14:m>
                  <m:oMath xmlns:m="http://schemas.openxmlformats.org/officeDocument/2006/math">
                    <m:r>
                      <a:rPr lang="en-GB" sz="2000" b="0" i="1" smtClean="0">
                        <a:latin typeface="Cambria Math" panose="02040503050406030204" pitchFamily="18" charset="0"/>
                      </a:rPr>
                      <m:t>1×121</m:t>
                    </m:r>
                  </m:oMath>
                </a14:m>
                <a:r>
                  <a:rPr lang="en-GB" sz="2000" dirty="0"/>
                  <a:t> or </a:t>
                </a:r>
                <a14:m>
                  <m:oMath xmlns:m="http://schemas.openxmlformats.org/officeDocument/2006/math">
                    <m:r>
                      <a:rPr lang="en-GB" sz="2000" b="0" i="1" smtClean="0">
                        <a:latin typeface="Cambria Math" panose="02040503050406030204" pitchFamily="18" charset="0"/>
                      </a:rPr>
                      <m:t>11×11</m:t>
                    </m:r>
                  </m:oMath>
                </a14:m>
                <a:r>
                  <a:rPr lang="en-GB" sz="2000" dirty="0"/>
                  <a:t> or </a:t>
                </a:r>
                <a14:m>
                  <m:oMath xmlns:m="http://schemas.openxmlformats.org/officeDocument/2006/math">
                    <m:r>
                      <a:rPr lang="en-GB" sz="2000" b="0" i="1" smtClean="0">
                        <a:latin typeface="Cambria Math" panose="02040503050406030204" pitchFamily="18" charset="0"/>
                      </a:rPr>
                      <m:t>121×1</m:t>
                    </m:r>
                  </m:oMath>
                </a14:m>
                <a:r>
                  <a:rPr lang="en-GB" sz="2000" dirty="0"/>
                  <a:t> or </a:t>
                </a:r>
                <a14:m>
                  <m:oMath xmlns:m="http://schemas.openxmlformats.org/officeDocument/2006/math">
                    <m:r>
                      <a:rPr lang="en-GB" sz="2000" b="0" i="1" smtClean="0">
                        <a:latin typeface="Cambria Math" panose="02040503050406030204" pitchFamily="18" charset="0"/>
                      </a:rPr>
                      <m:t>−1×−121</m:t>
                    </m:r>
                  </m:oMath>
                </a14:m>
                <a:r>
                  <a:rPr lang="en-GB" sz="2000" dirty="0"/>
                  <a:t>, etc. (don’t forget the negative values!)</a:t>
                </a:r>
              </a:p>
              <a:p>
                <a:endParaRPr lang="en-GB" sz="2000" dirty="0"/>
              </a:p>
              <a:p>
                <a:r>
                  <a:rPr lang="en-GB" sz="2000" dirty="0"/>
                  <a:t>If </a:t>
                </a:r>
                <a14:m>
                  <m:oMath xmlns:m="http://schemas.openxmlformats.org/officeDocument/2006/math">
                    <m:r>
                      <a:rPr lang="en-GB" sz="2000" b="0" i="1" smtClean="0">
                        <a:latin typeface="Cambria Math" panose="02040503050406030204" pitchFamily="18" charset="0"/>
                      </a:rPr>
                      <m:t>5</m:t>
                    </m:r>
                    <m:r>
                      <a:rPr lang="en-GB" sz="2000" b="0" i="1" smtClean="0">
                        <a:latin typeface="Cambria Math" panose="02040503050406030204" pitchFamily="18" charset="0"/>
                      </a:rPr>
                      <m:t>𝑥</m:t>
                    </m:r>
                    <m:r>
                      <a:rPr lang="en-GB" sz="2000" b="0" i="1" smtClean="0">
                        <a:latin typeface="Cambria Math" panose="02040503050406030204" pitchFamily="18" charset="0"/>
                      </a:rPr>
                      <m:t>−11=1</m:t>
                    </m:r>
                  </m:oMath>
                </a14:m>
                <a:r>
                  <a:rPr lang="en-GB" sz="2000" dirty="0"/>
                  <a:t>, then </a:t>
                </a:r>
                <a14:m>
                  <m:oMath xmlns:m="http://schemas.openxmlformats.org/officeDocument/2006/math">
                    <m:r>
                      <a:rPr lang="en-GB" sz="2000" i="1" dirty="0" smtClean="0">
                        <a:latin typeface="Cambria Math" panose="02040503050406030204" pitchFamily="18" charset="0"/>
                      </a:rPr>
                      <m:t>𝑥</m:t>
                    </m:r>
                  </m:oMath>
                </a14:m>
                <a:r>
                  <a:rPr lang="en-GB" sz="2000" dirty="0"/>
                  <a:t> is not an integer.</a:t>
                </a:r>
              </a:p>
              <a:p>
                <a:r>
                  <a:rPr lang="en-GB" sz="2000" dirty="0"/>
                  <a:t>If </a:t>
                </a:r>
                <a14:m>
                  <m:oMath xmlns:m="http://schemas.openxmlformats.org/officeDocument/2006/math">
                    <m:r>
                      <a:rPr lang="en-GB" sz="2000" b="0" i="1" smtClean="0">
                        <a:latin typeface="Cambria Math" panose="02040503050406030204" pitchFamily="18" charset="0"/>
                      </a:rPr>
                      <m:t>5</m:t>
                    </m:r>
                    <m:r>
                      <a:rPr lang="en-GB" sz="2000" b="0" i="1" smtClean="0">
                        <a:latin typeface="Cambria Math" panose="02040503050406030204" pitchFamily="18" charset="0"/>
                      </a:rPr>
                      <m:t>𝑥</m:t>
                    </m:r>
                    <m:r>
                      <a:rPr lang="en-GB" sz="2000" b="0" i="1" smtClean="0">
                        <a:latin typeface="Cambria Math" panose="02040503050406030204" pitchFamily="18" charset="0"/>
                      </a:rPr>
                      <m:t>−11=11</m:t>
                    </m:r>
                  </m:oMath>
                </a14:m>
                <a:r>
                  <a:rPr lang="en-GB" sz="2000" dirty="0"/>
                  <a:t>, then </a:t>
                </a:r>
                <a14:m>
                  <m:oMath xmlns:m="http://schemas.openxmlformats.org/officeDocument/2006/math">
                    <m:r>
                      <a:rPr lang="en-GB" sz="2000" i="1" dirty="0" smtClean="0">
                        <a:latin typeface="Cambria Math" panose="02040503050406030204" pitchFamily="18" charset="0"/>
                      </a:rPr>
                      <m:t>𝑥</m:t>
                    </m:r>
                  </m:oMath>
                </a14:m>
                <a:r>
                  <a:rPr lang="en-GB" sz="2000" dirty="0"/>
                  <a:t> is not an integer.</a:t>
                </a:r>
              </a:p>
              <a:p>
                <a:r>
                  <a:rPr lang="en-GB" sz="2000" dirty="0"/>
                  <a:t>If </a:t>
                </a:r>
                <a14:m>
                  <m:oMath xmlns:m="http://schemas.openxmlformats.org/officeDocument/2006/math">
                    <m:r>
                      <a:rPr lang="en-GB" sz="2000" b="0" i="1" smtClean="0">
                        <a:latin typeface="Cambria Math" panose="02040503050406030204" pitchFamily="18" charset="0"/>
                      </a:rPr>
                      <m:t>5</m:t>
                    </m:r>
                    <m:r>
                      <a:rPr lang="en-GB" sz="2000" b="0" i="1" smtClean="0">
                        <a:latin typeface="Cambria Math" panose="02040503050406030204" pitchFamily="18" charset="0"/>
                      </a:rPr>
                      <m:t>𝑥</m:t>
                    </m:r>
                    <m:r>
                      <a:rPr lang="en-GB" sz="2000" b="0" i="1" smtClean="0">
                        <a:latin typeface="Cambria Math" panose="02040503050406030204" pitchFamily="18" charset="0"/>
                      </a:rPr>
                      <m:t>−11=−1</m:t>
                    </m:r>
                  </m:oMath>
                </a14:m>
                <a:r>
                  <a:rPr lang="en-GB" sz="2000" dirty="0"/>
                  <a:t>, then </a:t>
                </a:r>
                <a14:m>
                  <m:oMath xmlns:m="http://schemas.openxmlformats.org/officeDocument/2006/math">
                    <m:r>
                      <a:rPr lang="en-GB" sz="2000" b="0" i="1" smtClean="0">
                        <a:latin typeface="Cambria Math" panose="02040503050406030204" pitchFamily="18" charset="0"/>
                      </a:rPr>
                      <m:t>𝑥</m:t>
                    </m:r>
                    <m:r>
                      <a:rPr lang="en-GB" sz="2000" b="0" i="1" smtClean="0">
                        <a:latin typeface="Cambria Math" panose="02040503050406030204" pitchFamily="18" charset="0"/>
                      </a:rPr>
                      <m:t>=2</m:t>
                    </m:r>
                  </m:oMath>
                </a14:m>
                <a:r>
                  <a:rPr lang="en-GB" sz="2000" dirty="0"/>
                  <a:t>, but </a:t>
                </a:r>
                <a14:m>
                  <m:oMath xmlns:m="http://schemas.openxmlformats.org/officeDocument/2006/math">
                    <m:r>
                      <a:rPr lang="en-GB" sz="2000" b="0" i="1" smtClean="0">
                        <a:latin typeface="Cambria Math" panose="02040503050406030204" pitchFamily="18" charset="0"/>
                      </a:rPr>
                      <m:t>5</m:t>
                    </m:r>
                    <m:r>
                      <a:rPr lang="en-GB" sz="2000" b="0" i="1" smtClean="0">
                        <a:latin typeface="Cambria Math" panose="02040503050406030204" pitchFamily="18" charset="0"/>
                      </a:rPr>
                      <m:t>𝑦</m:t>
                    </m:r>
                    <m:r>
                      <a:rPr lang="en-GB" sz="2000" b="0" i="1" smtClean="0">
                        <a:latin typeface="Cambria Math" panose="02040503050406030204" pitchFamily="18" charset="0"/>
                      </a:rPr>
                      <m:t>−11=−121</m:t>
                    </m:r>
                  </m:oMath>
                </a14:m>
                <a:r>
                  <a:rPr lang="en-GB" sz="2000" dirty="0"/>
                  <a:t>, where </a:t>
                </a:r>
                <a14:m>
                  <m:oMath xmlns:m="http://schemas.openxmlformats.org/officeDocument/2006/math">
                    <m:r>
                      <a:rPr lang="en-GB" sz="2000" i="1" dirty="0" smtClean="0">
                        <a:latin typeface="Cambria Math" panose="02040503050406030204" pitchFamily="18" charset="0"/>
                      </a:rPr>
                      <m:t>𝑦</m:t>
                    </m:r>
                  </m:oMath>
                </a14:m>
                <a:r>
                  <a:rPr lang="en-GB" sz="2000" dirty="0"/>
                  <a:t> is not an integer.</a:t>
                </a:r>
              </a:p>
              <a:p>
                <a:r>
                  <a:rPr lang="en-GB" sz="2000" dirty="0"/>
                  <a:t>(And for the remaining three cases, there is no pair of positive integer solutions for </a:t>
                </a:r>
                <a14:m>
                  <m:oMath xmlns:m="http://schemas.openxmlformats.org/officeDocument/2006/math">
                    <m:r>
                      <a:rPr lang="en-GB" sz="2000" i="1" dirty="0" smtClean="0">
                        <a:latin typeface="Cambria Math" panose="02040503050406030204" pitchFamily="18" charset="0"/>
                      </a:rPr>
                      <m:t>𝑥</m:t>
                    </m:r>
                  </m:oMath>
                </a14:m>
                <a:r>
                  <a:rPr lang="en-GB" sz="2000" dirty="0"/>
                  <a:t> and </a:t>
                </a:r>
                <a14:m>
                  <m:oMath xmlns:m="http://schemas.openxmlformats.org/officeDocument/2006/math">
                    <m:r>
                      <a:rPr lang="en-GB" sz="2000" i="1" dirty="0" smtClean="0">
                        <a:latin typeface="Cambria Math" panose="02040503050406030204" pitchFamily="18" charset="0"/>
                      </a:rPr>
                      <m:t>𝑦</m:t>
                    </m:r>
                  </m:oMath>
                </a14:m>
                <a:r>
                  <a:rPr lang="en-GB" sz="2000" dirty="0"/>
                  <a:t>)</a:t>
                </a:r>
              </a:p>
            </p:txBody>
          </p:sp>
        </mc:Choice>
        <mc:Fallback xmlns="">
          <p:sp>
            <p:nvSpPr>
              <p:cNvPr id="13" name="TextBox 12"/>
              <p:cNvSpPr txBox="1">
                <a:spLocks noRot="1" noChangeAspect="1" noMove="1" noResize="1" noEditPoints="1" noAdjustHandles="1" noChangeArrowheads="1" noChangeShapeType="1" noTextEdit="1"/>
              </p:cNvSpPr>
              <p:nvPr/>
            </p:nvSpPr>
            <p:spPr>
              <a:xfrm>
                <a:off x="251520" y="3212976"/>
                <a:ext cx="7992888" cy="3170099"/>
              </a:xfrm>
              <a:prstGeom prst="rect">
                <a:avLst/>
              </a:prstGeom>
              <a:blipFill rotWithShape="0">
                <a:blip r:embed="rId3"/>
                <a:stretch>
                  <a:fillRect l="-763" t="-962" b="-2500"/>
                </a:stretch>
              </a:blipFill>
            </p:spPr>
            <p:txBody>
              <a:bodyPr/>
              <a:lstStyle/>
              <a:p>
                <a:r>
                  <a:rPr lang="en-GB">
                    <a:noFill/>
                  </a:rPr>
                  <a:t> </a:t>
                </a:r>
              </a:p>
            </p:txBody>
          </p:sp>
        </mc:Fallback>
      </mc:AlternateContent>
      <p:sp>
        <p:nvSpPr>
          <p:cNvPr id="9" name="TextBox 8"/>
          <p:cNvSpPr txBox="1"/>
          <p:nvPr/>
        </p:nvSpPr>
        <p:spPr>
          <a:xfrm>
            <a:off x="0" y="-18395"/>
            <a:ext cx="9144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360000" rtlCol="0">
            <a:spAutoFit/>
          </a:bodyPr>
          <a:lstStyle/>
          <a:p>
            <a:r>
              <a:rPr lang="en-GB" sz="3200" dirty="0"/>
              <a:t>Manipulating a Diophantine Equation</a:t>
            </a:r>
          </a:p>
        </p:txBody>
      </p:sp>
      <p:sp>
        <p:nvSpPr>
          <p:cNvPr id="10" name="TextBox 9"/>
          <p:cNvSpPr txBox="1"/>
          <p:nvPr/>
        </p:nvSpPr>
        <p:spPr>
          <a:xfrm>
            <a:off x="0" y="562024"/>
            <a:ext cx="9144000"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360000" rtlCol="0">
            <a:spAutoFit/>
          </a:bodyPr>
          <a:lstStyle/>
          <a:p>
            <a:r>
              <a:rPr lang="en-GB" sz="2000" b="1" dirty="0"/>
              <a:t>Aim to factorise your equation.</a:t>
            </a:r>
            <a:endParaRPr lang="en-GB" sz="2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p:cNvSpPr txBox="1"/>
              <p:nvPr/>
            </p:nvSpPr>
            <p:spPr>
              <a:xfrm>
                <a:off x="989045" y="794115"/>
                <a:ext cx="7188629" cy="461665"/>
              </a:xfrm>
              <a:prstGeom prst="rect">
                <a:avLst/>
              </a:prstGeom>
              <a:noFill/>
            </p:spPr>
            <p:txBody>
              <a:bodyPr wrap="square" rtlCol="0">
                <a:spAutoFit/>
              </a:bodyPr>
              <a:lstStyle/>
              <a:p>
                <a:r>
                  <a:rPr lang="en-GB" sz="2400" b="1" dirty="0"/>
                  <a:t>Let’s practice! </a:t>
                </a:r>
                <a:r>
                  <a:rPr lang="en-GB" sz="2400" dirty="0"/>
                  <a:t>Put in the form </a:t>
                </a:r>
                <a14:m>
                  <m:oMath xmlns:m="http://schemas.openxmlformats.org/officeDocument/2006/math">
                    <m:d>
                      <m:dPr>
                        <m:ctrlPr>
                          <a:rPr lang="en-GB" sz="2400" b="0" i="1" smtClean="0">
                            <a:latin typeface="Cambria Math"/>
                          </a:rPr>
                        </m:ctrlPr>
                      </m:dPr>
                      <m:e>
                        <m:r>
                          <a:rPr lang="en-GB" sz="2400" b="0" i="1" smtClean="0">
                            <a:latin typeface="Cambria Math" panose="02040503050406030204" pitchFamily="18" charset="0"/>
                          </a:rPr>
                          <m:t>𝑎𝑥</m:t>
                        </m:r>
                        <m:r>
                          <a:rPr lang="en-GB" sz="2400" b="0" i="1" smtClean="0">
                            <a:latin typeface="Cambria Math" panose="02040503050406030204" pitchFamily="18" charset="0"/>
                          </a:rPr>
                          <m:t>−</m:t>
                        </m:r>
                        <m:r>
                          <a:rPr lang="en-GB" sz="2400" b="0" i="1" smtClean="0">
                            <a:latin typeface="Cambria Math" panose="02040503050406030204" pitchFamily="18" charset="0"/>
                          </a:rPr>
                          <m:t>𝑏</m:t>
                        </m:r>
                      </m:e>
                    </m:d>
                    <m:d>
                      <m:dPr>
                        <m:ctrlPr>
                          <a:rPr lang="en-GB" sz="2400" b="0" i="1" smtClean="0">
                            <a:latin typeface="Cambria Math"/>
                          </a:rPr>
                        </m:ctrlPr>
                      </m:dPr>
                      <m:e>
                        <m:r>
                          <a:rPr lang="en-GB" sz="2400" b="0" i="1" smtClean="0">
                            <a:latin typeface="Cambria Math" panose="02040503050406030204" pitchFamily="18" charset="0"/>
                          </a:rPr>
                          <m:t>𝑎𝑦</m:t>
                        </m:r>
                        <m:r>
                          <a:rPr lang="en-GB" sz="2400" b="0" i="1" smtClean="0">
                            <a:latin typeface="Cambria Math" panose="02040503050406030204" pitchFamily="18" charset="0"/>
                          </a:rPr>
                          <m:t>−</m:t>
                        </m:r>
                        <m:r>
                          <a:rPr lang="en-GB" sz="2400" b="0" i="1" smtClean="0">
                            <a:latin typeface="Cambria Math" panose="02040503050406030204" pitchFamily="18" charset="0"/>
                          </a:rPr>
                          <m:t>𝑐</m:t>
                        </m:r>
                      </m:e>
                    </m:d>
                    <m:r>
                      <a:rPr lang="en-GB" sz="2400" b="0" i="1" smtClean="0">
                        <a:latin typeface="Cambria Math" panose="02040503050406030204" pitchFamily="18" charset="0"/>
                      </a:rPr>
                      <m:t>=</m:t>
                    </m:r>
                    <m:r>
                      <a:rPr lang="en-GB" sz="2400" b="0" i="1" smtClean="0">
                        <a:latin typeface="Cambria Math" panose="02040503050406030204" pitchFamily="18" charset="0"/>
                      </a:rPr>
                      <m:t>𝑑</m:t>
                    </m:r>
                  </m:oMath>
                </a14:m>
                <a:endParaRPr lang="en-GB"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989045" y="794115"/>
                <a:ext cx="7188629" cy="461665"/>
              </a:xfrm>
              <a:prstGeom prst="rect">
                <a:avLst/>
              </a:prstGeom>
              <a:blipFill rotWithShape="0">
                <a:blip r:embed="rId2"/>
                <a:stretch>
                  <a:fillRect l="-1272" t="-10526" b="-289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Rectangle 1"/>
              <p:cNvSpPr>
                <a:spLocks noChangeArrowheads="1"/>
              </p:cNvSpPr>
              <p:nvPr/>
            </p:nvSpPr>
            <p:spPr bwMode="auto">
              <a:xfrm>
                <a:off x="6012159" y="2852936"/>
                <a:ext cx="2919557"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tabLst/>
                </a:pPr>
                <a14:m>
                  <m:oMathPara xmlns:m="http://schemas.openxmlformats.org/officeDocument/2006/math">
                    <m:oMathParaPr>
                      <m:jc m:val="centerGroup"/>
                    </m:oMathParaPr>
                    <m:oMath xmlns:m="http://schemas.openxmlformats.org/officeDocument/2006/math">
                      <m:d>
                        <m:dPr>
                          <m:ctrlPr>
                            <a:rPr kumimoji="0" lang="en-GB" sz="2400" b="1" i="1" strike="noStrike" cap="none" normalizeH="0" baseline="0" smtClean="0">
                              <a:ln>
                                <a:noFill/>
                              </a:ln>
                              <a:solidFill>
                                <a:schemeClr val="tx1"/>
                              </a:solidFill>
                              <a:effectLst/>
                              <a:latin typeface="Cambria Math"/>
                              <a:ea typeface="Times New Roman" pitchFamily="18" charset="0"/>
                              <a:cs typeface="Times New Roman" pitchFamily="18" charset="0"/>
                            </a:rPr>
                          </m:ctrlPr>
                        </m:dPr>
                        <m:e>
                          <m:r>
                            <a:rPr kumimoji="0" lang="en-GB" sz="2400" b="1" i="1" strike="noStrike" cap="none" normalizeH="0" baseline="0" smtClean="0">
                              <a:ln>
                                <a:noFill/>
                              </a:ln>
                              <a:solidFill>
                                <a:schemeClr val="tx1"/>
                              </a:solidFill>
                              <a:effectLst/>
                              <a:latin typeface="Cambria Math" panose="02040503050406030204" pitchFamily="18" charset="0"/>
                              <a:ea typeface="Times New Roman" pitchFamily="18" charset="0"/>
                              <a:cs typeface="Times New Roman" pitchFamily="18" charset="0"/>
                            </a:rPr>
                            <m:t>𝒙</m:t>
                          </m:r>
                          <m:r>
                            <a:rPr kumimoji="0" lang="en-GB" sz="2400" b="1" i="1" strike="noStrike" cap="none" normalizeH="0" baseline="0" smtClean="0">
                              <a:ln>
                                <a:noFill/>
                              </a:ln>
                              <a:solidFill>
                                <a:schemeClr val="tx1"/>
                              </a:solidFill>
                              <a:effectLst/>
                              <a:latin typeface="Cambria Math" panose="02040503050406030204" pitchFamily="18" charset="0"/>
                              <a:ea typeface="Times New Roman" pitchFamily="18" charset="0"/>
                              <a:cs typeface="Times New Roman" pitchFamily="18" charset="0"/>
                            </a:rPr>
                            <m:t>−</m:t>
                          </m:r>
                          <m:r>
                            <a:rPr kumimoji="0" lang="en-GB" sz="2400" b="1" i="1" strike="noStrike" cap="none" normalizeH="0" baseline="0" smtClean="0">
                              <a:ln>
                                <a:noFill/>
                              </a:ln>
                              <a:solidFill>
                                <a:schemeClr val="tx1"/>
                              </a:solidFill>
                              <a:effectLst/>
                              <a:latin typeface="Cambria Math" panose="02040503050406030204" pitchFamily="18" charset="0"/>
                              <a:ea typeface="Times New Roman" pitchFamily="18" charset="0"/>
                              <a:cs typeface="Times New Roman" pitchFamily="18" charset="0"/>
                            </a:rPr>
                            <m:t>𝟏</m:t>
                          </m:r>
                        </m:e>
                      </m:d>
                      <m:d>
                        <m:dPr>
                          <m:ctrlPr>
                            <a:rPr kumimoji="0" lang="en-GB" sz="2400" b="1" i="1" strike="noStrike" cap="none" normalizeH="0" baseline="0" smtClean="0">
                              <a:ln>
                                <a:noFill/>
                              </a:ln>
                              <a:solidFill>
                                <a:schemeClr val="tx1"/>
                              </a:solidFill>
                              <a:effectLst/>
                              <a:latin typeface="Cambria Math"/>
                              <a:ea typeface="Times New Roman" pitchFamily="18" charset="0"/>
                              <a:cs typeface="Times New Roman" pitchFamily="18" charset="0"/>
                            </a:rPr>
                          </m:ctrlPr>
                        </m:dPr>
                        <m:e>
                          <m:r>
                            <a:rPr kumimoji="0" lang="en-GB" sz="2400" b="1" i="1" strike="noStrike" cap="none" normalizeH="0" baseline="0" smtClean="0">
                              <a:ln>
                                <a:noFill/>
                              </a:ln>
                              <a:solidFill>
                                <a:schemeClr val="tx1"/>
                              </a:solidFill>
                              <a:effectLst/>
                              <a:latin typeface="Cambria Math" panose="02040503050406030204" pitchFamily="18" charset="0"/>
                              <a:ea typeface="Times New Roman" pitchFamily="18" charset="0"/>
                              <a:cs typeface="Times New Roman" pitchFamily="18" charset="0"/>
                            </a:rPr>
                            <m:t>𝒚</m:t>
                          </m:r>
                          <m:r>
                            <a:rPr kumimoji="0" lang="en-GB" sz="2400" b="1" i="1" strike="noStrike" cap="none" normalizeH="0" baseline="0" smtClean="0">
                              <a:ln>
                                <a:noFill/>
                              </a:ln>
                              <a:solidFill>
                                <a:schemeClr val="tx1"/>
                              </a:solidFill>
                              <a:effectLst/>
                              <a:latin typeface="Cambria Math" panose="02040503050406030204" pitchFamily="18" charset="0"/>
                              <a:ea typeface="Times New Roman" pitchFamily="18" charset="0"/>
                              <a:cs typeface="Times New Roman" pitchFamily="18" charset="0"/>
                            </a:rPr>
                            <m:t>−</m:t>
                          </m:r>
                          <m:r>
                            <a:rPr kumimoji="0" lang="en-GB" sz="2400" b="1" i="1" strike="noStrike" cap="none" normalizeH="0" baseline="0" smtClean="0">
                              <a:ln>
                                <a:noFill/>
                              </a:ln>
                              <a:solidFill>
                                <a:schemeClr val="tx1"/>
                              </a:solidFill>
                              <a:effectLst/>
                              <a:latin typeface="Cambria Math" panose="02040503050406030204" pitchFamily="18" charset="0"/>
                              <a:ea typeface="Times New Roman" pitchFamily="18" charset="0"/>
                              <a:cs typeface="Times New Roman" pitchFamily="18" charset="0"/>
                            </a:rPr>
                            <m:t>𝟏</m:t>
                          </m:r>
                        </m:e>
                      </m:d>
                      <m:r>
                        <a:rPr kumimoji="0" lang="en-GB" sz="2400" b="1" i="1" strike="noStrike" cap="none" normalizeH="0" baseline="0" smtClean="0">
                          <a:ln>
                            <a:noFill/>
                          </a:ln>
                          <a:solidFill>
                            <a:schemeClr val="tx1"/>
                          </a:solidFill>
                          <a:effectLst/>
                          <a:latin typeface="Cambria Math" panose="02040503050406030204" pitchFamily="18" charset="0"/>
                          <a:ea typeface="Times New Roman" pitchFamily="18" charset="0"/>
                          <a:cs typeface="Times New Roman" pitchFamily="18" charset="0"/>
                        </a:rPr>
                        <m:t>=</m:t>
                      </m:r>
                      <m:r>
                        <a:rPr kumimoji="0" lang="en-GB" sz="2400" b="1" i="1" strike="noStrike" cap="none" normalizeH="0" baseline="0" smtClean="0">
                          <a:ln>
                            <a:noFill/>
                          </a:ln>
                          <a:solidFill>
                            <a:schemeClr val="tx1"/>
                          </a:solidFill>
                          <a:effectLst/>
                          <a:latin typeface="Cambria Math" panose="02040503050406030204" pitchFamily="18" charset="0"/>
                          <a:ea typeface="Times New Roman" pitchFamily="18" charset="0"/>
                          <a:cs typeface="Times New Roman" pitchFamily="18" charset="0"/>
                        </a:rPr>
                        <m:t>𝟏</m:t>
                      </m:r>
                    </m:oMath>
                  </m:oMathPara>
                </a14:m>
                <a:endParaRPr kumimoji="0" lang="en-GB" sz="2400" b="0" i="0" strike="noStrike" cap="none" normalizeH="0" baseline="0" dirty="0">
                  <a:ln>
                    <a:noFill/>
                  </a:ln>
                  <a:solidFill>
                    <a:schemeClr val="tx1"/>
                  </a:solidFill>
                  <a:effectLst/>
                  <a:latin typeface="Arial" pitchFamily="34" charset="0"/>
                  <a:cs typeface="Arial" pitchFamily="34" charset="0"/>
                </a:endParaRPr>
              </a:p>
            </p:txBody>
          </p:sp>
        </mc:Choice>
        <mc:Fallback xmlns="">
          <p:sp>
            <p:nvSpPr>
              <p:cNvPr id="10" name="Rectangle 1"/>
              <p:cNvSpPr>
                <a:spLocks noRot="1" noChangeAspect="1" noMove="1" noResize="1" noEditPoints="1" noAdjustHandles="1" noChangeArrowheads="1" noChangeShapeType="1" noTextEdit="1"/>
              </p:cNvSpPr>
              <p:nvPr/>
            </p:nvSpPr>
            <p:spPr bwMode="auto">
              <a:xfrm>
                <a:off x="6012159" y="2852936"/>
                <a:ext cx="2919557" cy="461665"/>
              </a:xfrm>
              <a:prstGeom prst="rect">
                <a:avLst/>
              </a:prstGeom>
              <a:blipFill>
                <a:blip r:embed="rId3"/>
                <a:stretch>
                  <a:fillRect b="-13158"/>
                </a:stretch>
              </a:blipFill>
              <a:ln w="9525">
                <a:noFill/>
                <a:miter lim="800000"/>
                <a:headEnd/>
                <a:tailEnd/>
              </a:ln>
              <a:effectLst/>
            </p:spPr>
            <p:txBody>
              <a:bodyPr/>
              <a:lstStyle/>
              <a:p>
                <a:r>
                  <a:rPr lang="en-GB">
                    <a:noFill/>
                  </a:rPr>
                  <a:t> </a:t>
                </a:r>
              </a:p>
            </p:txBody>
          </p:sp>
        </mc:Fallback>
      </mc:AlternateContent>
      <p:sp>
        <p:nvSpPr>
          <p:cNvPr id="11" name="Right Arrow 10"/>
          <p:cNvSpPr/>
          <p:nvPr/>
        </p:nvSpPr>
        <p:spPr>
          <a:xfrm>
            <a:off x="2267744" y="2996952"/>
            <a:ext cx="576064" cy="21602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5" name="Rectangle 1"/>
              <p:cNvSpPr>
                <a:spLocks noChangeArrowheads="1"/>
              </p:cNvSpPr>
              <p:nvPr/>
            </p:nvSpPr>
            <p:spPr bwMode="auto">
              <a:xfrm>
                <a:off x="6070033" y="3891825"/>
                <a:ext cx="266429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tabLst/>
                </a:pPr>
                <a14:m>
                  <m:oMathPara xmlns:m="http://schemas.openxmlformats.org/officeDocument/2006/math">
                    <m:oMathParaPr>
                      <m:jc m:val="centerGroup"/>
                    </m:oMathParaPr>
                    <m:oMath xmlns:m="http://schemas.openxmlformats.org/officeDocument/2006/math">
                      <m:d>
                        <m:dPr>
                          <m:ctrlPr>
                            <a:rPr kumimoji="0" lang="en-GB" sz="2000" b="1" i="1" strike="noStrike" cap="none" normalizeH="0" baseline="0" smtClean="0">
                              <a:ln>
                                <a:noFill/>
                              </a:ln>
                              <a:solidFill>
                                <a:schemeClr val="tx1"/>
                              </a:solidFill>
                              <a:effectLst/>
                              <a:latin typeface="Cambria Math"/>
                              <a:ea typeface="Times New Roman" pitchFamily="18" charset="0"/>
                              <a:cs typeface="Times New Roman" pitchFamily="18" charset="0"/>
                            </a:rPr>
                          </m:ctrlPr>
                        </m:dPr>
                        <m:e>
                          <m:r>
                            <a:rPr kumimoji="0" lang="en-GB" sz="2000" b="1" i="1" strike="noStrike" cap="none" normalizeH="0" baseline="0" smtClean="0">
                              <a:ln>
                                <a:noFill/>
                              </a:ln>
                              <a:solidFill>
                                <a:schemeClr val="tx1"/>
                              </a:solidFill>
                              <a:effectLst/>
                              <a:latin typeface="Cambria Math" panose="02040503050406030204" pitchFamily="18" charset="0"/>
                              <a:ea typeface="Times New Roman" pitchFamily="18" charset="0"/>
                              <a:cs typeface="Times New Roman" pitchFamily="18" charset="0"/>
                            </a:rPr>
                            <m:t>𝟐</m:t>
                          </m:r>
                          <m:r>
                            <a:rPr kumimoji="0" lang="en-GB" sz="2000" b="1" i="1" strike="noStrike" cap="none" normalizeH="0" baseline="0" smtClean="0">
                              <a:ln>
                                <a:noFill/>
                              </a:ln>
                              <a:solidFill>
                                <a:schemeClr val="tx1"/>
                              </a:solidFill>
                              <a:effectLst/>
                              <a:latin typeface="Cambria Math" panose="02040503050406030204" pitchFamily="18" charset="0"/>
                              <a:ea typeface="Times New Roman" pitchFamily="18" charset="0"/>
                              <a:cs typeface="Times New Roman" pitchFamily="18" charset="0"/>
                            </a:rPr>
                            <m:t>𝒙</m:t>
                          </m:r>
                          <m:r>
                            <a:rPr kumimoji="0" lang="en-GB" sz="2000" b="1" i="1" strike="noStrike" cap="none" normalizeH="0" baseline="0" smtClean="0">
                              <a:ln>
                                <a:noFill/>
                              </a:ln>
                              <a:solidFill>
                                <a:schemeClr val="tx1"/>
                              </a:solidFill>
                              <a:effectLst/>
                              <a:latin typeface="Cambria Math" panose="02040503050406030204" pitchFamily="18" charset="0"/>
                              <a:ea typeface="Times New Roman" pitchFamily="18" charset="0"/>
                              <a:cs typeface="Times New Roman" pitchFamily="18" charset="0"/>
                            </a:rPr>
                            <m:t>−</m:t>
                          </m:r>
                          <m:r>
                            <a:rPr kumimoji="0" lang="en-GB" sz="2000" b="1" i="1" strike="noStrike" cap="none" normalizeH="0" baseline="0" smtClean="0">
                              <a:ln>
                                <a:noFill/>
                              </a:ln>
                              <a:solidFill>
                                <a:schemeClr val="tx1"/>
                              </a:solidFill>
                              <a:effectLst/>
                              <a:latin typeface="Cambria Math" panose="02040503050406030204" pitchFamily="18" charset="0"/>
                              <a:ea typeface="Times New Roman" pitchFamily="18" charset="0"/>
                              <a:cs typeface="Times New Roman" pitchFamily="18" charset="0"/>
                            </a:rPr>
                            <m:t>𝟑</m:t>
                          </m:r>
                        </m:e>
                      </m:d>
                      <m:d>
                        <m:dPr>
                          <m:ctrlPr>
                            <a:rPr kumimoji="0" lang="en-GB" sz="2000" b="1" i="1" strike="noStrike" cap="none" normalizeH="0" baseline="0" smtClean="0">
                              <a:ln>
                                <a:noFill/>
                              </a:ln>
                              <a:solidFill>
                                <a:schemeClr val="tx1"/>
                              </a:solidFill>
                              <a:effectLst/>
                              <a:latin typeface="Cambria Math"/>
                              <a:ea typeface="Times New Roman" pitchFamily="18" charset="0"/>
                              <a:cs typeface="Times New Roman" pitchFamily="18" charset="0"/>
                            </a:rPr>
                          </m:ctrlPr>
                        </m:dPr>
                        <m:e>
                          <m:r>
                            <a:rPr kumimoji="0" lang="en-GB" sz="2000" b="1" i="1" strike="noStrike" cap="none" normalizeH="0" baseline="0" smtClean="0">
                              <a:ln>
                                <a:noFill/>
                              </a:ln>
                              <a:solidFill>
                                <a:schemeClr val="tx1"/>
                              </a:solidFill>
                              <a:effectLst/>
                              <a:latin typeface="Cambria Math" panose="02040503050406030204" pitchFamily="18" charset="0"/>
                              <a:ea typeface="Times New Roman" pitchFamily="18" charset="0"/>
                              <a:cs typeface="Times New Roman" pitchFamily="18" charset="0"/>
                            </a:rPr>
                            <m:t>𝟐</m:t>
                          </m:r>
                          <m:r>
                            <a:rPr kumimoji="0" lang="en-GB" sz="2000" b="1" i="1" strike="noStrike" cap="none" normalizeH="0" baseline="0" smtClean="0">
                              <a:ln>
                                <a:noFill/>
                              </a:ln>
                              <a:solidFill>
                                <a:schemeClr val="tx1"/>
                              </a:solidFill>
                              <a:effectLst/>
                              <a:latin typeface="Cambria Math" panose="02040503050406030204" pitchFamily="18" charset="0"/>
                              <a:ea typeface="Times New Roman" pitchFamily="18" charset="0"/>
                              <a:cs typeface="Times New Roman" pitchFamily="18" charset="0"/>
                            </a:rPr>
                            <m:t>𝒚</m:t>
                          </m:r>
                          <m:r>
                            <a:rPr kumimoji="0" lang="en-GB" sz="2000" b="1" i="1" strike="noStrike" cap="none" normalizeH="0" baseline="0" smtClean="0">
                              <a:ln>
                                <a:noFill/>
                              </a:ln>
                              <a:solidFill>
                                <a:schemeClr val="tx1"/>
                              </a:solidFill>
                              <a:effectLst/>
                              <a:latin typeface="Cambria Math" panose="02040503050406030204" pitchFamily="18" charset="0"/>
                              <a:ea typeface="Times New Roman" pitchFamily="18" charset="0"/>
                              <a:cs typeface="Times New Roman" pitchFamily="18" charset="0"/>
                            </a:rPr>
                            <m:t>−</m:t>
                          </m:r>
                          <m:r>
                            <a:rPr kumimoji="0" lang="en-GB" sz="2000" b="1" i="1" strike="noStrike" cap="none" normalizeH="0" baseline="0" smtClean="0">
                              <a:ln>
                                <a:noFill/>
                              </a:ln>
                              <a:solidFill>
                                <a:schemeClr val="tx1"/>
                              </a:solidFill>
                              <a:effectLst/>
                              <a:latin typeface="Cambria Math" panose="02040503050406030204" pitchFamily="18" charset="0"/>
                              <a:ea typeface="Times New Roman" pitchFamily="18" charset="0"/>
                              <a:cs typeface="Times New Roman" pitchFamily="18" charset="0"/>
                            </a:rPr>
                            <m:t>𝟑</m:t>
                          </m:r>
                        </m:e>
                      </m:d>
                      <m:r>
                        <a:rPr kumimoji="0" lang="en-GB" sz="2000" b="1" i="1" strike="noStrike" cap="none" normalizeH="0" baseline="0" smtClean="0">
                          <a:ln>
                            <a:noFill/>
                          </a:ln>
                          <a:solidFill>
                            <a:schemeClr val="tx1"/>
                          </a:solidFill>
                          <a:effectLst/>
                          <a:latin typeface="Cambria Math" panose="02040503050406030204" pitchFamily="18" charset="0"/>
                          <a:ea typeface="Times New Roman" pitchFamily="18" charset="0"/>
                          <a:cs typeface="Times New Roman" pitchFamily="18" charset="0"/>
                        </a:rPr>
                        <m:t>=</m:t>
                      </m:r>
                      <m:r>
                        <a:rPr kumimoji="0" lang="en-GB" sz="2000" b="1" i="1" strike="noStrike" cap="none" normalizeH="0" baseline="0" smtClean="0">
                          <a:ln>
                            <a:noFill/>
                          </a:ln>
                          <a:solidFill>
                            <a:schemeClr val="tx1"/>
                          </a:solidFill>
                          <a:effectLst/>
                          <a:latin typeface="Cambria Math" panose="02040503050406030204" pitchFamily="18" charset="0"/>
                          <a:ea typeface="Times New Roman" pitchFamily="18" charset="0"/>
                          <a:cs typeface="Times New Roman" pitchFamily="18" charset="0"/>
                        </a:rPr>
                        <m:t>𝟗</m:t>
                      </m:r>
                    </m:oMath>
                  </m:oMathPara>
                </a14:m>
                <a:endParaRPr kumimoji="0" lang="en-GB" sz="2000" b="1" i="0" strike="noStrike" cap="none" normalizeH="0" baseline="0" dirty="0">
                  <a:ln>
                    <a:noFill/>
                  </a:ln>
                  <a:solidFill>
                    <a:schemeClr val="tx1"/>
                  </a:solidFill>
                  <a:effectLst/>
                  <a:latin typeface="Calibri" pitchFamily="34" charset="0"/>
                  <a:ea typeface="Times New Roman" pitchFamily="18" charset="0"/>
                  <a:cs typeface="Times New Roman" pitchFamily="18" charset="0"/>
                </a:endParaRPr>
              </a:p>
            </p:txBody>
          </p:sp>
        </mc:Choice>
        <mc:Fallback xmlns="">
          <p:sp>
            <p:nvSpPr>
              <p:cNvPr id="15" name="Rectangle 1"/>
              <p:cNvSpPr>
                <a:spLocks noRot="1" noChangeAspect="1" noMove="1" noResize="1" noEditPoints="1" noAdjustHandles="1" noChangeArrowheads="1" noChangeShapeType="1" noTextEdit="1"/>
              </p:cNvSpPr>
              <p:nvPr/>
            </p:nvSpPr>
            <p:spPr bwMode="auto">
              <a:xfrm>
                <a:off x="6070033" y="3891825"/>
                <a:ext cx="2664296" cy="400110"/>
              </a:xfrm>
              <a:prstGeom prst="rect">
                <a:avLst/>
              </a:prstGeom>
              <a:blipFill>
                <a:blip r:embed="rId4"/>
                <a:stretch>
                  <a:fillRect b="-13636"/>
                </a:stretch>
              </a:blipFill>
              <a:ln w="9525">
                <a:noFill/>
                <a:miter lim="800000"/>
                <a:headEnd/>
                <a:tailEnd/>
              </a:ln>
              <a:effectLst/>
            </p:spPr>
            <p:txBody>
              <a:bodyPr/>
              <a:lstStyle/>
              <a:p>
                <a:r>
                  <a:rPr lang="en-GB">
                    <a:noFill/>
                  </a:rPr>
                  <a:t> </a:t>
                </a:r>
              </a:p>
            </p:txBody>
          </p:sp>
        </mc:Fallback>
      </mc:AlternateContent>
      <p:sp>
        <p:nvSpPr>
          <p:cNvPr id="16" name="Right Arrow 15"/>
          <p:cNvSpPr/>
          <p:nvPr/>
        </p:nvSpPr>
        <p:spPr>
          <a:xfrm>
            <a:off x="2267744" y="4005064"/>
            <a:ext cx="576064" cy="21602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Rectangle 1"/>
              <p:cNvSpPr>
                <a:spLocks noChangeArrowheads="1"/>
              </p:cNvSpPr>
              <p:nvPr/>
            </p:nvSpPr>
            <p:spPr bwMode="auto">
              <a:xfrm>
                <a:off x="5931909" y="4950050"/>
                <a:ext cx="309634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tabLst/>
                </a:pPr>
                <a14:m>
                  <m:oMathPara xmlns:m="http://schemas.openxmlformats.org/officeDocument/2006/math">
                    <m:oMathParaPr>
                      <m:jc m:val="centerGroup"/>
                    </m:oMathParaPr>
                    <m:oMath xmlns:m="http://schemas.openxmlformats.org/officeDocument/2006/math">
                      <m:d>
                        <m:dPr>
                          <m:ctrlPr>
                            <a:rPr kumimoji="0" lang="en-GB" b="1" i="1" strike="noStrike" cap="none" normalizeH="0" baseline="0" smtClean="0">
                              <a:ln>
                                <a:noFill/>
                              </a:ln>
                              <a:solidFill>
                                <a:schemeClr val="tx1"/>
                              </a:solidFill>
                              <a:effectLst/>
                              <a:latin typeface="Cambria Math"/>
                              <a:ea typeface="Times New Roman" pitchFamily="18" charset="0"/>
                              <a:cs typeface="Times New Roman" pitchFamily="18" charset="0"/>
                            </a:rPr>
                          </m:ctrlPr>
                        </m:dPr>
                        <m:e>
                          <m:r>
                            <a:rPr kumimoji="0" lang="en-GB" b="1" i="1" strike="noStrike" cap="none" normalizeH="0" baseline="0" smtClean="0">
                              <a:ln>
                                <a:noFill/>
                              </a:ln>
                              <a:solidFill>
                                <a:schemeClr val="tx1"/>
                              </a:solidFill>
                              <a:effectLst/>
                              <a:latin typeface="Cambria Math" panose="02040503050406030204" pitchFamily="18" charset="0"/>
                              <a:ea typeface="Times New Roman" pitchFamily="18" charset="0"/>
                              <a:cs typeface="Times New Roman" pitchFamily="18" charset="0"/>
                            </a:rPr>
                            <m:t>𝟑</m:t>
                          </m:r>
                          <m:r>
                            <a:rPr kumimoji="0" lang="en-GB" b="1" i="1" strike="noStrike" cap="none" normalizeH="0" baseline="0" smtClean="0">
                              <a:ln>
                                <a:noFill/>
                              </a:ln>
                              <a:solidFill>
                                <a:schemeClr val="tx1"/>
                              </a:solidFill>
                              <a:effectLst/>
                              <a:latin typeface="Cambria Math" panose="02040503050406030204" pitchFamily="18" charset="0"/>
                              <a:ea typeface="Times New Roman" pitchFamily="18" charset="0"/>
                              <a:cs typeface="Times New Roman" pitchFamily="18" charset="0"/>
                            </a:rPr>
                            <m:t>𝒙</m:t>
                          </m:r>
                          <m:r>
                            <a:rPr kumimoji="0" lang="en-GB" b="1" i="1" strike="noStrike" cap="none" normalizeH="0" baseline="0" smtClean="0">
                              <a:ln>
                                <a:noFill/>
                              </a:ln>
                              <a:solidFill>
                                <a:schemeClr val="tx1"/>
                              </a:solidFill>
                              <a:effectLst/>
                              <a:latin typeface="Cambria Math" panose="02040503050406030204" pitchFamily="18" charset="0"/>
                              <a:ea typeface="Times New Roman" pitchFamily="18" charset="0"/>
                              <a:cs typeface="Times New Roman" pitchFamily="18" charset="0"/>
                            </a:rPr>
                            <m:t>−</m:t>
                          </m:r>
                          <m:r>
                            <a:rPr kumimoji="0" lang="en-GB" b="1" i="1" strike="noStrike" cap="none" normalizeH="0" baseline="0" smtClean="0">
                              <a:ln>
                                <a:noFill/>
                              </a:ln>
                              <a:solidFill>
                                <a:schemeClr val="tx1"/>
                              </a:solidFill>
                              <a:effectLst/>
                              <a:latin typeface="Cambria Math" panose="02040503050406030204" pitchFamily="18" charset="0"/>
                              <a:ea typeface="Times New Roman" pitchFamily="18" charset="0"/>
                              <a:cs typeface="Times New Roman" pitchFamily="18" charset="0"/>
                            </a:rPr>
                            <m:t>𝟏𝟗</m:t>
                          </m:r>
                        </m:e>
                      </m:d>
                      <m:d>
                        <m:dPr>
                          <m:ctrlPr>
                            <a:rPr kumimoji="0" lang="en-GB" b="1" i="1" strike="noStrike" cap="none" normalizeH="0" baseline="0" smtClean="0">
                              <a:ln>
                                <a:noFill/>
                              </a:ln>
                              <a:solidFill>
                                <a:schemeClr val="tx1"/>
                              </a:solidFill>
                              <a:effectLst/>
                              <a:latin typeface="Cambria Math"/>
                              <a:ea typeface="Times New Roman" pitchFamily="18" charset="0"/>
                              <a:cs typeface="Times New Roman" pitchFamily="18" charset="0"/>
                            </a:rPr>
                          </m:ctrlPr>
                        </m:dPr>
                        <m:e>
                          <m:r>
                            <a:rPr kumimoji="0" lang="en-GB" b="1" i="1" strike="noStrike" cap="none" normalizeH="0" baseline="0" smtClean="0">
                              <a:ln>
                                <a:noFill/>
                              </a:ln>
                              <a:solidFill>
                                <a:schemeClr val="tx1"/>
                              </a:solidFill>
                              <a:effectLst/>
                              <a:latin typeface="Cambria Math" panose="02040503050406030204" pitchFamily="18" charset="0"/>
                              <a:ea typeface="Times New Roman" pitchFamily="18" charset="0"/>
                              <a:cs typeface="Times New Roman" pitchFamily="18" charset="0"/>
                            </a:rPr>
                            <m:t>𝟑</m:t>
                          </m:r>
                          <m:r>
                            <a:rPr kumimoji="0" lang="en-GB" b="1" i="1" strike="noStrike" cap="none" normalizeH="0" baseline="0" smtClean="0">
                              <a:ln>
                                <a:noFill/>
                              </a:ln>
                              <a:solidFill>
                                <a:schemeClr val="tx1"/>
                              </a:solidFill>
                              <a:effectLst/>
                              <a:latin typeface="Cambria Math" panose="02040503050406030204" pitchFamily="18" charset="0"/>
                              <a:ea typeface="Times New Roman" pitchFamily="18" charset="0"/>
                              <a:cs typeface="Times New Roman" pitchFamily="18" charset="0"/>
                            </a:rPr>
                            <m:t>𝒚</m:t>
                          </m:r>
                          <m:r>
                            <a:rPr kumimoji="0" lang="en-GB" b="1" i="1" strike="noStrike" cap="none" normalizeH="0" baseline="0" smtClean="0">
                              <a:ln>
                                <a:noFill/>
                              </a:ln>
                              <a:solidFill>
                                <a:schemeClr val="tx1"/>
                              </a:solidFill>
                              <a:effectLst/>
                              <a:latin typeface="Cambria Math" panose="02040503050406030204" pitchFamily="18" charset="0"/>
                              <a:ea typeface="Times New Roman" pitchFamily="18" charset="0"/>
                              <a:cs typeface="Times New Roman" pitchFamily="18" charset="0"/>
                            </a:rPr>
                            <m:t>−</m:t>
                          </m:r>
                          <m:r>
                            <a:rPr kumimoji="0" lang="en-GB" b="1" i="1" strike="noStrike" cap="none" normalizeH="0" baseline="0" smtClean="0">
                              <a:ln>
                                <a:noFill/>
                              </a:ln>
                              <a:solidFill>
                                <a:schemeClr val="tx1"/>
                              </a:solidFill>
                              <a:effectLst/>
                              <a:latin typeface="Cambria Math" panose="02040503050406030204" pitchFamily="18" charset="0"/>
                              <a:ea typeface="Times New Roman" pitchFamily="18" charset="0"/>
                              <a:cs typeface="Times New Roman" pitchFamily="18" charset="0"/>
                            </a:rPr>
                            <m:t>𝟑𝟖</m:t>
                          </m:r>
                        </m:e>
                      </m:d>
                      <m:r>
                        <a:rPr kumimoji="0" lang="en-GB" b="1" i="1" strike="noStrike" cap="none" normalizeH="0" baseline="0" smtClean="0">
                          <a:ln>
                            <a:noFill/>
                          </a:ln>
                          <a:solidFill>
                            <a:schemeClr val="tx1"/>
                          </a:solidFill>
                          <a:effectLst/>
                          <a:latin typeface="Cambria Math" panose="02040503050406030204" pitchFamily="18" charset="0"/>
                          <a:ea typeface="Times New Roman" pitchFamily="18" charset="0"/>
                          <a:cs typeface="Times New Roman" pitchFamily="18" charset="0"/>
                        </a:rPr>
                        <m:t>=</m:t>
                      </m:r>
                      <m:r>
                        <a:rPr kumimoji="0" lang="en-GB" b="1" i="1" strike="noStrike" cap="none" normalizeH="0" baseline="0" smtClean="0">
                          <a:ln>
                            <a:noFill/>
                          </a:ln>
                          <a:solidFill>
                            <a:schemeClr val="tx1"/>
                          </a:solidFill>
                          <a:effectLst/>
                          <a:latin typeface="Cambria Math" panose="02040503050406030204" pitchFamily="18" charset="0"/>
                          <a:ea typeface="Times New Roman" pitchFamily="18" charset="0"/>
                          <a:cs typeface="Times New Roman" pitchFamily="18" charset="0"/>
                        </a:rPr>
                        <m:t>𝟕𝟐𝟐</m:t>
                      </m:r>
                    </m:oMath>
                  </m:oMathPara>
                </a14:m>
                <a:endParaRPr kumimoji="0" lang="en-GB" sz="2400" b="0" i="0" strike="noStrike" cap="none" normalizeH="0" baseline="0" dirty="0">
                  <a:ln>
                    <a:noFill/>
                  </a:ln>
                  <a:solidFill>
                    <a:schemeClr val="tx1"/>
                  </a:solidFill>
                  <a:effectLst/>
                  <a:latin typeface="Arial" pitchFamily="34" charset="0"/>
                  <a:cs typeface="Arial" pitchFamily="34" charset="0"/>
                </a:endParaRPr>
              </a:p>
            </p:txBody>
          </p:sp>
        </mc:Choice>
        <mc:Fallback xmlns="">
          <p:sp>
            <p:nvSpPr>
              <p:cNvPr id="19" name="Rectangle 1"/>
              <p:cNvSpPr>
                <a:spLocks noRot="1" noChangeAspect="1" noMove="1" noResize="1" noEditPoints="1" noAdjustHandles="1" noChangeArrowheads="1" noChangeShapeType="1" noTextEdit="1"/>
              </p:cNvSpPr>
              <p:nvPr/>
            </p:nvSpPr>
            <p:spPr bwMode="auto">
              <a:xfrm>
                <a:off x="5931909" y="4950050"/>
                <a:ext cx="3096344" cy="369332"/>
              </a:xfrm>
              <a:prstGeom prst="rect">
                <a:avLst/>
              </a:prstGeom>
              <a:blipFill>
                <a:blip r:embed="rId5"/>
                <a:stretch>
                  <a:fillRect b="-13115"/>
                </a:stretch>
              </a:blipFill>
              <a:ln w="9525">
                <a:noFill/>
                <a:miter lim="800000"/>
                <a:headEnd/>
                <a:tailEnd/>
              </a:ln>
              <a:effectLst/>
            </p:spPr>
            <p:txBody>
              <a:bodyPr/>
              <a:lstStyle/>
              <a:p>
                <a:r>
                  <a:rPr lang="en-GB">
                    <a:noFill/>
                  </a:rPr>
                  <a:t> </a:t>
                </a:r>
              </a:p>
            </p:txBody>
          </p:sp>
        </mc:Fallback>
      </mc:AlternateContent>
      <p:sp>
        <p:nvSpPr>
          <p:cNvPr id="20" name="Right Arrow 19"/>
          <p:cNvSpPr/>
          <p:nvPr/>
        </p:nvSpPr>
        <p:spPr>
          <a:xfrm>
            <a:off x="2267744" y="5013176"/>
            <a:ext cx="576064" cy="21602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2" name="Rectangle 1"/>
              <p:cNvSpPr>
                <a:spLocks noChangeArrowheads="1"/>
              </p:cNvSpPr>
              <p:nvPr/>
            </p:nvSpPr>
            <p:spPr bwMode="auto">
              <a:xfrm>
                <a:off x="2894518" y="2063634"/>
                <a:ext cx="244259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fontAlgn="base">
                  <a:spcBef>
                    <a:spcPct val="0"/>
                  </a:spcBef>
                  <a:spcAft>
                    <a:spcPct val="0"/>
                  </a:spcAft>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ea typeface="Times New Roman" pitchFamily="18" charset="0"/>
                          <a:cs typeface="Times New Roman" pitchFamily="18" charset="0"/>
                        </a:rPr>
                        <m:t>𝟒</m:t>
                      </m:r>
                      <m:r>
                        <a:rPr lang="en-GB" sz="2000" b="1" i="1" smtClean="0">
                          <a:latin typeface="Cambria Math" panose="02040503050406030204" pitchFamily="18" charset="0"/>
                          <a:ea typeface="Times New Roman" pitchFamily="18" charset="0"/>
                          <a:cs typeface="Times New Roman" pitchFamily="18" charset="0"/>
                        </a:rPr>
                        <m:t>𝒙𝒚</m:t>
                      </m:r>
                      <m:r>
                        <a:rPr lang="en-GB" sz="2000" b="1" i="1" smtClean="0">
                          <a:latin typeface="Cambria Math" panose="02040503050406030204" pitchFamily="18" charset="0"/>
                          <a:ea typeface="Times New Roman" pitchFamily="18" charset="0"/>
                          <a:cs typeface="Times New Roman" pitchFamily="18" charset="0"/>
                        </a:rPr>
                        <m:t>−</m:t>
                      </m:r>
                      <m:r>
                        <a:rPr lang="en-GB" sz="2000" b="1" i="1" smtClean="0">
                          <a:latin typeface="Cambria Math" panose="02040503050406030204" pitchFamily="18" charset="0"/>
                          <a:ea typeface="Times New Roman" pitchFamily="18" charset="0"/>
                          <a:cs typeface="Times New Roman" pitchFamily="18" charset="0"/>
                        </a:rPr>
                        <m:t>𝟓</m:t>
                      </m:r>
                      <m:r>
                        <a:rPr lang="en-GB" sz="2000" b="1" i="1" smtClean="0">
                          <a:latin typeface="Cambria Math" panose="02040503050406030204" pitchFamily="18" charset="0"/>
                          <a:ea typeface="Times New Roman" pitchFamily="18" charset="0"/>
                          <a:cs typeface="Times New Roman" pitchFamily="18" charset="0"/>
                        </a:rPr>
                        <m:t>𝒙</m:t>
                      </m:r>
                      <m:r>
                        <a:rPr lang="en-GB" sz="2000" b="1" i="1" smtClean="0">
                          <a:latin typeface="Cambria Math" panose="02040503050406030204" pitchFamily="18" charset="0"/>
                          <a:ea typeface="Times New Roman" pitchFamily="18" charset="0"/>
                          <a:cs typeface="Times New Roman" pitchFamily="18" charset="0"/>
                        </a:rPr>
                        <m:t>−</m:t>
                      </m:r>
                      <m:r>
                        <a:rPr lang="en-GB" sz="2000" b="1" i="1" smtClean="0">
                          <a:latin typeface="Cambria Math" panose="02040503050406030204" pitchFamily="18" charset="0"/>
                          <a:ea typeface="Times New Roman" pitchFamily="18" charset="0"/>
                          <a:cs typeface="Times New Roman" pitchFamily="18" charset="0"/>
                        </a:rPr>
                        <m:t>𝟕</m:t>
                      </m:r>
                      <m:r>
                        <a:rPr lang="en-GB" sz="2000" b="1" i="1" smtClean="0">
                          <a:latin typeface="Cambria Math" panose="02040503050406030204" pitchFamily="18" charset="0"/>
                          <a:ea typeface="Times New Roman" pitchFamily="18" charset="0"/>
                          <a:cs typeface="Times New Roman" pitchFamily="18" charset="0"/>
                        </a:rPr>
                        <m:t>𝒚</m:t>
                      </m:r>
                      <m:r>
                        <a:rPr lang="en-GB" sz="2000" b="1" i="1" smtClean="0">
                          <a:latin typeface="Cambria Math" panose="02040503050406030204" pitchFamily="18" charset="0"/>
                          <a:ea typeface="Times New Roman" pitchFamily="18" charset="0"/>
                          <a:cs typeface="Times New Roman" pitchFamily="18" charset="0"/>
                        </a:rPr>
                        <m:t>=</m:t>
                      </m:r>
                      <m:r>
                        <a:rPr lang="en-GB" sz="2000" b="1" i="1" smtClean="0">
                          <a:latin typeface="Cambria Math" panose="02040503050406030204" pitchFamily="18" charset="0"/>
                          <a:ea typeface="Times New Roman" pitchFamily="18" charset="0"/>
                          <a:cs typeface="Times New Roman" pitchFamily="18" charset="0"/>
                        </a:rPr>
                        <m:t>𝟎</m:t>
                      </m:r>
                    </m:oMath>
                  </m:oMathPara>
                </a14:m>
                <a:endParaRPr kumimoji="0" lang="en-GB" sz="2000" b="0" i="0" strike="noStrike" cap="none" normalizeH="0" baseline="0" dirty="0">
                  <a:ln>
                    <a:noFill/>
                  </a:ln>
                  <a:solidFill>
                    <a:schemeClr val="tx1"/>
                  </a:solidFill>
                  <a:effectLst/>
                  <a:latin typeface="Arial" pitchFamily="34" charset="0"/>
                  <a:cs typeface="Arial" pitchFamily="34" charset="0"/>
                </a:endParaRPr>
              </a:p>
            </p:txBody>
          </p:sp>
        </mc:Choice>
        <mc:Fallback xmlns="">
          <p:sp>
            <p:nvSpPr>
              <p:cNvPr id="22" name="Rectangle 1"/>
              <p:cNvSpPr>
                <a:spLocks noRot="1" noChangeAspect="1" noMove="1" noResize="1" noEditPoints="1" noAdjustHandles="1" noChangeArrowheads="1" noChangeShapeType="1" noTextEdit="1"/>
              </p:cNvSpPr>
              <p:nvPr/>
            </p:nvSpPr>
            <p:spPr bwMode="auto">
              <a:xfrm>
                <a:off x="2894518" y="2063634"/>
                <a:ext cx="2442592" cy="400110"/>
              </a:xfrm>
              <a:prstGeom prst="rect">
                <a:avLst/>
              </a:prstGeom>
              <a:blipFill rotWithShape="0">
                <a:blip r:embed="rId6"/>
                <a:stretch>
                  <a:fillRect b="-16923"/>
                </a:stretch>
              </a:blipFill>
              <a:ln w="9525">
                <a:noFill/>
                <a:miter lim="800000"/>
                <a:headEnd/>
                <a:tailEnd/>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Rectangle 1"/>
              <p:cNvSpPr>
                <a:spLocks noChangeArrowheads="1"/>
              </p:cNvSpPr>
              <p:nvPr/>
            </p:nvSpPr>
            <p:spPr bwMode="auto">
              <a:xfrm>
                <a:off x="5967130" y="2086689"/>
                <a:ext cx="302433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tabLst/>
                </a:pPr>
                <a14:m>
                  <m:oMathPara xmlns:m="http://schemas.openxmlformats.org/officeDocument/2006/math">
                    <m:oMathParaPr>
                      <m:jc m:val="centerGroup"/>
                    </m:oMathParaPr>
                    <m:oMath xmlns:m="http://schemas.openxmlformats.org/officeDocument/2006/math">
                      <m:r>
                        <a:rPr kumimoji="0" lang="en-GB" sz="2400" b="1" i="1" strike="noStrike" cap="none" normalizeH="0" baseline="0" dirty="0" smtClean="0">
                          <a:ln>
                            <a:noFill/>
                          </a:ln>
                          <a:solidFill>
                            <a:schemeClr val="tx1"/>
                          </a:solidFill>
                          <a:effectLst/>
                          <a:latin typeface="Cambria Math" panose="02040503050406030204" pitchFamily="18" charset="0"/>
                          <a:ea typeface="Times New Roman" pitchFamily="18" charset="0"/>
                          <a:cs typeface="Times New Roman" pitchFamily="18" charset="0"/>
                        </a:rPr>
                        <m:t>(</m:t>
                      </m:r>
                      <m:r>
                        <a:rPr kumimoji="0" lang="en-GB" sz="2400" b="1" i="1" strike="noStrike" cap="none" normalizeH="0" baseline="0" dirty="0" smtClean="0">
                          <a:ln>
                            <a:noFill/>
                          </a:ln>
                          <a:solidFill>
                            <a:schemeClr val="tx1"/>
                          </a:solidFill>
                          <a:effectLst/>
                          <a:latin typeface="Cambria Math" panose="02040503050406030204" pitchFamily="18" charset="0"/>
                          <a:ea typeface="Times New Roman" pitchFamily="18" charset="0"/>
                          <a:cs typeface="Times New Roman" pitchFamily="18" charset="0"/>
                        </a:rPr>
                        <m:t>𝟒</m:t>
                      </m:r>
                      <m:r>
                        <a:rPr kumimoji="0" lang="en-GB" sz="2400" b="1" i="1" strike="noStrike" cap="none" normalizeH="0" baseline="0" dirty="0" smtClean="0">
                          <a:ln>
                            <a:noFill/>
                          </a:ln>
                          <a:solidFill>
                            <a:schemeClr val="tx1"/>
                          </a:solidFill>
                          <a:effectLst/>
                          <a:latin typeface="Cambria Math" panose="02040503050406030204" pitchFamily="18" charset="0"/>
                          <a:ea typeface="Times New Roman" pitchFamily="18" charset="0"/>
                          <a:cs typeface="Times New Roman" pitchFamily="18" charset="0"/>
                        </a:rPr>
                        <m:t>𝒙</m:t>
                      </m:r>
                      <m:r>
                        <a:rPr kumimoji="0" lang="en-GB" sz="2400" b="1" i="1" strike="noStrike" cap="none" normalizeH="0" baseline="0" dirty="0" smtClean="0">
                          <a:ln>
                            <a:noFill/>
                          </a:ln>
                          <a:solidFill>
                            <a:schemeClr val="tx1"/>
                          </a:solidFill>
                          <a:effectLst/>
                          <a:latin typeface="Cambria Math" panose="02040503050406030204" pitchFamily="18" charset="0"/>
                          <a:ea typeface="Times New Roman" pitchFamily="18" charset="0"/>
                          <a:cs typeface="Times New Roman" pitchFamily="18" charset="0"/>
                        </a:rPr>
                        <m:t>–</m:t>
                      </m:r>
                      <m:r>
                        <a:rPr kumimoji="0" lang="en-GB" sz="2400" b="1" i="1" strike="noStrike" cap="none" normalizeH="0" baseline="0" dirty="0" smtClean="0">
                          <a:ln>
                            <a:noFill/>
                          </a:ln>
                          <a:solidFill>
                            <a:schemeClr val="tx1"/>
                          </a:solidFill>
                          <a:effectLst/>
                          <a:latin typeface="Cambria Math" panose="02040503050406030204" pitchFamily="18" charset="0"/>
                          <a:ea typeface="Times New Roman" pitchFamily="18" charset="0"/>
                          <a:cs typeface="Times New Roman" pitchFamily="18" charset="0"/>
                        </a:rPr>
                        <m:t>𝟕</m:t>
                      </m:r>
                      <m:r>
                        <a:rPr kumimoji="0" lang="en-GB" sz="2400" b="1" i="1" strike="noStrike" cap="none" normalizeH="0" baseline="0" dirty="0" smtClean="0">
                          <a:ln>
                            <a:noFill/>
                          </a:ln>
                          <a:solidFill>
                            <a:schemeClr val="tx1"/>
                          </a:solidFill>
                          <a:effectLst/>
                          <a:latin typeface="Cambria Math" panose="02040503050406030204" pitchFamily="18" charset="0"/>
                          <a:ea typeface="Times New Roman" pitchFamily="18" charset="0"/>
                          <a:cs typeface="Times New Roman" pitchFamily="18" charset="0"/>
                        </a:rPr>
                        <m:t>)(</m:t>
                      </m:r>
                      <m:r>
                        <a:rPr kumimoji="0" lang="en-GB" sz="2400" b="1" i="1" strike="noStrike" cap="none" normalizeH="0" baseline="0" dirty="0" smtClean="0">
                          <a:ln>
                            <a:noFill/>
                          </a:ln>
                          <a:solidFill>
                            <a:schemeClr val="tx1"/>
                          </a:solidFill>
                          <a:effectLst/>
                          <a:latin typeface="Cambria Math" panose="02040503050406030204" pitchFamily="18" charset="0"/>
                          <a:ea typeface="Times New Roman" pitchFamily="18" charset="0"/>
                          <a:cs typeface="Times New Roman" pitchFamily="18" charset="0"/>
                        </a:rPr>
                        <m:t>𝟒</m:t>
                      </m:r>
                      <m:r>
                        <a:rPr kumimoji="0" lang="en-GB" sz="2400" b="1" i="1" strike="noStrike" cap="none" normalizeH="0" baseline="0" dirty="0" smtClean="0">
                          <a:ln>
                            <a:noFill/>
                          </a:ln>
                          <a:solidFill>
                            <a:schemeClr val="tx1"/>
                          </a:solidFill>
                          <a:effectLst/>
                          <a:latin typeface="Cambria Math" panose="02040503050406030204" pitchFamily="18" charset="0"/>
                          <a:ea typeface="Times New Roman" pitchFamily="18" charset="0"/>
                          <a:cs typeface="Times New Roman" pitchFamily="18" charset="0"/>
                        </a:rPr>
                        <m:t>𝒚</m:t>
                      </m:r>
                      <m:r>
                        <a:rPr kumimoji="0" lang="en-GB" sz="2400" b="1" i="1" strike="noStrike" cap="none" normalizeH="0" baseline="0" dirty="0" smtClean="0">
                          <a:ln>
                            <a:noFill/>
                          </a:ln>
                          <a:solidFill>
                            <a:schemeClr val="tx1"/>
                          </a:solidFill>
                          <a:effectLst/>
                          <a:latin typeface="Cambria Math" panose="02040503050406030204" pitchFamily="18" charset="0"/>
                          <a:ea typeface="Times New Roman" pitchFamily="18" charset="0"/>
                          <a:cs typeface="Times New Roman" pitchFamily="18" charset="0"/>
                        </a:rPr>
                        <m:t>–</m:t>
                      </m:r>
                      <m:r>
                        <a:rPr kumimoji="0" lang="en-GB" sz="2400" b="1" i="1" strike="noStrike" cap="none" normalizeH="0" baseline="0" dirty="0" smtClean="0">
                          <a:ln>
                            <a:noFill/>
                          </a:ln>
                          <a:solidFill>
                            <a:schemeClr val="tx1"/>
                          </a:solidFill>
                          <a:effectLst/>
                          <a:latin typeface="Cambria Math" panose="02040503050406030204" pitchFamily="18" charset="0"/>
                          <a:ea typeface="Times New Roman" pitchFamily="18" charset="0"/>
                          <a:cs typeface="Times New Roman" pitchFamily="18" charset="0"/>
                        </a:rPr>
                        <m:t>𝟓</m:t>
                      </m:r>
                      <m:r>
                        <a:rPr kumimoji="0" lang="en-GB" sz="2400" b="1" i="1" strike="noStrike" cap="none" normalizeH="0" baseline="0" dirty="0" smtClean="0">
                          <a:ln>
                            <a:noFill/>
                          </a:ln>
                          <a:solidFill>
                            <a:schemeClr val="tx1"/>
                          </a:solidFill>
                          <a:effectLst/>
                          <a:latin typeface="Cambria Math" panose="02040503050406030204" pitchFamily="18" charset="0"/>
                          <a:ea typeface="Times New Roman" pitchFamily="18" charset="0"/>
                          <a:cs typeface="Times New Roman" pitchFamily="18" charset="0"/>
                        </a:rPr>
                        <m:t>)=</m:t>
                      </m:r>
                      <m:r>
                        <a:rPr kumimoji="0" lang="en-GB" sz="2400" b="1" i="1" strike="noStrike" cap="none" normalizeH="0" baseline="0" dirty="0" smtClean="0">
                          <a:ln>
                            <a:noFill/>
                          </a:ln>
                          <a:solidFill>
                            <a:schemeClr val="tx1"/>
                          </a:solidFill>
                          <a:effectLst/>
                          <a:latin typeface="Cambria Math" panose="02040503050406030204" pitchFamily="18" charset="0"/>
                          <a:ea typeface="Times New Roman" pitchFamily="18" charset="0"/>
                          <a:cs typeface="Times New Roman" pitchFamily="18" charset="0"/>
                        </a:rPr>
                        <m:t>𝟑𝟓</m:t>
                      </m:r>
                    </m:oMath>
                  </m:oMathPara>
                </a14:m>
                <a:endParaRPr kumimoji="0" lang="en-GB" sz="2400" b="0" i="0" strike="noStrike" cap="none" normalizeH="0" baseline="0" dirty="0">
                  <a:ln>
                    <a:noFill/>
                  </a:ln>
                  <a:solidFill>
                    <a:schemeClr val="tx1"/>
                  </a:solidFill>
                  <a:effectLst/>
                  <a:latin typeface="Arial" pitchFamily="34" charset="0"/>
                  <a:cs typeface="Arial" pitchFamily="34" charset="0"/>
                </a:endParaRPr>
              </a:p>
            </p:txBody>
          </p:sp>
        </mc:Choice>
        <mc:Fallback xmlns="">
          <p:sp>
            <p:nvSpPr>
              <p:cNvPr id="23" name="Rectangle 1"/>
              <p:cNvSpPr>
                <a:spLocks noRot="1" noChangeAspect="1" noMove="1" noResize="1" noEditPoints="1" noAdjustHandles="1" noChangeArrowheads="1" noChangeShapeType="1" noTextEdit="1"/>
              </p:cNvSpPr>
              <p:nvPr/>
            </p:nvSpPr>
            <p:spPr bwMode="auto">
              <a:xfrm>
                <a:off x="5967130" y="2086689"/>
                <a:ext cx="3024336" cy="461665"/>
              </a:xfrm>
              <a:prstGeom prst="rect">
                <a:avLst/>
              </a:prstGeom>
              <a:blipFill rotWithShape="0">
                <a:blip r:embed="rId7"/>
                <a:stretch>
                  <a:fillRect l="-605" b="-21053"/>
                </a:stretch>
              </a:blipFill>
              <a:ln w="9525">
                <a:noFill/>
                <a:miter lim="800000"/>
                <a:headEnd/>
                <a:tailEnd/>
              </a:ln>
              <a:effectLst/>
            </p:spPr>
            <p:txBody>
              <a:bodyPr/>
              <a:lstStyle/>
              <a:p>
                <a:r>
                  <a:rPr lang="en-GB">
                    <a:noFill/>
                  </a:rPr>
                  <a:t> </a:t>
                </a:r>
              </a:p>
            </p:txBody>
          </p:sp>
        </mc:Fallback>
      </mc:AlternateContent>
      <p:sp>
        <p:nvSpPr>
          <p:cNvPr id="24" name="Right Arrow 23"/>
          <p:cNvSpPr/>
          <p:nvPr/>
        </p:nvSpPr>
        <p:spPr>
          <a:xfrm>
            <a:off x="5364088" y="2204864"/>
            <a:ext cx="576064" cy="21602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6" name="Rectangle 1"/>
              <p:cNvSpPr>
                <a:spLocks noChangeArrowheads="1"/>
              </p:cNvSpPr>
              <p:nvPr/>
            </p:nvSpPr>
            <p:spPr bwMode="auto">
              <a:xfrm>
                <a:off x="250100" y="1717037"/>
                <a:ext cx="1944216" cy="8569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tabLst/>
                </a:pPr>
                <a14:m>
                  <m:oMathPara xmlns:m="http://schemas.openxmlformats.org/officeDocument/2006/math">
                    <m:oMathParaPr>
                      <m:jc m:val="centerGroup"/>
                    </m:oMathParaPr>
                    <m:oMath xmlns:m="http://schemas.openxmlformats.org/officeDocument/2006/math">
                      <m:f>
                        <m:fPr>
                          <m:ctrlPr>
                            <a:rPr lang="en-GB" sz="2400" i="1" smtClean="0">
                              <a:latin typeface="Cambria Math"/>
                              <a:ea typeface="Times New Roman" pitchFamily="18" charset="0"/>
                              <a:cs typeface="Times New Roman" pitchFamily="18" charset="0"/>
                            </a:rPr>
                          </m:ctrlPr>
                        </m:fPr>
                        <m:num>
                          <m:r>
                            <a:rPr lang="en-GB" sz="2400" b="0" i="1" smtClean="0">
                              <a:latin typeface="Cambria Math" panose="02040503050406030204" pitchFamily="18" charset="0"/>
                              <a:ea typeface="Times New Roman" pitchFamily="18" charset="0"/>
                              <a:cs typeface="Times New Roman" pitchFamily="18" charset="0"/>
                            </a:rPr>
                            <m:t>7</m:t>
                          </m:r>
                        </m:num>
                        <m:den>
                          <m:r>
                            <a:rPr lang="en-GB" sz="2400" b="0" i="1" smtClean="0">
                              <a:latin typeface="Cambria Math" panose="02040503050406030204" pitchFamily="18" charset="0"/>
                              <a:ea typeface="Times New Roman" pitchFamily="18" charset="0"/>
                              <a:cs typeface="Times New Roman" pitchFamily="18" charset="0"/>
                            </a:rPr>
                            <m:t>𝑥</m:t>
                          </m:r>
                        </m:den>
                      </m:f>
                      <m:r>
                        <a:rPr lang="en-GB" sz="2400" b="0" i="1" smtClean="0">
                          <a:latin typeface="Cambria Math" panose="02040503050406030204" pitchFamily="18" charset="0"/>
                          <a:ea typeface="Times New Roman" pitchFamily="18" charset="0"/>
                          <a:cs typeface="Times New Roman" pitchFamily="18" charset="0"/>
                        </a:rPr>
                        <m:t>+</m:t>
                      </m:r>
                      <m:f>
                        <m:fPr>
                          <m:ctrlPr>
                            <a:rPr lang="en-GB" sz="2400" i="1" smtClean="0">
                              <a:latin typeface="Cambria Math"/>
                              <a:ea typeface="Times New Roman" pitchFamily="18" charset="0"/>
                              <a:cs typeface="Times New Roman" pitchFamily="18" charset="0"/>
                            </a:rPr>
                          </m:ctrlPr>
                        </m:fPr>
                        <m:num>
                          <m:r>
                            <a:rPr lang="en-GB" sz="2400" b="0" i="1" smtClean="0">
                              <a:latin typeface="Cambria Math" panose="02040503050406030204" pitchFamily="18" charset="0"/>
                              <a:ea typeface="Times New Roman" pitchFamily="18" charset="0"/>
                              <a:cs typeface="Times New Roman" pitchFamily="18" charset="0"/>
                            </a:rPr>
                            <m:t>5</m:t>
                          </m:r>
                        </m:num>
                        <m:den>
                          <m:r>
                            <a:rPr lang="en-GB" sz="2400" b="0" i="1" smtClean="0">
                              <a:latin typeface="Cambria Math" panose="02040503050406030204" pitchFamily="18" charset="0"/>
                              <a:ea typeface="Times New Roman" pitchFamily="18" charset="0"/>
                              <a:cs typeface="Times New Roman" pitchFamily="18" charset="0"/>
                            </a:rPr>
                            <m:t>𝑦</m:t>
                          </m:r>
                        </m:den>
                      </m:f>
                      <m:r>
                        <a:rPr lang="en-GB" sz="2400" b="0" i="1" smtClean="0">
                          <a:latin typeface="Cambria Math" panose="02040503050406030204" pitchFamily="18" charset="0"/>
                          <a:ea typeface="Times New Roman" pitchFamily="18" charset="0"/>
                          <a:cs typeface="Times New Roman" pitchFamily="18" charset="0"/>
                        </a:rPr>
                        <m:t>=4</m:t>
                      </m:r>
                    </m:oMath>
                  </m:oMathPara>
                </a14:m>
                <a:endParaRPr kumimoji="0" lang="en-GB" sz="2400" i="0" strike="noStrike" cap="none" normalizeH="0" baseline="0" dirty="0">
                  <a:ln>
                    <a:noFill/>
                  </a:ln>
                  <a:solidFill>
                    <a:schemeClr val="tx1"/>
                  </a:solidFill>
                  <a:effectLst/>
                  <a:latin typeface="Arial" pitchFamily="34" charset="0"/>
                  <a:cs typeface="Arial" pitchFamily="34" charset="0"/>
                </a:endParaRPr>
              </a:p>
            </p:txBody>
          </p:sp>
        </mc:Choice>
        <mc:Fallback xmlns="">
          <p:sp>
            <p:nvSpPr>
              <p:cNvPr id="26" name="Rectangle 1"/>
              <p:cNvSpPr>
                <a:spLocks noRot="1" noChangeAspect="1" noMove="1" noResize="1" noEditPoints="1" noAdjustHandles="1" noChangeArrowheads="1" noChangeShapeType="1" noTextEdit="1"/>
              </p:cNvSpPr>
              <p:nvPr/>
            </p:nvSpPr>
            <p:spPr bwMode="auto">
              <a:xfrm>
                <a:off x="250100" y="1717037"/>
                <a:ext cx="1944216" cy="856966"/>
              </a:xfrm>
              <a:prstGeom prst="rect">
                <a:avLst/>
              </a:prstGeom>
              <a:blipFill rotWithShape="0">
                <a:blip r:embed="rId8"/>
                <a:stretch>
                  <a:fillRect/>
                </a:stretch>
              </a:blipFill>
              <a:ln w="9525">
                <a:noFill/>
                <a:miter lim="800000"/>
                <a:headEnd/>
                <a:tailEnd/>
              </a:ln>
              <a:effectLst/>
            </p:spPr>
            <p:txBody>
              <a:bodyPr/>
              <a:lstStyle/>
              <a:p>
                <a:r>
                  <a:rPr lang="en-GB">
                    <a:noFill/>
                  </a:rPr>
                  <a:t> </a:t>
                </a:r>
              </a:p>
            </p:txBody>
          </p:sp>
        </mc:Fallback>
      </mc:AlternateContent>
      <p:sp>
        <p:nvSpPr>
          <p:cNvPr id="30" name="Right Arrow 29"/>
          <p:cNvSpPr/>
          <p:nvPr/>
        </p:nvSpPr>
        <p:spPr>
          <a:xfrm>
            <a:off x="2267744" y="2204864"/>
            <a:ext cx="576064" cy="21602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1" name="Right Arrow 30"/>
          <p:cNvSpPr/>
          <p:nvPr/>
        </p:nvSpPr>
        <p:spPr>
          <a:xfrm>
            <a:off x="5364088" y="2996952"/>
            <a:ext cx="576064" cy="21602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2" name="Rectangle 1"/>
              <p:cNvSpPr>
                <a:spLocks noChangeArrowheads="1"/>
              </p:cNvSpPr>
              <p:nvPr/>
            </p:nvSpPr>
            <p:spPr bwMode="auto">
              <a:xfrm>
                <a:off x="2987824" y="2852936"/>
                <a:ext cx="230425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fontAlgn="base">
                  <a:spcBef>
                    <a:spcPct val="0"/>
                  </a:spcBef>
                  <a:spcAft>
                    <a:spcPct val="0"/>
                  </a:spcAft>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ea typeface="Times New Roman" pitchFamily="18" charset="0"/>
                          <a:cs typeface="Times New Roman" pitchFamily="18" charset="0"/>
                        </a:rPr>
                        <m:t>𝒙𝒚</m:t>
                      </m:r>
                      <m:r>
                        <a:rPr lang="en-GB" sz="2400" b="1" i="1" smtClean="0">
                          <a:latin typeface="Cambria Math" panose="02040503050406030204" pitchFamily="18" charset="0"/>
                          <a:ea typeface="Times New Roman" pitchFamily="18" charset="0"/>
                          <a:cs typeface="Times New Roman" pitchFamily="18" charset="0"/>
                        </a:rPr>
                        <m:t>−</m:t>
                      </m:r>
                      <m:r>
                        <a:rPr lang="en-GB" sz="2400" b="1" i="1" smtClean="0">
                          <a:latin typeface="Cambria Math" panose="02040503050406030204" pitchFamily="18" charset="0"/>
                          <a:ea typeface="Times New Roman" pitchFamily="18" charset="0"/>
                          <a:cs typeface="Times New Roman" pitchFamily="18" charset="0"/>
                        </a:rPr>
                        <m:t>𝒙</m:t>
                      </m:r>
                      <m:r>
                        <a:rPr lang="en-GB" sz="2400" b="1" i="1" smtClean="0">
                          <a:latin typeface="Cambria Math" panose="02040503050406030204" pitchFamily="18" charset="0"/>
                          <a:ea typeface="Times New Roman" pitchFamily="18" charset="0"/>
                          <a:cs typeface="Times New Roman" pitchFamily="18" charset="0"/>
                        </a:rPr>
                        <m:t>−</m:t>
                      </m:r>
                      <m:r>
                        <a:rPr lang="en-GB" sz="2400" b="1" i="1" smtClean="0">
                          <a:latin typeface="Cambria Math" panose="02040503050406030204" pitchFamily="18" charset="0"/>
                          <a:ea typeface="Times New Roman" pitchFamily="18" charset="0"/>
                          <a:cs typeface="Times New Roman" pitchFamily="18" charset="0"/>
                        </a:rPr>
                        <m:t>𝒚</m:t>
                      </m:r>
                      <m:r>
                        <a:rPr lang="en-GB" sz="2400" b="1" i="1" smtClean="0">
                          <a:latin typeface="Cambria Math" panose="02040503050406030204" pitchFamily="18" charset="0"/>
                          <a:ea typeface="Times New Roman" pitchFamily="18" charset="0"/>
                          <a:cs typeface="Times New Roman" pitchFamily="18" charset="0"/>
                        </a:rPr>
                        <m:t>=</m:t>
                      </m:r>
                      <m:r>
                        <a:rPr lang="en-GB" sz="2400" b="1" i="1" smtClean="0">
                          <a:latin typeface="Cambria Math" panose="02040503050406030204" pitchFamily="18" charset="0"/>
                          <a:ea typeface="Times New Roman" pitchFamily="18" charset="0"/>
                          <a:cs typeface="Times New Roman" pitchFamily="18" charset="0"/>
                        </a:rPr>
                        <m:t>𝟎</m:t>
                      </m:r>
                    </m:oMath>
                  </m:oMathPara>
                </a14:m>
                <a:endParaRPr kumimoji="0" lang="en-GB" sz="2400" b="0" i="0" strike="noStrike" cap="none" normalizeH="0" baseline="0" dirty="0">
                  <a:ln>
                    <a:noFill/>
                  </a:ln>
                  <a:solidFill>
                    <a:schemeClr val="tx1"/>
                  </a:solidFill>
                  <a:effectLst/>
                  <a:latin typeface="Arial" pitchFamily="34" charset="0"/>
                  <a:cs typeface="Arial" pitchFamily="34" charset="0"/>
                </a:endParaRPr>
              </a:p>
            </p:txBody>
          </p:sp>
        </mc:Choice>
        <mc:Fallback xmlns="">
          <p:sp>
            <p:nvSpPr>
              <p:cNvPr id="32" name="Rectangle 1"/>
              <p:cNvSpPr>
                <a:spLocks noRot="1" noChangeAspect="1" noMove="1" noResize="1" noEditPoints="1" noAdjustHandles="1" noChangeArrowheads="1" noChangeShapeType="1" noTextEdit="1"/>
              </p:cNvSpPr>
              <p:nvPr/>
            </p:nvSpPr>
            <p:spPr bwMode="auto">
              <a:xfrm>
                <a:off x="2987824" y="2852936"/>
                <a:ext cx="2304256" cy="461665"/>
              </a:xfrm>
              <a:prstGeom prst="rect">
                <a:avLst/>
              </a:prstGeom>
              <a:blipFill>
                <a:blip r:embed="rId9"/>
                <a:stretch>
                  <a:fillRect b="-13158"/>
                </a:stretch>
              </a:blipFill>
              <a:ln w="9525">
                <a:noFill/>
                <a:miter lim="800000"/>
                <a:headEnd/>
                <a:tailEnd/>
              </a:ln>
              <a:effectLst/>
            </p:spPr>
            <p:txBody>
              <a:bodyPr/>
              <a:lstStyle/>
              <a:p>
                <a:r>
                  <a:rPr lang="en-GB">
                    <a:noFill/>
                  </a:rPr>
                  <a:t> </a:t>
                </a:r>
              </a:p>
            </p:txBody>
          </p:sp>
        </mc:Fallback>
      </mc:AlternateContent>
      <p:sp>
        <p:nvSpPr>
          <p:cNvPr id="33" name="Right Arrow 32"/>
          <p:cNvSpPr/>
          <p:nvPr/>
        </p:nvSpPr>
        <p:spPr>
          <a:xfrm>
            <a:off x="5364088" y="4005064"/>
            <a:ext cx="576064" cy="21602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4" name="Rectangle 1"/>
              <p:cNvSpPr>
                <a:spLocks noChangeArrowheads="1"/>
              </p:cNvSpPr>
              <p:nvPr/>
            </p:nvSpPr>
            <p:spPr bwMode="auto">
              <a:xfrm>
                <a:off x="2987824" y="3907214"/>
                <a:ext cx="230425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fontAlgn="base">
                  <a:spcBef>
                    <a:spcPct val="0"/>
                  </a:spcBef>
                  <a:spcAft>
                    <a:spcPct val="0"/>
                  </a:spcAft>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ea typeface="Times New Roman" pitchFamily="18" charset="0"/>
                          <a:cs typeface="Times New Roman" pitchFamily="18" charset="0"/>
                        </a:rPr>
                        <m:t>𝟐</m:t>
                      </m:r>
                      <m:r>
                        <a:rPr lang="en-GB" b="1" i="1" smtClean="0">
                          <a:latin typeface="Cambria Math" panose="02040503050406030204" pitchFamily="18" charset="0"/>
                          <a:ea typeface="Times New Roman" pitchFamily="18" charset="0"/>
                          <a:cs typeface="Times New Roman" pitchFamily="18" charset="0"/>
                        </a:rPr>
                        <m:t>𝒙𝒚</m:t>
                      </m:r>
                      <m:r>
                        <a:rPr lang="en-GB" b="1" i="1" smtClean="0">
                          <a:latin typeface="Cambria Math" panose="02040503050406030204" pitchFamily="18" charset="0"/>
                          <a:ea typeface="Times New Roman" pitchFamily="18" charset="0"/>
                          <a:cs typeface="Times New Roman" pitchFamily="18" charset="0"/>
                        </a:rPr>
                        <m:t>−</m:t>
                      </m:r>
                      <m:r>
                        <a:rPr lang="en-GB" b="1" i="1" smtClean="0">
                          <a:latin typeface="Cambria Math" panose="02040503050406030204" pitchFamily="18" charset="0"/>
                          <a:ea typeface="Times New Roman" pitchFamily="18" charset="0"/>
                          <a:cs typeface="Times New Roman" pitchFamily="18" charset="0"/>
                        </a:rPr>
                        <m:t>𝟑</m:t>
                      </m:r>
                      <m:r>
                        <a:rPr lang="en-GB" b="1" i="1" smtClean="0">
                          <a:latin typeface="Cambria Math" panose="02040503050406030204" pitchFamily="18" charset="0"/>
                          <a:ea typeface="Times New Roman" pitchFamily="18" charset="0"/>
                          <a:cs typeface="Times New Roman" pitchFamily="18" charset="0"/>
                        </a:rPr>
                        <m:t>𝒙</m:t>
                      </m:r>
                      <m:r>
                        <a:rPr lang="en-GB" b="1" i="1" smtClean="0">
                          <a:latin typeface="Cambria Math" panose="02040503050406030204" pitchFamily="18" charset="0"/>
                          <a:ea typeface="Times New Roman" pitchFamily="18" charset="0"/>
                          <a:cs typeface="Times New Roman" pitchFamily="18" charset="0"/>
                        </a:rPr>
                        <m:t>−</m:t>
                      </m:r>
                      <m:r>
                        <a:rPr lang="en-GB" b="1" i="1" smtClean="0">
                          <a:latin typeface="Cambria Math" panose="02040503050406030204" pitchFamily="18" charset="0"/>
                          <a:ea typeface="Times New Roman" pitchFamily="18" charset="0"/>
                          <a:cs typeface="Times New Roman" pitchFamily="18" charset="0"/>
                        </a:rPr>
                        <m:t>𝟑</m:t>
                      </m:r>
                      <m:r>
                        <a:rPr lang="en-GB" b="1" i="1" smtClean="0">
                          <a:latin typeface="Cambria Math" panose="02040503050406030204" pitchFamily="18" charset="0"/>
                          <a:ea typeface="Times New Roman" pitchFamily="18" charset="0"/>
                          <a:cs typeface="Times New Roman" pitchFamily="18" charset="0"/>
                        </a:rPr>
                        <m:t>𝒚</m:t>
                      </m:r>
                      <m:r>
                        <a:rPr lang="en-GB" b="1" i="1" smtClean="0">
                          <a:latin typeface="Cambria Math" panose="02040503050406030204" pitchFamily="18" charset="0"/>
                          <a:ea typeface="Times New Roman" pitchFamily="18" charset="0"/>
                          <a:cs typeface="Times New Roman" pitchFamily="18" charset="0"/>
                        </a:rPr>
                        <m:t>=</m:t>
                      </m:r>
                      <m:r>
                        <a:rPr lang="en-GB" b="1" i="1" smtClean="0">
                          <a:latin typeface="Cambria Math" panose="02040503050406030204" pitchFamily="18" charset="0"/>
                          <a:ea typeface="Times New Roman" pitchFamily="18" charset="0"/>
                          <a:cs typeface="Times New Roman" pitchFamily="18" charset="0"/>
                        </a:rPr>
                        <m:t>𝟎</m:t>
                      </m:r>
                    </m:oMath>
                  </m:oMathPara>
                </a14:m>
                <a:endParaRPr lang="en-GB" b="1" dirty="0">
                  <a:latin typeface="Calibri" pitchFamily="34" charset="0"/>
                  <a:ea typeface="Times New Roman" pitchFamily="18" charset="0"/>
                  <a:cs typeface="Times New Roman" pitchFamily="18" charset="0"/>
                </a:endParaRPr>
              </a:p>
            </p:txBody>
          </p:sp>
        </mc:Choice>
        <mc:Fallback xmlns="">
          <p:sp>
            <p:nvSpPr>
              <p:cNvPr id="34" name="Rectangle 1"/>
              <p:cNvSpPr>
                <a:spLocks noRot="1" noChangeAspect="1" noMove="1" noResize="1" noEditPoints="1" noAdjustHandles="1" noChangeArrowheads="1" noChangeShapeType="1" noTextEdit="1"/>
              </p:cNvSpPr>
              <p:nvPr/>
            </p:nvSpPr>
            <p:spPr bwMode="auto">
              <a:xfrm>
                <a:off x="2987824" y="3907214"/>
                <a:ext cx="2304256" cy="369332"/>
              </a:xfrm>
              <a:prstGeom prst="rect">
                <a:avLst/>
              </a:prstGeom>
              <a:blipFill>
                <a:blip r:embed="rId10"/>
                <a:stretch>
                  <a:fillRect b="-11475"/>
                </a:stretch>
              </a:blipFill>
              <a:ln w="9525">
                <a:noFill/>
                <a:miter lim="800000"/>
                <a:headEnd/>
                <a:tailEnd/>
              </a:ln>
              <a:effectLst/>
            </p:spPr>
            <p:txBody>
              <a:bodyPr/>
              <a:lstStyle/>
              <a:p>
                <a:r>
                  <a:rPr lang="en-GB">
                    <a:noFill/>
                  </a:rPr>
                  <a:t> </a:t>
                </a:r>
              </a:p>
            </p:txBody>
          </p:sp>
        </mc:Fallback>
      </mc:AlternateContent>
      <p:sp>
        <p:nvSpPr>
          <p:cNvPr id="39" name="TextBox 38"/>
          <p:cNvSpPr txBox="1"/>
          <p:nvPr/>
        </p:nvSpPr>
        <p:spPr>
          <a:xfrm>
            <a:off x="7020272" y="1412776"/>
            <a:ext cx="988496" cy="646331"/>
          </a:xfrm>
          <a:prstGeom prst="rect">
            <a:avLst/>
          </a:prstGeom>
          <a:noFill/>
        </p:spPr>
        <p:txBody>
          <a:bodyPr wrap="square" rtlCol="0">
            <a:spAutoFit/>
          </a:bodyPr>
          <a:lstStyle/>
          <a:p>
            <a:pPr algn="ctr"/>
            <a:r>
              <a:rPr lang="en-GB" sz="1200" dirty="0"/>
              <a:t>-5 and -7 swap positions.</a:t>
            </a:r>
          </a:p>
        </p:txBody>
      </p:sp>
      <p:sp>
        <p:nvSpPr>
          <p:cNvPr id="40" name="TextBox 39"/>
          <p:cNvSpPr txBox="1"/>
          <p:nvPr/>
        </p:nvSpPr>
        <p:spPr>
          <a:xfrm>
            <a:off x="7956376" y="1484784"/>
            <a:ext cx="988496" cy="276999"/>
          </a:xfrm>
          <a:prstGeom prst="rect">
            <a:avLst/>
          </a:prstGeom>
          <a:noFill/>
        </p:spPr>
        <p:txBody>
          <a:bodyPr wrap="square" rtlCol="0">
            <a:spAutoFit/>
          </a:bodyPr>
          <a:lstStyle/>
          <a:p>
            <a:pPr algn="ctr"/>
            <a:r>
              <a:rPr lang="en-GB" sz="1200" dirty="0"/>
              <a:t>(-5) x (-7)</a:t>
            </a:r>
          </a:p>
        </p:txBody>
      </p:sp>
      <p:cxnSp>
        <p:nvCxnSpPr>
          <p:cNvPr id="42" name="Straight Arrow Connector 41"/>
          <p:cNvCxnSpPr/>
          <p:nvPr/>
        </p:nvCxnSpPr>
        <p:spPr>
          <a:xfrm>
            <a:off x="8460432" y="1772816"/>
            <a:ext cx="114401" cy="36389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3" name="Straight Arrow Connector 42"/>
          <p:cNvCxnSpPr/>
          <p:nvPr/>
        </p:nvCxnSpPr>
        <p:spPr>
          <a:xfrm flipH="1">
            <a:off x="6876256" y="1844824"/>
            <a:ext cx="360040" cy="2160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7" name="Straight Arrow Connector 46"/>
          <p:cNvCxnSpPr/>
          <p:nvPr/>
        </p:nvCxnSpPr>
        <p:spPr>
          <a:xfrm>
            <a:off x="7812360" y="1772816"/>
            <a:ext cx="0"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0" name="TextBox 49"/>
              <p:cNvSpPr txBox="1"/>
              <p:nvPr/>
            </p:nvSpPr>
            <p:spPr>
              <a:xfrm>
                <a:off x="5940152" y="1484784"/>
                <a:ext cx="988496" cy="461665"/>
              </a:xfrm>
              <a:prstGeom prst="rect">
                <a:avLst/>
              </a:prstGeom>
              <a:noFill/>
            </p:spPr>
            <p:txBody>
              <a:bodyPr wrap="square" rtlCol="0">
                <a:spAutoFit/>
              </a:bodyPr>
              <a:lstStyle/>
              <a:p>
                <a:pPr algn="ctr"/>
                <a:r>
                  <a:rPr lang="en-GB" sz="1200" dirty="0"/>
                  <a:t>Use the 4 from </a:t>
                </a:r>
                <a14:m>
                  <m:oMath xmlns:m="http://schemas.openxmlformats.org/officeDocument/2006/math">
                    <m:r>
                      <a:rPr lang="en-GB" sz="1200" i="1" dirty="0" smtClean="0">
                        <a:latin typeface="Cambria Math" panose="02040503050406030204" pitchFamily="18" charset="0"/>
                      </a:rPr>
                      <m:t>4</m:t>
                    </m:r>
                    <m:r>
                      <a:rPr lang="en-GB" sz="1200" i="1" dirty="0" smtClean="0">
                        <a:latin typeface="Cambria Math" panose="02040503050406030204" pitchFamily="18" charset="0"/>
                      </a:rPr>
                      <m:t>𝑥𝑦</m:t>
                    </m:r>
                  </m:oMath>
                </a14:m>
                <a:endParaRPr lang="en-GB" sz="1200" baseline="30000" dirty="0"/>
              </a:p>
            </p:txBody>
          </p:sp>
        </mc:Choice>
        <mc:Fallback xmlns="">
          <p:sp>
            <p:nvSpPr>
              <p:cNvPr id="50" name="TextBox 49"/>
              <p:cNvSpPr txBox="1">
                <a:spLocks noRot="1" noChangeAspect="1" noMove="1" noResize="1" noEditPoints="1" noAdjustHandles="1" noChangeArrowheads="1" noChangeShapeType="1" noTextEdit="1"/>
              </p:cNvSpPr>
              <p:nvPr/>
            </p:nvSpPr>
            <p:spPr>
              <a:xfrm>
                <a:off x="5940152" y="1484784"/>
                <a:ext cx="988496" cy="461665"/>
              </a:xfrm>
              <a:prstGeom prst="rect">
                <a:avLst/>
              </a:prstGeom>
              <a:blipFill rotWithShape="0">
                <a:blip r:embed="rId11"/>
                <a:stretch>
                  <a:fillRect t="-1333" b="-10667"/>
                </a:stretch>
              </a:blipFill>
            </p:spPr>
            <p:txBody>
              <a:bodyPr/>
              <a:lstStyle/>
              <a:p>
                <a:r>
                  <a:rPr lang="en-GB">
                    <a:noFill/>
                  </a:rPr>
                  <a:t> </a:t>
                </a:r>
              </a:p>
            </p:txBody>
          </p:sp>
        </mc:Fallback>
      </mc:AlternateContent>
      <p:cxnSp>
        <p:nvCxnSpPr>
          <p:cNvPr id="51" name="Straight Arrow Connector 50"/>
          <p:cNvCxnSpPr>
            <a:stCxn id="50" idx="2"/>
          </p:cNvCxnSpPr>
          <p:nvPr/>
        </p:nvCxnSpPr>
        <p:spPr>
          <a:xfrm>
            <a:off x="6434400" y="1946449"/>
            <a:ext cx="9808" cy="18640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5" name="Right Arrow 54"/>
          <p:cNvSpPr/>
          <p:nvPr/>
        </p:nvSpPr>
        <p:spPr>
          <a:xfrm>
            <a:off x="5364088" y="5013176"/>
            <a:ext cx="576064" cy="21602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6" name="Rectangle 1"/>
              <p:cNvSpPr>
                <a:spLocks noChangeArrowheads="1"/>
              </p:cNvSpPr>
              <p:nvPr/>
            </p:nvSpPr>
            <p:spPr bwMode="auto">
              <a:xfrm>
                <a:off x="2848928" y="4915326"/>
                <a:ext cx="244827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fontAlgn="base">
                  <a:spcBef>
                    <a:spcPct val="0"/>
                  </a:spcBef>
                  <a:spcAft>
                    <a:spcPct val="0"/>
                  </a:spcAft>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ea typeface="Times New Roman" pitchFamily="18" charset="0"/>
                          <a:cs typeface="Times New Roman" pitchFamily="18" charset="0"/>
                        </a:rPr>
                        <m:t>𝟑</m:t>
                      </m:r>
                      <m:r>
                        <a:rPr lang="en-GB" b="1" i="1" smtClean="0">
                          <a:latin typeface="Cambria Math" panose="02040503050406030204" pitchFamily="18" charset="0"/>
                          <a:ea typeface="Times New Roman" pitchFamily="18" charset="0"/>
                          <a:cs typeface="Times New Roman" pitchFamily="18" charset="0"/>
                        </a:rPr>
                        <m:t>𝒙𝒚</m:t>
                      </m:r>
                      <m:r>
                        <a:rPr lang="en-GB" b="1" i="1" smtClean="0">
                          <a:latin typeface="Cambria Math" panose="02040503050406030204" pitchFamily="18" charset="0"/>
                          <a:ea typeface="Times New Roman" pitchFamily="18" charset="0"/>
                          <a:cs typeface="Times New Roman" pitchFamily="18" charset="0"/>
                        </a:rPr>
                        <m:t>−</m:t>
                      </m:r>
                      <m:r>
                        <a:rPr lang="en-GB" b="1" i="1" smtClean="0">
                          <a:latin typeface="Cambria Math" panose="02040503050406030204" pitchFamily="18" charset="0"/>
                          <a:ea typeface="Times New Roman" pitchFamily="18" charset="0"/>
                          <a:cs typeface="Times New Roman" pitchFamily="18" charset="0"/>
                        </a:rPr>
                        <m:t>𝟑𝟖</m:t>
                      </m:r>
                      <m:r>
                        <a:rPr lang="en-GB" b="1" i="1" smtClean="0">
                          <a:latin typeface="Cambria Math" panose="02040503050406030204" pitchFamily="18" charset="0"/>
                          <a:ea typeface="Times New Roman" pitchFamily="18" charset="0"/>
                          <a:cs typeface="Times New Roman" pitchFamily="18" charset="0"/>
                        </a:rPr>
                        <m:t>𝒙</m:t>
                      </m:r>
                      <m:r>
                        <a:rPr lang="en-GB" b="1" i="1" smtClean="0">
                          <a:latin typeface="Cambria Math" panose="02040503050406030204" pitchFamily="18" charset="0"/>
                          <a:ea typeface="Times New Roman" pitchFamily="18" charset="0"/>
                          <a:cs typeface="Times New Roman" pitchFamily="18" charset="0"/>
                        </a:rPr>
                        <m:t>−</m:t>
                      </m:r>
                      <m:r>
                        <a:rPr lang="en-GB" b="1" i="1" smtClean="0">
                          <a:latin typeface="Cambria Math" panose="02040503050406030204" pitchFamily="18" charset="0"/>
                          <a:ea typeface="Times New Roman" pitchFamily="18" charset="0"/>
                          <a:cs typeface="Times New Roman" pitchFamily="18" charset="0"/>
                        </a:rPr>
                        <m:t>𝟏𝟗</m:t>
                      </m:r>
                      <m:r>
                        <a:rPr lang="en-GB" b="1" i="1" smtClean="0">
                          <a:latin typeface="Cambria Math" panose="02040503050406030204" pitchFamily="18" charset="0"/>
                          <a:ea typeface="Times New Roman" pitchFamily="18" charset="0"/>
                          <a:cs typeface="Times New Roman" pitchFamily="18" charset="0"/>
                        </a:rPr>
                        <m:t>𝒚</m:t>
                      </m:r>
                      <m:r>
                        <a:rPr lang="en-GB" b="1" i="1" smtClean="0">
                          <a:latin typeface="Cambria Math" panose="02040503050406030204" pitchFamily="18" charset="0"/>
                          <a:ea typeface="Times New Roman" pitchFamily="18" charset="0"/>
                          <a:cs typeface="Times New Roman" pitchFamily="18" charset="0"/>
                        </a:rPr>
                        <m:t>=</m:t>
                      </m:r>
                      <m:r>
                        <a:rPr lang="en-GB" b="1" i="1" smtClean="0">
                          <a:latin typeface="Cambria Math" panose="02040503050406030204" pitchFamily="18" charset="0"/>
                          <a:ea typeface="Times New Roman" pitchFamily="18" charset="0"/>
                          <a:cs typeface="Times New Roman" pitchFamily="18" charset="0"/>
                        </a:rPr>
                        <m:t>𝟎</m:t>
                      </m:r>
                    </m:oMath>
                  </m:oMathPara>
                </a14:m>
                <a:endParaRPr lang="en-GB" b="1" dirty="0">
                  <a:latin typeface="Calibri" pitchFamily="34" charset="0"/>
                  <a:ea typeface="Times New Roman" pitchFamily="18" charset="0"/>
                  <a:cs typeface="Times New Roman" pitchFamily="18" charset="0"/>
                </a:endParaRPr>
              </a:p>
            </p:txBody>
          </p:sp>
        </mc:Choice>
        <mc:Fallback xmlns="">
          <p:sp>
            <p:nvSpPr>
              <p:cNvPr id="56" name="Rectangle 1"/>
              <p:cNvSpPr>
                <a:spLocks noRot="1" noChangeAspect="1" noMove="1" noResize="1" noEditPoints="1" noAdjustHandles="1" noChangeArrowheads="1" noChangeShapeType="1" noTextEdit="1"/>
              </p:cNvSpPr>
              <p:nvPr/>
            </p:nvSpPr>
            <p:spPr bwMode="auto">
              <a:xfrm>
                <a:off x="2848928" y="4915326"/>
                <a:ext cx="2448272" cy="369332"/>
              </a:xfrm>
              <a:prstGeom prst="rect">
                <a:avLst/>
              </a:prstGeom>
              <a:blipFill>
                <a:blip r:embed="rId12"/>
                <a:stretch>
                  <a:fillRect b="-13115"/>
                </a:stretch>
              </a:blipFill>
              <a:ln w="9525">
                <a:noFill/>
                <a:miter lim="800000"/>
                <a:headEnd/>
                <a:tailEnd/>
              </a:ln>
              <a:effectLst/>
            </p:spPr>
            <p:txBody>
              <a:bodyPr/>
              <a:lstStyle/>
              <a:p>
                <a:r>
                  <a:rPr lang="en-GB">
                    <a:noFill/>
                  </a:rPr>
                  <a:t> </a:t>
                </a:r>
              </a:p>
            </p:txBody>
          </p:sp>
        </mc:Fallback>
      </mc:AlternateContent>
      <p:sp>
        <p:nvSpPr>
          <p:cNvPr id="57" name="Rectangle 56"/>
          <p:cNvSpPr/>
          <p:nvPr/>
        </p:nvSpPr>
        <p:spPr>
          <a:xfrm>
            <a:off x="2970755" y="2850653"/>
            <a:ext cx="2232248"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8" name="Rectangle 57"/>
          <p:cNvSpPr/>
          <p:nvPr/>
        </p:nvSpPr>
        <p:spPr>
          <a:xfrm>
            <a:off x="6067099" y="2850653"/>
            <a:ext cx="2958232"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9" name="Rectangle 58"/>
          <p:cNvSpPr/>
          <p:nvPr/>
        </p:nvSpPr>
        <p:spPr>
          <a:xfrm>
            <a:off x="2970755" y="3786757"/>
            <a:ext cx="2232248"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0" name="Rectangle 59"/>
          <p:cNvSpPr/>
          <p:nvPr/>
        </p:nvSpPr>
        <p:spPr>
          <a:xfrm>
            <a:off x="6067099" y="3786757"/>
            <a:ext cx="2948072"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1" name="Rectangle 60"/>
          <p:cNvSpPr/>
          <p:nvPr/>
        </p:nvSpPr>
        <p:spPr>
          <a:xfrm>
            <a:off x="6076371" y="4774549"/>
            <a:ext cx="2948072"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2" name="Rectangle 61"/>
          <p:cNvSpPr/>
          <p:nvPr/>
        </p:nvSpPr>
        <p:spPr>
          <a:xfrm>
            <a:off x="2991075" y="4836933"/>
            <a:ext cx="2232248"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63" name="TextBox 62"/>
              <p:cNvSpPr txBox="1"/>
              <p:nvPr/>
            </p:nvSpPr>
            <p:spPr>
              <a:xfrm>
                <a:off x="0" y="5805264"/>
                <a:ext cx="6264696" cy="923330"/>
              </a:xfrm>
              <a:prstGeom prst="rect">
                <a:avLst/>
              </a:prstGeom>
              <a:noFill/>
            </p:spPr>
            <p:txBody>
              <a:bodyPr wrap="square" rtlCol="0">
                <a:spAutoFit/>
              </a:bodyPr>
              <a:lstStyle/>
              <a:p>
                <a:pPr algn="ctr"/>
                <a:r>
                  <a:rPr lang="en-GB" dirty="0"/>
                  <a:t>In general, this technique is helpful whenever we have a mixture of variables both individually and as their product, e.g. </a:t>
                </a:r>
                <a14:m>
                  <m:oMath xmlns:m="http://schemas.openxmlformats.org/officeDocument/2006/math">
                    <m:r>
                      <a:rPr lang="en-GB" i="1" dirty="0" smtClean="0">
                        <a:latin typeface="Cambria Math" panose="02040503050406030204" pitchFamily="18" charset="0"/>
                      </a:rPr>
                      <m:t>𝑥</m:t>
                    </m:r>
                  </m:oMath>
                </a14:m>
                <a:r>
                  <a:rPr lang="en-GB" dirty="0"/>
                  <a:t>, </a:t>
                </a:r>
                <a14:m>
                  <m:oMath xmlns:m="http://schemas.openxmlformats.org/officeDocument/2006/math">
                    <m:r>
                      <a:rPr lang="en-GB" i="1" dirty="0" smtClean="0">
                        <a:latin typeface="Cambria Math" panose="02040503050406030204" pitchFamily="18" charset="0"/>
                      </a:rPr>
                      <m:t>𝑦</m:t>
                    </m:r>
                  </m:oMath>
                </a14:m>
                <a:r>
                  <a:rPr lang="en-GB" dirty="0"/>
                  <a:t> and </a:t>
                </a:r>
                <a14:m>
                  <m:oMath xmlns:m="http://schemas.openxmlformats.org/officeDocument/2006/math">
                    <m:r>
                      <a:rPr lang="en-GB" i="1" dirty="0" smtClean="0">
                        <a:latin typeface="Cambria Math" panose="02040503050406030204" pitchFamily="18" charset="0"/>
                      </a:rPr>
                      <m:t>𝑥𝑦</m:t>
                    </m:r>
                  </m:oMath>
                </a14:m>
                <a:r>
                  <a:rPr lang="en-GB" dirty="0"/>
                  <a:t>, and we wish to factorise to aid us in some way..</a:t>
                </a:r>
              </a:p>
            </p:txBody>
          </p:sp>
        </mc:Choice>
        <mc:Fallback xmlns="">
          <p:sp>
            <p:nvSpPr>
              <p:cNvPr id="63" name="TextBox 62"/>
              <p:cNvSpPr txBox="1">
                <a:spLocks noRot="1" noChangeAspect="1" noMove="1" noResize="1" noEditPoints="1" noAdjustHandles="1" noChangeArrowheads="1" noChangeShapeType="1" noTextEdit="1"/>
              </p:cNvSpPr>
              <p:nvPr/>
            </p:nvSpPr>
            <p:spPr>
              <a:xfrm>
                <a:off x="0" y="5805264"/>
                <a:ext cx="6264696" cy="923330"/>
              </a:xfrm>
              <a:prstGeom prst="rect">
                <a:avLst/>
              </a:prstGeom>
              <a:blipFill rotWithShape="0">
                <a:blip r:embed="rId13"/>
                <a:stretch>
                  <a:fillRect l="-97" t="-3289" r="-875" b="-9211"/>
                </a:stretch>
              </a:blipFill>
            </p:spPr>
            <p:txBody>
              <a:bodyPr/>
              <a:lstStyle/>
              <a:p>
                <a:r>
                  <a:rPr lang="en-GB">
                    <a:noFill/>
                  </a:rPr>
                  <a:t> </a:t>
                </a:r>
              </a:p>
            </p:txBody>
          </p:sp>
        </mc:Fallback>
      </mc:AlternateContent>
      <p:cxnSp>
        <p:nvCxnSpPr>
          <p:cNvPr id="64" name="Straight Arrow Connector 63"/>
          <p:cNvCxnSpPr/>
          <p:nvPr/>
        </p:nvCxnSpPr>
        <p:spPr>
          <a:xfrm flipV="1">
            <a:off x="2555776" y="5517232"/>
            <a:ext cx="936104"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6" name="TextBox 45"/>
              <p:cNvSpPr txBox="1"/>
              <p:nvPr/>
            </p:nvSpPr>
            <p:spPr>
              <a:xfrm>
                <a:off x="6444208" y="5805264"/>
                <a:ext cx="2699792" cy="923330"/>
              </a:xfrm>
              <a:prstGeom prst="rect">
                <a:avLst/>
              </a:prstGeom>
              <a:noFill/>
            </p:spPr>
            <p:txBody>
              <a:bodyPr wrap="square" rtlCol="0">
                <a:spAutoFit/>
              </a:bodyPr>
              <a:lstStyle/>
              <a:p>
                <a:pPr algn="ctr"/>
                <a:r>
                  <a:rPr lang="en-GB" dirty="0"/>
                  <a:t>Now for each of these, try to find integer solutions for </a:t>
                </a:r>
                <a14:m>
                  <m:oMath xmlns:m="http://schemas.openxmlformats.org/officeDocument/2006/math">
                    <m:r>
                      <a:rPr lang="en-GB" i="1" dirty="0" smtClean="0">
                        <a:latin typeface="Cambria Math" panose="02040503050406030204" pitchFamily="18" charset="0"/>
                      </a:rPr>
                      <m:t>𝑥</m:t>
                    </m:r>
                  </m:oMath>
                </a14:m>
                <a:r>
                  <a:rPr lang="en-GB" dirty="0"/>
                  <a:t> and </a:t>
                </a:r>
                <a14:m>
                  <m:oMath xmlns:m="http://schemas.openxmlformats.org/officeDocument/2006/math">
                    <m:r>
                      <a:rPr lang="en-GB" i="1" dirty="0" smtClean="0">
                        <a:latin typeface="Cambria Math" panose="02040503050406030204" pitchFamily="18" charset="0"/>
                      </a:rPr>
                      <m:t>𝑦</m:t>
                    </m:r>
                  </m:oMath>
                </a14:m>
                <a:r>
                  <a:rPr lang="en-GB" dirty="0"/>
                  <a:t>! (if any)</a:t>
                </a:r>
              </a:p>
            </p:txBody>
          </p:sp>
        </mc:Choice>
        <mc:Fallback xmlns="">
          <p:sp>
            <p:nvSpPr>
              <p:cNvPr id="46" name="TextBox 45"/>
              <p:cNvSpPr txBox="1">
                <a:spLocks noRot="1" noChangeAspect="1" noMove="1" noResize="1" noEditPoints="1" noAdjustHandles="1" noChangeArrowheads="1" noChangeShapeType="1" noTextEdit="1"/>
              </p:cNvSpPr>
              <p:nvPr/>
            </p:nvSpPr>
            <p:spPr>
              <a:xfrm>
                <a:off x="6444208" y="5805264"/>
                <a:ext cx="2699792" cy="923330"/>
              </a:xfrm>
              <a:prstGeom prst="rect">
                <a:avLst/>
              </a:prstGeom>
              <a:blipFill rotWithShape="0">
                <a:blip r:embed="rId14"/>
                <a:stretch>
                  <a:fillRect l="-226" t="-3289" r="-2032" b="-9211"/>
                </a:stretch>
              </a:blipFill>
            </p:spPr>
            <p:txBody>
              <a:bodyPr/>
              <a:lstStyle/>
              <a:p>
                <a:r>
                  <a:rPr lang="en-GB">
                    <a:noFill/>
                  </a:rPr>
                  <a:t> </a:t>
                </a:r>
              </a:p>
            </p:txBody>
          </p:sp>
        </mc:Fallback>
      </mc:AlternateContent>
      <p:cxnSp>
        <p:nvCxnSpPr>
          <p:cNvPr id="48" name="Straight Arrow Connector 47"/>
          <p:cNvCxnSpPr>
            <a:stCxn id="46" idx="0"/>
          </p:cNvCxnSpPr>
          <p:nvPr/>
        </p:nvCxnSpPr>
        <p:spPr>
          <a:xfrm flipH="1" flipV="1">
            <a:off x="7740352" y="5445224"/>
            <a:ext cx="53752" cy="3600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5" name="TextBox 44"/>
          <p:cNvSpPr txBox="1"/>
          <p:nvPr/>
        </p:nvSpPr>
        <p:spPr>
          <a:xfrm>
            <a:off x="179512" y="4581128"/>
            <a:ext cx="1944216" cy="276999"/>
          </a:xfrm>
          <a:prstGeom prst="rect">
            <a:avLst/>
          </a:prstGeom>
          <a:noFill/>
        </p:spPr>
        <p:txBody>
          <a:bodyPr wrap="square" rtlCol="0">
            <a:spAutoFit/>
          </a:bodyPr>
          <a:lstStyle/>
          <a:p>
            <a:r>
              <a:rPr lang="en-GB" sz="1200" dirty="0"/>
              <a:t>(Source: </a:t>
            </a:r>
            <a:r>
              <a:rPr lang="en-GB" sz="1200" b="1" dirty="0"/>
              <a:t>SMC</a:t>
            </a:r>
            <a:r>
              <a:rPr lang="en-GB" sz="1200" dirty="0"/>
              <a:t>)</a:t>
            </a:r>
          </a:p>
        </p:txBody>
      </p:sp>
      <p:grpSp>
        <p:nvGrpSpPr>
          <p:cNvPr id="54" name="Group 53"/>
          <p:cNvGrpSpPr/>
          <p:nvPr/>
        </p:nvGrpSpPr>
        <p:grpSpPr>
          <a:xfrm>
            <a:off x="0" y="0"/>
            <a:ext cx="9143074" cy="599127"/>
            <a:chOff x="0" y="13335"/>
            <a:chExt cx="9144218" cy="599127"/>
          </a:xfrm>
        </p:grpSpPr>
        <p:sp>
          <p:nvSpPr>
            <p:cNvPr id="65"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Manipulating a Diophantine Equation</a:t>
              </a:r>
            </a:p>
          </p:txBody>
        </p:sp>
        <p:cxnSp>
          <p:nvCxnSpPr>
            <p:cNvPr id="66" name="Straight Connector 65"/>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49" name="Rectangle 1"/>
              <p:cNvSpPr>
                <a:spLocks noChangeArrowheads="1"/>
              </p:cNvSpPr>
              <p:nvPr/>
            </p:nvSpPr>
            <p:spPr bwMode="auto">
              <a:xfrm>
                <a:off x="223944" y="2743214"/>
                <a:ext cx="1944216" cy="8569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tabLst/>
                </a:pPr>
                <a14:m>
                  <m:oMathPara xmlns:m="http://schemas.openxmlformats.org/officeDocument/2006/math">
                    <m:oMathParaPr>
                      <m:jc m:val="centerGroup"/>
                    </m:oMathParaPr>
                    <m:oMath xmlns:m="http://schemas.openxmlformats.org/officeDocument/2006/math">
                      <m:f>
                        <m:fPr>
                          <m:ctrlPr>
                            <a:rPr lang="en-GB" sz="2400" i="1" smtClean="0">
                              <a:latin typeface="Cambria Math"/>
                              <a:ea typeface="Times New Roman" pitchFamily="18" charset="0"/>
                              <a:cs typeface="Times New Roman" pitchFamily="18" charset="0"/>
                            </a:rPr>
                          </m:ctrlPr>
                        </m:fPr>
                        <m:num>
                          <m:r>
                            <a:rPr lang="en-GB" sz="2400" b="0" i="1" smtClean="0">
                              <a:latin typeface="Cambria Math" panose="02040503050406030204" pitchFamily="18" charset="0"/>
                              <a:ea typeface="Times New Roman" pitchFamily="18" charset="0"/>
                              <a:cs typeface="Times New Roman" pitchFamily="18" charset="0"/>
                            </a:rPr>
                            <m:t>1</m:t>
                          </m:r>
                        </m:num>
                        <m:den>
                          <m:r>
                            <a:rPr lang="en-GB" sz="2400" b="0" i="1" smtClean="0">
                              <a:latin typeface="Cambria Math" panose="02040503050406030204" pitchFamily="18" charset="0"/>
                              <a:ea typeface="Times New Roman" pitchFamily="18" charset="0"/>
                              <a:cs typeface="Times New Roman" pitchFamily="18" charset="0"/>
                            </a:rPr>
                            <m:t>𝑥</m:t>
                          </m:r>
                        </m:den>
                      </m:f>
                      <m:r>
                        <a:rPr lang="en-GB" sz="2400" b="0" i="1" smtClean="0">
                          <a:latin typeface="Cambria Math" panose="02040503050406030204" pitchFamily="18" charset="0"/>
                          <a:ea typeface="Times New Roman" pitchFamily="18" charset="0"/>
                          <a:cs typeface="Times New Roman" pitchFamily="18" charset="0"/>
                        </a:rPr>
                        <m:t>+</m:t>
                      </m:r>
                      <m:f>
                        <m:fPr>
                          <m:ctrlPr>
                            <a:rPr lang="en-GB" sz="2400" i="1" smtClean="0">
                              <a:latin typeface="Cambria Math"/>
                              <a:ea typeface="Times New Roman" pitchFamily="18" charset="0"/>
                              <a:cs typeface="Times New Roman" pitchFamily="18" charset="0"/>
                            </a:rPr>
                          </m:ctrlPr>
                        </m:fPr>
                        <m:num>
                          <m:r>
                            <a:rPr lang="en-GB" sz="2400" b="0" i="1" smtClean="0">
                              <a:latin typeface="Cambria Math" panose="02040503050406030204" pitchFamily="18" charset="0"/>
                              <a:ea typeface="Times New Roman" pitchFamily="18" charset="0"/>
                              <a:cs typeface="Times New Roman" pitchFamily="18" charset="0"/>
                            </a:rPr>
                            <m:t>1</m:t>
                          </m:r>
                        </m:num>
                        <m:den>
                          <m:r>
                            <a:rPr lang="en-GB" sz="2400" b="0" i="1" smtClean="0">
                              <a:latin typeface="Cambria Math" panose="02040503050406030204" pitchFamily="18" charset="0"/>
                              <a:ea typeface="Times New Roman" pitchFamily="18" charset="0"/>
                              <a:cs typeface="Times New Roman" pitchFamily="18" charset="0"/>
                            </a:rPr>
                            <m:t>𝑦</m:t>
                          </m:r>
                        </m:den>
                      </m:f>
                      <m:r>
                        <a:rPr lang="en-GB" sz="2400" b="0" i="1" smtClean="0">
                          <a:latin typeface="Cambria Math" panose="02040503050406030204" pitchFamily="18" charset="0"/>
                          <a:ea typeface="Times New Roman" pitchFamily="18" charset="0"/>
                          <a:cs typeface="Times New Roman" pitchFamily="18" charset="0"/>
                        </a:rPr>
                        <m:t>=1</m:t>
                      </m:r>
                    </m:oMath>
                  </m:oMathPara>
                </a14:m>
                <a:endParaRPr kumimoji="0" lang="en-GB" sz="2400" i="0" strike="noStrike" cap="none" normalizeH="0" baseline="0" dirty="0">
                  <a:ln>
                    <a:noFill/>
                  </a:ln>
                  <a:solidFill>
                    <a:schemeClr val="tx1"/>
                  </a:solidFill>
                  <a:effectLst/>
                  <a:latin typeface="Arial" pitchFamily="34" charset="0"/>
                  <a:cs typeface="Arial" pitchFamily="34" charset="0"/>
                </a:endParaRPr>
              </a:p>
            </p:txBody>
          </p:sp>
        </mc:Choice>
        <mc:Fallback xmlns="">
          <p:sp>
            <p:nvSpPr>
              <p:cNvPr id="49" name="Rectangle 1"/>
              <p:cNvSpPr>
                <a:spLocks noRot="1" noChangeAspect="1" noMove="1" noResize="1" noEditPoints="1" noAdjustHandles="1" noChangeArrowheads="1" noChangeShapeType="1" noTextEdit="1"/>
              </p:cNvSpPr>
              <p:nvPr/>
            </p:nvSpPr>
            <p:spPr bwMode="auto">
              <a:xfrm>
                <a:off x="223944" y="2743214"/>
                <a:ext cx="1944216" cy="856966"/>
              </a:xfrm>
              <a:prstGeom prst="rect">
                <a:avLst/>
              </a:prstGeom>
              <a:blipFill rotWithShape="0">
                <a:blip r:embed="rId15"/>
                <a:stretch>
                  <a:fillRect/>
                </a:stretch>
              </a:blipFill>
              <a:ln w="9525">
                <a:noFill/>
                <a:miter lim="800000"/>
                <a:headEnd/>
                <a:tailEnd/>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Rectangle 1"/>
              <p:cNvSpPr>
                <a:spLocks noChangeArrowheads="1"/>
              </p:cNvSpPr>
              <p:nvPr/>
            </p:nvSpPr>
            <p:spPr bwMode="auto">
              <a:xfrm>
                <a:off x="250100" y="3662437"/>
                <a:ext cx="1944216" cy="8569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tabLst/>
                </a:pPr>
                <a14:m>
                  <m:oMathPara xmlns:m="http://schemas.openxmlformats.org/officeDocument/2006/math">
                    <m:oMathParaPr>
                      <m:jc m:val="centerGroup"/>
                    </m:oMathParaPr>
                    <m:oMath xmlns:m="http://schemas.openxmlformats.org/officeDocument/2006/math">
                      <m:f>
                        <m:fPr>
                          <m:ctrlPr>
                            <a:rPr lang="en-GB" sz="2400" i="1" smtClean="0">
                              <a:latin typeface="Cambria Math"/>
                              <a:ea typeface="Times New Roman" pitchFamily="18" charset="0"/>
                              <a:cs typeface="Times New Roman" pitchFamily="18" charset="0"/>
                            </a:rPr>
                          </m:ctrlPr>
                        </m:fPr>
                        <m:num>
                          <m:r>
                            <a:rPr lang="en-GB" sz="2400" b="0" i="1" smtClean="0">
                              <a:latin typeface="Cambria Math" panose="02040503050406030204" pitchFamily="18" charset="0"/>
                              <a:ea typeface="Times New Roman" pitchFamily="18" charset="0"/>
                              <a:cs typeface="Times New Roman" pitchFamily="18" charset="0"/>
                            </a:rPr>
                            <m:t>3</m:t>
                          </m:r>
                        </m:num>
                        <m:den>
                          <m:r>
                            <a:rPr lang="en-GB" sz="2400" b="0" i="1" smtClean="0">
                              <a:latin typeface="Cambria Math" panose="02040503050406030204" pitchFamily="18" charset="0"/>
                              <a:ea typeface="Times New Roman" pitchFamily="18" charset="0"/>
                              <a:cs typeface="Times New Roman" pitchFamily="18" charset="0"/>
                            </a:rPr>
                            <m:t>𝑥</m:t>
                          </m:r>
                        </m:den>
                      </m:f>
                      <m:r>
                        <a:rPr lang="en-GB" sz="2400" b="0" i="1" smtClean="0">
                          <a:latin typeface="Cambria Math" panose="02040503050406030204" pitchFamily="18" charset="0"/>
                          <a:ea typeface="Times New Roman" pitchFamily="18" charset="0"/>
                          <a:cs typeface="Times New Roman" pitchFamily="18" charset="0"/>
                        </a:rPr>
                        <m:t>+</m:t>
                      </m:r>
                      <m:f>
                        <m:fPr>
                          <m:ctrlPr>
                            <a:rPr lang="en-GB" sz="2400" i="1" smtClean="0">
                              <a:latin typeface="Cambria Math"/>
                              <a:ea typeface="Times New Roman" pitchFamily="18" charset="0"/>
                              <a:cs typeface="Times New Roman" pitchFamily="18" charset="0"/>
                            </a:rPr>
                          </m:ctrlPr>
                        </m:fPr>
                        <m:num>
                          <m:r>
                            <a:rPr lang="en-GB" sz="2400" b="0" i="1" smtClean="0">
                              <a:latin typeface="Cambria Math" panose="02040503050406030204" pitchFamily="18" charset="0"/>
                              <a:ea typeface="Times New Roman" pitchFamily="18" charset="0"/>
                              <a:cs typeface="Times New Roman" pitchFamily="18" charset="0"/>
                            </a:rPr>
                            <m:t>3</m:t>
                          </m:r>
                        </m:num>
                        <m:den>
                          <m:r>
                            <a:rPr lang="en-GB" sz="2400" b="0" i="1" smtClean="0">
                              <a:latin typeface="Cambria Math" panose="02040503050406030204" pitchFamily="18" charset="0"/>
                              <a:ea typeface="Times New Roman" pitchFamily="18" charset="0"/>
                              <a:cs typeface="Times New Roman" pitchFamily="18" charset="0"/>
                            </a:rPr>
                            <m:t>𝑦</m:t>
                          </m:r>
                        </m:den>
                      </m:f>
                      <m:r>
                        <a:rPr lang="en-GB" sz="2400" b="0" i="1" smtClean="0">
                          <a:latin typeface="Cambria Math" panose="02040503050406030204" pitchFamily="18" charset="0"/>
                          <a:ea typeface="Times New Roman" pitchFamily="18" charset="0"/>
                          <a:cs typeface="Times New Roman" pitchFamily="18" charset="0"/>
                        </a:rPr>
                        <m:t>=2</m:t>
                      </m:r>
                    </m:oMath>
                  </m:oMathPara>
                </a14:m>
                <a:endParaRPr kumimoji="0" lang="en-GB" sz="2400" i="0" strike="noStrike" cap="none" normalizeH="0" baseline="0" dirty="0">
                  <a:ln>
                    <a:noFill/>
                  </a:ln>
                  <a:solidFill>
                    <a:schemeClr val="tx1"/>
                  </a:solidFill>
                  <a:effectLst/>
                  <a:latin typeface="Arial" pitchFamily="34" charset="0"/>
                  <a:cs typeface="Arial" pitchFamily="34" charset="0"/>
                </a:endParaRPr>
              </a:p>
            </p:txBody>
          </p:sp>
        </mc:Choice>
        <mc:Fallback xmlns="">
          <p:sp>
            <p:nvSpPr>
              <p:cNvPr id="52" name="Rectangle 1"/>
              <p:cNvSpPr>
                <a:spLocks noRot="1" noChangeAspect="1" noMove="1" noResize="1" noEditPoints="1" noAdjustHandles="1" noChangeArrowheads="1" noChangeShapeType="1" noTextEdit="1"/>
              </p:cNvSpPr>
              <p:nvPr/>
            </p:nvSpPr>
            <p:spPr bwMode="auto">
              <a:xfrm>
                <a:off x="250100" y="3662437"/>
                <a:ext cx="1944216" cy="856966"/>
              </a:xfrm>
              <a:prstGeom prst="rect">
                <a:avLst/>
              </a:prstGeom>
              <a:blipFill rotWithShape="0">
                <a:blip r:embed="rId16"/>
                <a:stretch>
                  <a:fillRect/>
                </a:stretch>
              </a:blipFill>
              <a:ln w="9525">
                <a:noFill/>
                <a:miter lim="800000"/>
                <a:headEnd/>
                <a:tailEnd/>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Rectangle 1"/>
              <p:cNvSpPr>
                <a:spLocks noChangeArrowheads="1"/>
              </p:cNvSpPr>
              <p:nvPr/>
            </p:nvSpPr>
            <p:spPr bwMode="auto">
              <a:xfrm>
                <a:off x="240770" y="4821069"/>
                <a:ext cx="1944216" cy="8569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tabLst/>
                </a:pPr>
                <a14:m>
                  <m:oMathPara xmlns:m="http://schemas.openxmlformats.org/officeDocument/2006/math">
                    <m:oMathParaPr>
                      <m:jc m:val="centerGroup"/>
                    </m:oMathParaPr>
                    <m:oMath xmlns:m="http://schemas.openxmlformats.org/officeDocument/2006/math">
                      <m:f>
                        <m:fPr>
                          <m:ctrlPr>
                            <a:rPr lang="en-GB" sz="2400" i="1" smtClean="0">
                              <a:latin typeface="Cambria Math"/>
                              <a:ea typeface="Times New Roman" pitchFamily="18" charset="0"/>
                              <a:cs typeface="Times New Roman" pitchFamily="18" charset="0"/>
                            </a:rPr>
                          </m:ctrlPr>
                        </m:fPr>
                        <m:num>
                          <m:r>
                            <a:rPr lang="en-GB" sz="2400" b="0" i="1" smtClean="0">
                              <a:latin typeface="Cambria Math" panose="02040503050406030204" pitchFamily="18" charset="0"/>
                              <a:ea typeface="Times New Roman" pitchFamily="18" charset="0"/>
                              <a:cs typeface="Times New Roman" pitchFamily="18" charset="0"/>
                            </a:rPr>
                            <m:t>1</m:t>
                          </m:r>
                        </m:num>
                        <m:den>
                          <m:r>
                            <a:rPr lang="en-GB" sz="2400" b="0" i="1" smtClean="0">
                              <a:latin typeface="Cambria Math" panose="02040503050406030204" pitchFamily="18" charset="0"/>
                              <a:ea typeface="Times New Roman" pitchFamily="18" charset="0"/>
                              <a:cs typeface="Times New Roman" pitchFamily="18" charset="0"/>
                            </a:rPr>
                            <m:t>𝑥</m:t>
                          </m:r>
                        </m:den>
                      </m:f>
                      <m:r>
                        <a:rPr lang="en-GB" sz="2400" b="0" i="1" smtClean="0">
                          <a:latin typeface="Cambria Math" panose="02040503050406030204" pitchFamily="18" charset="0"/>
                          <a:ea typeface="Times New Roman" pitchFamily="18" charset="0"/>
                          <a:cs typeface="Times New Roman" pitchFamily="18" charset="0"/>
                        </a:rPr>
                        <m:t>+</m:t>
                      </m:r>
                      <m:f>
                        <m:fPr>
                          <m:ctrlPr>
                            <a:rPr lang="en-GB" sz="2400" i="1" smtClean="0">
                              <a:latin typeface="Cambria Math"/>
                              <a:ea typeface="Times New Roman" pitchFamily="18" charset="0"/>
                              <a:cs typeface="Times New Roman" pitchFamily="18" charset="0"/>
                            </a:rPr>
                          </m:ctrlPr>
                        </m:fPr>
                        <m:num>
                          <m:r>
                            <a:rPr lang="en-GB" sz="2400" b="0" i="1" smtClean="0">
                              <a:latin typeface="Cambria Math" panose="02040503050406030204" pitchFamily="18" charset="0"/>
                              <a:ea typeface="Times New Roman" pitchFamily="18" charset="0"/>
                              <a:cs typeface="Times New Roman" pitchFamily="18" charset="0"/>
                            </a:rPr>
                            <m:t>2</m:t>
                          </m:r>
                        </m:num>
                        <m:den>
                          <m:r>
                            <a:rPr lang="en-GB" sz="2400" b="0" i="1" smtClean="0">
                              <a:latin typeface="Cambria Math" panose="02040503050406030204" pitchFamily="18" charset="0"/>
                              <a:ea typeface="Times New Roman" pitchFamily="18" charset="0"/>
                              <a:cs typeface="Times New Roman" pitchFamily="18" charset="0"/>
                            </a:rPr>
                            <m:t>𝑦</m:t>
                          </m:r>
                        </m:den>
                      </m:f>
                      <m:r>
                        <a:rPr lang="en-GB" sz="2400" b="0" i="1" smtClean="0">
                          <a:latin typeface="Cambria Math" panose="02040503050406030204" pitchFamily="18" charset="0"/>
                          <a:ea typeface="Times New Roman" pitchFamily="18" charset="0"/>
                          <a:cs typeface="Times New Roman" pitchFamily="18" charset="0"/>
                        </a:rPr>
                        <m:t>=</m:t>
                      </m:r>
                      <m:f>
                        <m:fPr>
                          <m:ctrlPr>
                            <a:rPr lang="en-GB" sz="2400" b="0" i="1" smtClean="0">
                              <a:latin typeface="Cambria Math"/>
                              <a:ea typeface="Times New Roman" pitchFamily="18" charset="0"/>
                              <a:cs typeface="Times New Roman" pitchFamily="18" charset="0"/>
                            </a:rPr>
                          </m:ctrlPr>
                        </m:fPr>
                        <m:num>
                          <m:r>
                            <a:rPr lang="en-GB" sz="2400" b="0" i="1" smtClean="0">
                              <a:latin typeface="Cambria Math" panose="02040503050406030204" pitchFamily="18" charset="0"/>
                              <a:ea typeface="Times New Roman" pitchFamily="18" charset="0"/>
                              <a:cs typeface="Times New Roman" pitchFamily="18" charset="0"/>
                            </a:rPr>
                            <m:t>3</m:t>
                          </m:r>
                        </m:num>
                        <m:den>
                          <m:r>
                            <a:rPr lang="en-GB" sz="2400" b="0" i="1" smtClean="0">
                              <a:latin typeface="Cambria Math" panose="02040503050406030204" pitchFamily="18" charset="0"/>
                              <a:ea typeface="Times New Roman" pitchFamily="18" charset="0"/>
                              <a:cs typeface="Times New Roman" pitchFamily="18" charset="0"/>
                            </a:rPr>
                            <m:t>19</m:t>
                          </m:r>
                        </m:den>
                      </m:f>
                    </m:oMath>
                  </m:oMathPara>
                </a14:m>
                <a:endParaRPr kumimoji="0" lang="en-GB" sz="2400" i="0" strike="noStrike" cap="none" normalizeH="0" baseline="0" dirty="0">
                  <a:ln>
                    <a:noFill/>
                  </a:ln>
                  <a:solidFill>
                    <a:schemeClr val="tx1"/>
                  </a:solidFill>
                  <a:effectLst/>
                  <a:latin typeface="Arial" pitchFamily="34" charset="0"/>
                  <a:cs typeface="Arial" pitchFamily="34" charset="0"/>
                </a:endParaRPr>
              </a:p>
            </p:txBody>
          </p:sp>
        </mc:Choice>
        <mc:Fallback xmlns="">
          <p:sp>
            <p:nvSpPr>
              <p:cNvPr id="53" name="Rectangle 1"/>
              <p:cNvSpPr>
                <a:spLocks noRot="1" noChangeAspect="1" noMove="1" noResize="1" noEditPoints="1" noAdjustHandles="1" noChangeArrowheads="1" noChangeShapeType="1" noTextEdit="1"/>
              </p:cNvSpPr>
              <p:nvPr/>
            </p:nvSpPr>
            <p:spPr bwMode="auto">
              <a:xfrm>
                <a:off x="240770" y="4821069"/>
                <a:ext cx="1944216" cy="856966"/>
              </a:xfrm>
              <a:prstGeom prst="rect">
                <a:avLst/>
              </a:prstGeom>
              <a:blipFill rotWithShape="0">
                <a:blip r:embed="rId17"/>
                <a:stretch>
                  <a:fillRect/>
                </a:stretch>
              </a:blipFill>
              <a:ln w="9525">
                <a:noFill/>
                <a:miter lim="800000"/>
                <a:headEnd/>
                <a:tailEnd/>
              </a:ln>
              <a:effectLst/>
            </p:spPr>
            <p:txBody>
              <a:bodyPr/>
              <a:lstStyle/>
              <a:p>
                <a:r>
                  <a:rPr lang="en-GB">
                    <a:noFill/>
                  </a:rPr>
                  <a:t> </a:t>
                </a:r>
              </a:p>
            </p:txBody>
          </p:sp>
        </mc:Fallback>
      </mc:AlternateContent>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7"/>
                                        </p:tgtEl>
                                      </p:cBhvr>
                                    </p:animEffect>
                                    <p:set>
                                      <p:cBhvr>
                                        <p:cTn id="7"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8" restart="whenNotActive" fill="hold" evtFilter="cancelBubble" nodeType="interactiveSeq">
                <p:stCondLst>
                  <p:cond evt="onClick" delay="0">
                    <p:tgtEl>
                      <p:spTgt spid="5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8"/>
                                        </p:tgtEl>
                                      </p:cBhvr>
                                    </p:animEffect>
                                    <p:set>
                                      <p:cBhvr>
                                        <p:cTn id="13"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14" restart="whenNotActive" fill="hold" evtFilter="cancelBubble" nodeType="interactiveSeq">
                <p:stCondLst>
                  <p:cond evt="onClick" delay="0">
                    <p:tgtEl>
                      <p:spTgt spid="5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59"/>
                                        </p:tgtEl>
                                      </p:cBhvr>
                                    </p:animEffect>
                                    <p:set>
                                      <p:cBhvr>
                                        <p:cTn id="19"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0" restart="whenNotActive" fill="hold" evtFilter="cancelBubble" nodeType="interactiveSeq">
                <p:stCondLst>
                  <p:cond evt="onClick" delay="0">
                    <p:tgtEl>
                      <p:spTgt spid="6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60"/>
                                        </p:tgtEl>
                                      </p:cBhvr>
                                    </p:animEffect>
                                    <p:set>
                                      <p:cBhvr>
                                        <p:cTn id="25"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26" restart="whenNotActive" fill="hold" evtFilter="cancelBubble" nodeType="interactiveSeq">
                <p:stCondLst>
                  <p:cond evt="onClick" delay="0">
                    <p:tgtEl>
                      <p:spTgt spid="6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61"/>
                                        </p:tgtEl>
                                      </p:cBhvr>
                                    </p:animEffect>
                                    <p:set>
                                      <p:cBhvr>
                                        <p:cTn id="31"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32" restart="whenNotActive" fill="hold" evtFilter="cancelBubble" nodeType="interactiveSeq">
                <p:stCondLst>
                  <p:cond evt="onClick" delay="0">
                    <p:tgtEl>
                      <p:spTgt spid="62"/>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62"/>
                                        </p:tgtEl>
                                      </p:cBhvr>
                                    </p:animEffect>
                                    <p:set>
                                      <p:cBhvr>
                                        <p:cTn id="37"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childTnLst>
        </p:cTn>
      </p:par>
    </p:tnLst>
    <p:bldLst>
      <p:bldP spid="57" grpId="0" animBg="1"/>
      <p:bldP spid="58" grpId="0" animBg="1"/>
      <p:bldP spid="59" grpId="0" animBg="1"/>
      <p:bldP spid="60" grpId="0" animBg="1"/>
      <p:bldP spid="61" grpId="0" animBg="1"/>
      <p:bldP spid="6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512168" cy="5478423"/>
          </a:xfrm>
          <a:prstGeom prst="rect">
            <a:avLst/>
          </a:prstGeom>
          <a:noFill/>
        </p:spPr>
        <p:txBody>
          <a:bodyPr wrap="square" rtlCol="0">
            <a:spAutoFit/>
          </a:bodyPr>
          <a:lstStyle/>
          <a:p>
            <a:r>
              <a:rPr lang="el-GR" sz="35000" dirty="0">
                <a:solidFill>
                  <a:srgbClr val="EEF8E4"/>
                </a:solidFill>
                <a:latin typeface="Calibri"/>
              </a:rPr>
              <a:t>ζ</a:t>
            </a:r>
            <a:endParaRPr lang="en-GB" sz="35000" dirty="0">
              <a:solidFill>
                <a:srgbClr val="EEF8E4"/>
              </a:solidFill>
            </a:endParaRPr>
          </a:p>
        </p:txBody>
      </p:sp>
      <p:sp>
        <p:nvSpPr>
          <p:cNvPr id="2" name="TextBox 1"/>
          <p:cNvSpPr txBox="1"/>
          <p:nvPr/>
        </p:nvSpPr>
        <p:spPr>
          <a:xfrm>
            <a:off x="0" y="2492896"/>
            <a:ext cx="91440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600" dirty="0"/>
              <a:t>	Part 1: Introduction</a:t>
            </a:r>
            <a:endParaRPr lang="en-GB" sz="3600" baseline="-25000" dirty="0"/>
          </a:p>
        </p:txBody>
      </p:sp>
      <p:sp>
        <p:nvSpPr>
          <p:cNvPr id="3" name="TextBox 2"/>
          <p:cNvSpPr txBox="1"/>
          <p:nvPr/>
        </p:nvSpPr>
        <p:spPr>
          <a:xfrm>
            <a:off x="0" y="2132856"/>
            <a:ext cx="9144000"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GB" sz="2000" dirty="0"/>
              <a:t>	Topic 2 – Number Theory</a:t>
            </a:r>
            <a:endParaRPr lang="en-GB" sz="2000" baseline="-250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1052736"/>
            <a:ext cx="7704856" cy="830997"/>
          </a:xfrm>
          <a:prstGeom prst="rect">
            <a:avLst/>
          </a:prstGeom>
          <a:noFill/>
        </p:spPr>
        <p:txBody>
          <a:bodyPr wrap="square" rtlCol="0">
            <a:spAutoFit/>
          </a:bodyPr>
          <a:lstStyle/>
          <a:p>
            <a:r>
              <a:rPr lang="en-GB" sz="2400" dirty="0"/>
              <a:t>Suppose you are determining possible values of a variable in a division, </a:t>
            </a:r>
            <a:r>
              <a:rPr lang="en-GB" sz="2400" b="1" dirty="0"/>
              <a:t>aim to get the variable in the denominator only.</a:t>
            </a:r>
          </a:p>
        </p:txBody>
      </p:sp>
      <mc:AlternateContent xmlns:mc="http://schemas.openxmlformats.org/markup-compatibility/2006" xmlns:a14="http://schemas.microsoft.com/office/drawing/2010/main">
        <mc:Choice Requires="a14">
          <p:sp>
            <p:nvSpPr>
              <p:cNvPr id="4" name="TextBox 3"/>
              <p:cNvSpPr txBox="1"/>
              <p:nvPr/>
            </p:nvSpPr>
            <p:spPr>
              <a:xfrm>
                <a:off x="323528" y="2132856"/>
                <a:ext cx="7416824" cy="830997"/>
              </a:xfrm>
              <a:prstGeom prst="rect">
                <a:avLst/>
              </a:prstGeom>
              <a:noFill/>
            </p:spPr>
            <p:txBody>
              <a:bodyPr wrap="square" rtlCol="0">
                <a:spAutoFit/>
              </a:bodyPr>
              <a:lstStyle/>
              <a:p>
                <a:r>
                  <a:rPr lang="en-GB" sz="2400" b="1" dirty="0"/>
                  <a:t>Example: </a:t>
                </a:r>
                <a:r>
                  <a:rPr lang="en-GB" sz="2400" dirty="0"/>
                  <a:t>How many positive integer solutions for </a:t>
                </a:r>
                <a14:m>
                  <m:oMath xmlns:m="http://schemas.openxmlformats.org/officeDocument/2006/math">
                    <m:r>
                      <a:rPr lang="en-GB" sz="2400" i="1" dirty="0" smtClean="0">
                        <a:latin typeface="Cambria Math"/>
                      </a:rPr>
                      <m:t>𝑛</m:t>
                    </m:r>
                  </m:oMath>
                </a14:m>
                <a:r>
                  <a:rPr lang="en-GB" sz="2400" dirty="0"/>
                  <a:t> given that the following is also an integer:</a:t>
                </a:r>
              </a:p>
            </p:txBody>
          </p:sp>
        </mc:Choice>
        <mc:Fallback xmlns="">
          <p:sp>
            <p:nvSpPr>
              <p:cNvPr id="4" name="TextBox 3"/>
              <p:cNvSpPr txBox="1">
                <a:spLocks noRot="1" noChangeAspect="1" noMove="1" noResize="1" noEditPoints="1" noAdjustHandles="1" noChangeArrowheads="1" noChangeShapeType="1" noTextEdit="1"/>
              </p:cNvSpPr>
              <p:nvPr/>
            </p:nvSpPr>
            <p:spPr>
              <a:xfrm>
                <a:off x="323528" y="2132856"/>
                <a:ext cx="7416824" cy="830997"/>
              </a:xfrm>
              <a:prstGeom prst="rect">
                <a:avLst/>
              </a:prstGeom>
              <a:blipFill rotWithShape="1">
                <a:blip r:embed="rId2"/>
                <a:stretch>
                  <a:fillRect l="-1233" t="-5882" r="-657" b="-16176"/>
                </a:stretch>
              </a:blipFill>
            </p:spPr>
            <p:txBody>
              <a:bodyPr/>
              <a:lstStyle/>
              <a:p>
                <a:r>
                  <a:rPr lang="en-GB">
                    <a:noFill/>
                  </a:rPr>
                  <a:t> </a:t>
                </a:r>
              </a:p>
            </p:txBody>
          </p:sp>
        </mc:Fallback>
      </mc:AlternateContent>
      <p:sp>
        <p:nvSpPr>
          <p:cNvPr id="6" name="TextBox 5"/>
          <p:cNvSpPr txBox="1"/>
          <p:nvPr/>
        </p:nvSpPr>
        <p:spPr>
          <a:xfrm>
            <a:off x="539552" y="4221088"/>
            <a:ext cx="5328592" cy="369332"/>
          </a:xfrm>
          <a:prstGeom prst="rect">
            <a:avLst/>
          </a:prstGeom>
          <a:noFill/>
        </p:spPr>
        <p:txBody>
          <a:bodyPr wrap="square" rtlCol="0">
            <a:spAutoFit/>
          </a:bodyPr>
          <a:lstStyle/>
          <a:p>
            <a:r>
              <a:rPr lang="en-GB" dirty="0"/>
              <a:t>We can rewrite this as:</a:t>
            </a:r>
          </a:p>
        </p:txBody>
      </p:sp>
      <mc:AlternateContent xmlns:mc="http://schemas.openxmlformats.org/markup-compatibility/2006" xmlns:a14="http://schemas.microsoft.com/office/drawing/2010/main">
        <mc:Choice Requires="a14">
          <p:sp>
            <p:nvSpPr>
              <p:cNvPr id="11" name="TextBox 10"/>
              <p:cNvSpPr txBox="1"/>
              <p:nvPr/>
            </p:nvSpPr>
            <p:spPr>
              <a:xfrm>
                <a:off x="539552" y="5733256"/>
                <a:ext cx="8064896" cy="646331"/>
              </a:xfrm>
              <a:prstGeom prst="rect">
                <a:avLst/>
              </a:prstGeom>
              <a:noFill/>
            </p:spPr>
            <p:txBody>
              <a:bodyPr wrap="square" rtlCol="0">
                <a:spAutoFit/>
              </a:bodyPr>
              <a:lstStyle/>
              <a:p>
                <a:r>
                  <a:rPr lang="en-GB" dirty="0"/>
                  <a:t>Now </a:t>
                </a:r>
                <a14:m>
                  <m:oMath xmlns:m="http://schemas.openxmlformats.org/officeDocument/2006/math">
                    <m:r>
                      <a:rPr lang="en-GB" i="1" dirty="0" smtClean="0">
                        <a:latin typeface="Cambria Math"/>
                      </a:rPr>
                      <m:t>𝑛</m:t>
                    </m:r>
                  </m:oMath>
                </a14:m>
                <a:r>
                  <a:rPr lang="en-GB" dirty="0"/>
                  <a:t> is just in the denominator. We can see that whenever </a:t>
                </a:r>
                <a14:m>
                  <m:oMath xmlns:m="http://schemas.openxmlformats.org/officeDocument/2006/math">
                    <m:r>
                      <a:rPr lang="en-GB" b="0" i="1" smtClean="0">
                        <a:latin typeface="Cambria Math" panose="02040503050406030204" pitchFamily="18" charset="0"/>
                      </a:rPr>
                      <m:t>100−</m:t>
                    </m:r>
                    <m:r>
                      <a:rPr lang="en-GB" b="0" i="1" smtClean="0">
                        <a:latin typeface="Cambria Math" panose="02040503050406030204" pitchFamily="18" charset="0"/>
                      </a:rPr>
                      <m:t>𝑛</m:t>
                    </m:r>
                  </m:oMath>
                </a14:m>
                <a:r>
                  <a:rPr lang="en-GB" dirty="0"/>
                  <a:t> divides 100, the fraction yields an integer. This gives </a:t>
                </a:r>
                <a:r>
                  <a:rPr lang="en-GB" b="1" dirty="0"/>
                  <a:t>99, 98, 96, 95, 89, 79, 75, 50</a:t>
                </a:r>
              </a:p>
            </p:txBody>
          </p:sp>
        </mc:Choice>
        <mc:Fallback xmlns="">
          <p:sp>
            <p:nvSpPr>
              <p:cNvPr id="11" name="TextBox 10"/>
              <p:cNvSpPr txBox="1">
                <a:spLocks noRot="1" noChangeAspect="1" noMove="1" noResize="1" noEditPoints="1" noAdjustHandles="1" noChangeArrowheads="1" noChangeShapeType="1" noTextEdit="1"/>
              </p:cNvSpPr>
              <p:nvPr/>
            </p:nvSpPr>
            <p:spPr>
              <a:xfrm>
                <a:off x="539552" y="5733256"/>
                <a:ext cx="8064896" cy="646331"/>
              </a:xfrm>
              <a:prstGeom prst="rect">
                <a:avLst/>
              </a:prstGeom>
              <a:blipFill>
                <a:blip r:embed="rId3"/>
                <a:stretch>
                  <a:fillRect l="-681" t="-4673" b="-1308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592711" y="4293096"/>
                <a:ext cx="2551289" cy="1077218"/>
              </a:xfrm>
              <a:prstGeom prst="rect">
                <a:avLst/>
              </a:prstGeom>
              <a:noFill/>
            </p:spPr>
            <p:txBody>
              <a:bodyPr wrap="square" rtlCol="0">
                <a:spAutoFit/>
              </a:bodyPr>
              <a:lstStyle/>
              <a:p>
                <a:r>
                  <a:rPr lang="en-GB" sz="1600" dirty="0"/>
                  <a:t>(Alternatively, you could have used algebraic long division, or made the substitution </a:t>
                </a:r>
                <a14:m>
                  <m:oMath xmlns:m="http://schemas.openxmlformats.org/officeDocument/2006/math">
                    <m:r>
                      <a:rPr lang="en-GB" sz="1600" b="0" i="1" smtClean="0">
                        <a:latin typeface="Cambria Math" panose="02040503050406030204" pitchFamily="18" charset="0"/>
                      </a:rPr>
                      <m:t>𝑘</m:t>
                    </m:r>
                    <m:r>
                      <a:rPr lang="en-GB" sz="1600" b="0" i="1" smtClean="0">
                        <a:latin typeface="Cambria Math" panose="02040503050406030204" pitchFamily="18" charset="0"/>
                      </a:rPr>
                      <m:t>=100−</m:t>
                    </m:r>
                    <m:r>
                      <a:rPr lang="en-GB" sz="1600" b="0" i="1" smtClean="0">
                        <a:latin typeface="Cambria Math" panose="02040503050406030204" pitchFamily="18" charset="0"/>
                      </a:rPr>
                      <m:t>𝑛</m:t>
                    </m:r>
                  </m:oMath>
                </a14:m>
                <a:r>
                  <a:rPr lang="en-GB" sz="1600" dirty="0"/>
                  <a:t>)</a:t>
                </a:r>
              </a:p>
            </p:txBody>
          </p:sp>
        </mc:Choice>
        <mc:Fallback xmlns="">
          <p:sp>
            <p:nvSpPr>
              <p:cNvPr id="12" name="TextBox 11"/>
              <p:cNvSpPr txBox="1">
                <a:spLocks noRot="1" noChangeAspect="1" noMove="1" noResize="1" noEditPoints="1" noAdjustHandles="1" noChangeArrowheads="1" noChangeShapeType="1" noTextEdit="1"/>
              </p:cNvSpPr>
              <p:nvPr/>
            </p:nvSpPr>
            <p:spPr>
              <a:xfrm>
                <a:off x="6592711" y="4293096"/>
                <a:ext cx="2551289" cy="1077218"/>
              </a:xfrm>
              <a:prstGeom prst="rect">
                <a:avLst/>
              </a:prstGeom>
              <a:blipFill>
                <a:blip r:embed="rId4"/>
                <a:stretch>
                  <a:fillRect l="-1193" t="-1695" b="-6215"/>
                </a:stretch>
              </a:blipFill>
            </p:spPr>
            <p:txBody>
              <a:bodyPr/>
              <a:lstStyle/>
              <a:p>
                <a:r>
                  <a:rPr lang="en-GB">
                    <a:noFill/>
                  </a:rPr>
                  <a:t> </a:t>
                </a:r>
              </a:p>
            </p:txBody>
          </p:sp>
        </mc:Fallback>
      </mc:AlternateContent>
      <p:cxnSp>
        <p:nvCxnSpPr>
          <p:cNvPr id="13" name="Straight Connector 12"/>
          <p:cNvCxnSpPr/>
          <p:nvPr/>
        </p:nvCxnSpPr>
        <p:spPr>
          <a:xfrm>
            <a:off x="0" y="4077072"/>
            <a:ext cx="9144000"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0" y="1988840"/>
            <a:ext cx="9144000" cy="0"/>
          </a:xfrm>
          <a:prstGeom prst="line">
            <a:avLst/>
          </a:prstGeom>
        </p:spPr>
        <p:style>
          <a:lnRef idx="1">
            <a:schemeClr val="dk1"/>
          </a:lnRef>
          <a:fillRef idx="0">
            <a:schemeClr val="dk1"/>
          </a:fillRef>
          <a:effectRef idx="0">
            <a:schemeClr val="dk1"/>
          </a:effectRef>
          <a:fontRef idx="minor">
            <a:schemeClr val="tx1"/>
          </a:fontRef>
        </p:style>
      </p:cxnSp>
      <p:grpSp>
        <p:nvGrpSpPr>
          <p:cNvPr id="16" name="Group 15"/>
          <p:cNvGrpSpPr/>
          <p:nvPr/>
        </p:nvGrpSpPr>
        <p:grpSpPr>
          <a:xfrm>
            <a:off x="0" y="0"/>
            <a:ext cx="9143074" cy="599127"/>
            <a:chOff x="0" y="13335"/>
            <a:chExt cx="9144218" cy="599127"/>
          </a:xfrm>
        </p:grpSpPr>
        <p:sp>
          <p:nvSpPr>
            <p:cNvPr id="17"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Dealing with divisions</a:t>
              </a:r>
            </a:p>
          </p:txBody>
        </p:sp>
        <p:cxnSp>
          <p:nvCxnSpPr>
            <p:cNvPr id="18" name="Straight Connector 17"/>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2" name="TextBox 1"/>
              <p:cNvSpPr txBox="1"/>
              <p:nvPr/>
            </p:nvSpPr>
            <p:spPr>
              <a:xfrm>
                <a:off x="3563888" y="3089618"/>
                <a:ext cx="1872208" cy="83029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a:rPr>
                          </m:ctrlPr>
                        </m:fPr>
                        <m:num>
                          <m:r>
                            <a:rPr lang="en-GB" sz="2800" b="0" i="1" smtClean="0">
                              <a:latin typeface="Cambria Math"/>
                            </a:rPr>
                            <m:t>𝑛</m:t>
                          </m:r>
                        </m:num>
                        <m:den>
                          <m:r>
                            <a:rPr lang="en-GB" sz="2800" b="0" i="1" smtClean="0">
                              <a:latin typeface="Cambria Math"/>
                            </a:rPr>
                            <m:t>100−</m:t>
                          </m:r>
                          <m:r>
                            <a:rPr lang="en-GB" sz="2800" b="0" i="1" smtClean="0">
                              <a:latin typeface="Cambria Math"/>
                            </a:rPr>
                            <m:t>𝑛</m:t>
                          </m:r>
                        </m:den>
                      </m:f>
                    </m:oMath>
                  </m:oMathPara>
                </a14:m>
                <a:endParaRPr lang="en-GB" sz="2800" dirty="0"/>
              </a:p>
            </p:txBody>
          </p:sp>
        </mc:Choice>
        <mc:Fallback xmlns="">
          <p:sp>
            <p:nvSpPr>
              <p:cNvPr id="2" name="TextBox 1"/>
              <p:cNvSpPr txBox="1">
                <a:spLocks noRot="1" noChangeAspect="1" noMove="1" noResize="1" noEditPoints="1" noAdjustHandles="1" noChangeArrowheads="1" noChangeShapeType="1" noTextEdit="1"/>
              </p:cNvSpPr>
              <p:nvPr/>
            </p:nvSpPr>
            <p:spPr>
              <a:xfrm>
                <a:off x="3563888" y="3089618"/>
                <a:ext cx="1872208" cy="830292"/>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46398" y="4590420"/>
                <a:ext cx="6372200" cy="9285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a:rPr>
                          </m:ctrlPr>
                        </m:fPr>
                        <m:num>
                          <m:r>
                            <a:rPr lang="en-GB" sz="2800" b="0" i="1" smtClean="0">
                              <a:latin typeface="Cambria Math"/>
                            </a:rPr>
                            <m:t>100−</m:t>
                          </m:r>
                          <m:d>
                            <m:dPr>
                              <m:ctrlPr>
                                <a:rPr lang="en-GB" sz="2800" b="0" i="1" smtClean="0">
                                  <a:latin typeface="Cambria Math"/>
                                </a:rPr>
                              </m:ctrlPr>
                            </m:dPr>
                            <m:e>
                              <m:r>
                                <a:rPr lang="en-GB" sz="2800" b="0" i="1" smtClean="0">
                                  <a:latin typeface="Cambria Math"/>
                                </a:rPr>
                                <m:t>100−</m:t>
                              </m:r>
                              <m:r>
                                <a:rPr lang="en-GB" sz="2800" b="0" i="1" smtClean="0">
                                  <a:latin typeface="Cambria Math"/>
                                </a:rPr>
                                <m:t>𝑛</m:t>
                              </m:r>
                            </m:e>
                          </m:d>
                        </m:num>
                        <m:den>
                          <m:r>
                            <a:rPr lang="en-GB" sz="2800" b="0" i="1" smtClean="0">
                              <a:latin typeface="Cambria Math"/>
                            </a:rPr>
                            <m:t>100−</m:t>
                          </m:r>
                          <m:r>
                            <a:rPr lang="en-GB" sz="2800" b="0" i="1" smtClean="0">
                              <a:latin typeface="Cambria Math"/>
                            </a:rPr>
                            <m:t>𝑛</m:t>
                          </m:r>
                        </m:den>
                      </m:f>
                      <m:r>
                        <a:rPr lang="en-GB" sz="2800" b="0" i="1" smtClean="0">
                          <a:latin typeface="Cambria Math"/>
                        </a:rPr>
                        <m:t>=</m:t>
                      </m:r>
                      <m:f>
                        <m:fPr>
                          <m:ctrlPr>
                            <a:rPr lang="en-GB" sz="2800" b="0" i="1" smtClean="0">
                              <a:latin typeface="Cambria Math"/>
                            </a:rPr>
                          </m:ctrlPr>
                        </m:fPr>
                        <m:num>
                          <m:r>
                            <a:rPr lang="en-GB" sz="2800" b="0" i="1" smtClean="0">
                              <a:latin typeface="Cambria Math"/>
                            </a:rPr>
                            <m:t>100</m:t>
                          </m:r>
                        </m:num>
                        <m:den>
                          <m:r>
                            <a:rPr lang="en-GB" sz="2800" b="0" i="1" smtClean="0">
                              <a:latin typeface="Cambria Math"/>
                            </a:rPr>
                            <m:t>100−</m:t>
                          </m:r>
                          <m:r>
                            <a:rPr lang="en-GB" sz="2800" b="0" i="1" smtClean="0">
                              <a:latin typeface="Cambria Math"/>
                            </a:rPr>
                            <m:t>𝑛</m:t>
                          </m:r>
                        </m:den>
                      </m:f>
                      <m:r>
                        <a:rPr lang="en-GB" sz="2800" b="0" i="1" smtClean="0">
                          <a:latin typeface="Cambria Math"/>
                        </a:rPr>
                        <m:t>−1</m:t>
                      </m:r>
                    </m:oMath>
                  </m:oMathPara>
                </a14:m>
                <a:endParaRPr lang="en-GB" sz="2800" dirty="0"/>
              </a:p>
            </p:txBody>
          </p:sp>
        </mc:Choice>
        <mc:Fallback xmlns="">
          <p:sp>
            <p:nvSpPr>
              <p:cNvPr id="19" name="TextBox 18"/>
              <p:cNvSpPr txBox="1">
                <a:spLocks noRot="1" noChangeAspect="1" noMove="1" noResize="1" noEditPoints="1" noAdjustHandles="1" noChangeArrowheads="1" noChangeShapeType="1" noTextEdit="1"/>
              </p:cNvSpPr>
              <p:nvPr/>
            </p:nvSpPr>
            <p:spPr>
              <a:xfrm>
                <a:off x="546398" y="4590420"/>
                <a:ext cx="6372200" cy="928524"/>
              </a:xfrm>
              <a:prstGeom prst="rect">
                <a:avLst/>
              </a:prstGeom>
              <a:blipFill rotWithShape="1">
                <a:blip r:embed="rId6"/>
                <a:stretch>
                  <a:fillRect/>
                </a:stretch>
              </a:blipFill>
            </p:spPr>
            <p:txBody>
              <a:bodyPr/>
              <a:lstStyle/>
              <a:p>
                <a:r>
                  <a:rPr lang="en-GB">
                    <a:noFill/>
                  </a:rPr>
                  <a:t> </a:t>
                </a:r>
              </a:p>
            </p:txBody>
          </p:sp>
        </mc:Fallback>
      </mc:AlternateContent>
      <p:sp>
        <p:nvSpPr>
          <p:cNvPr id="14" name="Rectangle 13"/>
          <p:cNvSpPr/>
          <p:nvPr/>
        </p:nvSpPr>
        <p:spPr>
          <a:xfrm>
            <a:off x="218" y="4077072"/>
            <a:ext cx="9144000" cy="27809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360000" rtlCol="0">
            <a:spAutoFit/>
          </a:bodyPr>
          <a:lstStyle/>
          <a:p>
            <a:r>
              <a:rPr lang="en-GB" sz="3200" dirty="0"/>
              <a:t>Dealing with divisions</a:t>
            </a:r>
          </a:p>
        </p:txBody>
      </p:sp>
      <p:sp>
        <p:nvSpPr>
          <p:cNvPr id="15" name="Rectangle 14"/>
          <p:cNvSpPr/>
          <p:nvPr/>
        </p:nvSpPr>
        <p:spPr>
          <a:xfrm>
            <a:off x="611560" y="2492896"/>
            <a:ext cx="165618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mc:AlternateContent xmlns:mc="http://schemas.openxmlformats.org/markup-compatibility/2006" xmlns:a14="http://schemas.microsoft.com/office/drawing/2010/main">
        <mc:Choice Requires="a14">
          <p:sp>
            <p:nvSpPr>
              <p:cNvPr id="16" name="TextBox 15"/>
              <p:cNvSpPr txBox="1"/>
              <p:nvPr/>
            </p:nvSpPr>
            <p:spPr>
              <a:xfrm>
                <a:off x="467544" y="1432312"/>
                <a:ext cx="7776864" cy="81067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[SMC 2005 Q21] What is the sum of the values of </a:t>
                </a:r>
                <a14:m>
                  <m:oMath xmlns:m="http://schemas.openxmlformats.org/officeDocument/2006/math">
                    <m:r>
                      <a:rPr lang="en-GB" i="1">
                        <a:latin typeface="Cambria Math" panose="02040503050406030204" pitchFamily="18" charset="0"/>
                      </a:rPr>
                      <m:t>𝑛</m:t>
                    </m:r>
                  </m:oMath>
                </a14:m>
                <a:r>
                  <a:rPr lang="en-GB" dirty="0"/>
                  <a:t> for which both </a:t>
                </a:r>
                <a14:m>
                  <m:oMath xmlns:m="http://schemas.openxmlformats.org/officeDocument/2006/math">
                    <m:r>
                      <a:rPr lang="en-GB" i="1">
                        <a:latin typeface="Cambria Math" panose="02040503050406030204" pitchFamily="18" charset="0"/>
                      </a:rPr>
                      <m:t>𝑛</m:t>
                    </m:r>
                  </m:oMath>
                </a14:m>
                <a:r>
                  <a:rPr lang="en-GB" dirty="0"/>
                  <a:t> and </a:t>
                </a:r>
                <a14:m>
                  <m:oMath xmlns:m="http://schemas.openxmlformats.org/officeDocument/2006/math">
                    <m:f>
                      <m:fPr>
                        <m:ctrlPr>
                          <a:rPr lang="en-GB" i="1">
                            <a:latin typeface="Cambria Math"/>
                          </a:rPr>
                        </m:ctrlPr>
                      </m:fPr>
                      <m:num>
                        <m:sSup>
                          <m:sSupPr>
                            <m:ctrlPr>
                              <a:rPr lang="en-GB" i="1">
                                <a:latin typeface="Cambria Math"/>
                              </a:rPr>
                            </m:ctrlPr>
                          </m:sSupPr>
                          <m:e>
                            <m:r>
                              <a:rPr lang="en-GB" i="1">
                                <a:latin typeface="Cambria Math" panose="02040503050406030204" pitchFamily="18" charset="0"/>
                              </a:rPr>
                              <m:t>𝑛</m:t>
                            </m:r>
                          </m:e>
                          <m:sup>
                            <m:r>
                              <a:rPr lang="en-GB" i="1">
                                <a:latin typeface="Cambria Math" panose="02040503050406030204" pitchFamily="18" charset="0"/>
                              </a:rPr>
                              <m:t>2</m:t>
                            </m:r>
                          </m:sup>
                        </m:sSup>
                        <m:r>
                          <a:rPr lang="en-GB" i="1">
                            <a:latin typeface="Cambria Math" panose="02040503050406030204" pitchFamily="18" charset="0"/>
                          </a:rPr>
                          <m:t>−9</m:t>
                        </m:r>
                      </m:num>
                      <m:den>
                        <m:r>
                          <a:rPr lang="en-GB" i="1">
                            <a:latin typeface="Cambria Math" panose="02040503050406030204" pitchFamily="18" charset="0"/>
                          </a:rPr>
                          <m:t>𝑛</m:t>
                        </m:r>
                        <m:r>
                          <a:rPr lang="en-GB" i="1">
                            <a:latin typeface="Cambria Math" panose="02040503050406030204" pitchFamily="18" charset="0"/>
                          </a:rPr>
                          <m:t>−1</m:t>
                        </m:r>
                      </m:den>
                    </m:f>
                  </m:oMath>
                </a14:m>
                <a:r>
                  <a:rPr lang="en-GB" dirty="0"/>
                  <a:t> are integers?</a:t>
                </a:r>
                <a:endParaRPr lang="en-GB" sz="2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67544" y="1432312"/>
                <a:ext cx="7776864" cy="810671"/>
              </a:xfrm>
              <a:prstGeom prst="rect">
                <a:avLst/>
              </a:prstGeom>
              <a:blipFill>
                <a:blip r:embed="rId2"/>
                <a:stretch>
                  <a:fillRect b="-1911"/>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5" name="Rectangle 24"/>
          <p:cNvSpPr/>
          <p:nvPr/>
        </p:nvSpPr>
        <p:spPr>
          <a:xfrm>
            <a:off x="611560" y="2492896"/>
            <a:ext cx="1656184"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800" dirty="0"/>
              <a:t>A: -8</a:t>
            </a:r>
          </a:p>
        </p:txBody>
      </p:sp>
      <p:sp>
        <p:nvSpPr>
          <p:cNvPr id="26" name="Rectangle 25"/>
          <p:cNvSpPr/>
          <p:nvPr/>
        </p:nvSpPr>
        <p:spPr>
          <a:xfrm>
            <a:off x="2555776" y="3356992"/>
            <a:ext cx="1656184" cy="648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ym typeface="Wingdings"/>
              </a:rPr>
              <a:t></a:t>
            </a:r>
            <a:endParaRPr lang="en-GB" sz="2800" dirty="0"/>
          </a:p>
        </p:txBody>
      </p:sp>
      <p:sp>
        <p:nvSpPr>
          <p:cNvPr id="27" name="Rectangle 26"/>
          <p:cNvSpPr/>
          <p:nvPr/>
        </p:nvSpPr>
        <p:spPr>
          <a:xfrm>
            <a:off x="2555776" y="2492896"/>
            <a:ext cx="165618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p:sp>
        <p:nvSpPr>
          <p:cNvPr id="28" name="Rectangle 27"/>
          <p:cNvSpPr/>
          <p:nvPr/>
        </p:nvSpPr>
        <p:spPr>
          <a:xfrm>
            <a:off x="4499992" y="2492896"/>
            <a:ext cx="165618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p:sp>
        <p:nvSpPr>
          <p:cNvPr id="29" name="Rectangle 28"/>
          <p:cNvSpPr/>
          <p:nvPr/>
        </p:nvSpPr>
        <p:spPr>
          <a:xfrm>
            <a:off x="611560" y="3356992"/>
            <a:ext cx="165618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p:sp>
        <p:nvSpPr>
          <p:cNvPr id="30" name="Rectangle 29"/>
          <p:cNvSpPr/>
          <p:nvPr/>
        </p:nvSpPr>
        <p:spPr>
          <a:xfrm>
            <a:off x="2555776" y="2492896"/>
            <a:ext cx="165618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p:sp>
        <p:nvSpPr>
          <p:cNvPr id="31" name="Rectangle 30"/>
          <p:cNvSpPr/>
          <p:nvPr/>
        </p:nvSpPr>
        <p:spPr>
          <a:xfrm>
            <a:off x="2555776" y="2492896"/>
            <a:ext cx="1656184"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800" dirty="0"/>
              <a:t>B: -4</a:t>
            </a:r>
          </a:p>
        </p:txBody>
      </p:sp>
      <p:sp>
        <p:nvSpPr>
          <p:cNvPr id="32" name="Rectangle 31"/>
          <p:cNvSpPr/>
          <p:nvPr/>
        </p:nvSpPr>
        <p:spPr>
          <a:xfrm>
            <a:off x="4499992" y="2492896"/>
            <a:ext cx="165618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p:sp>
        <p:nvSpPr>
          <p:cNvPr id="33" name="Rectangle 32"/>
          <p:cNvSpPr/>
          <p:nvPr/>
        </p:nvSpPr>
        <p:spPr>
          <a:xfrm>
            <a:off x="4499992" y="2492896"/>
            <a:ext cx="1656184"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800" dirty="0"/>
              <a:t>C: 0</a:t>
            </a:r>
          </a:p>
        </p:txBody>
      </p:sp>
      <p:sp>
        <p:nvSpPr>
          <p:cNvPr id="34" name="Rectangle 33"/>
          <p:cNvSpPr/>
          <p:nvPr/>
        </p:nvSpPr>
        <p:spPr>
          <a:xfrm>
            <a:off x="611560" y="3356992"/>
            <a:ext cx="1656184"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800" dirty="0"/>
              <a:t>D: 4</a:t>
            </a:r>
          </a:p>
        </p:txBody>
      </p:sp>
      <p:sp>
        <p:nvSpPr>
          <p:cNvPr id="36" name="Rectangle 35"/>
          <p:cNvSpPr/>
          <p:nvPr/>
        </p:nvSpPr>
        <p:spPr>
          <a:xfrm>
            <a:off x="2555776" y="3356992"/>
            <a:ext cx="1656184"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800" dirty="0"/>
              <a:t>E: 8</a:t>
            </a:r>
          </a:p>
        </p:txBody>
      </p:sp>
      <mc:AlternateContent xmlns:mc="http://schemas.openxmlformats.org/markup-compatibility/2006" xmlns:a14="http://schemas.microsoft.com/office/drawing/2010/main">
        <mc:Choice Requires="a14">
          <p:sp>
            <p:nvSpPr>
              <p:cNvPr id="37" name="TextBox 36"/>
              <p:cNvSpPr txBox="1"/>
              <p:nvPr/>
            </p:nvSpPr>
            <p:spPr>
              <a:xfrm>
                <a:off x="323528" y="4293096"/>
                <a:ext cx="7920880" cy="2419060"/>
              </a:xfrm>
              <a:prstGeom prst="rect">
                <a:avLst/>
              </a:prstGeom>
              <a:noFill/>
            </p:spPr>
            <p:txBody>
              <a:bodyPr wrap="square" rtlCol="0">
                <a:spAutoFit/>
              </a:bodyPr>
              <a:lstStyle/>
              <a:p>
                <a:r>
                  <a:rPr lang="en-US" sz="2000" dirty="0"/>
                  <a:t>Note that </a:t>
                </a:r>
                <a14:m>
                  <m:oMath xmlns:m="http://schemas.openxmlformats.org/officeDocument/2006/math">
                    <m:sSup>
                      <m:sSupPr>
                        <m:ctrlPr>
                          <a:rPr lang="en-GB" sz="2000" b="0" i="1" smtClean="0">
                            <a:latin typeface="Cambria Math"/>
                          </a:rPr>
                        </m:ctrlPr>
                      </m:sSupPr>
                      <m:e>
                        <m:r>
                          <a:rPr lang="en-GB" sz="2000" b="0" i="1" smtClean="0">
                            <a:latin typeface="Cambria Math" panose="02040503050406030204" pitchFamily="18" charset="0"/>
                          </a:rPr>
                          <m:t>𝑛</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−1</m:t>
                    </m:r>
                  </m:oMath>
                </a14:m>
                <a:r>
                  <a:rPr lang="en-US" sz="2000" dirty="0"/>
                  <a:t> is divisible by </a:t>
                </a:r>
                <a14:m>
                  <m:oMath xmlns:m="http://schemas.openxmlformats.org/officeDocument/2006/math">
                    <m:r>
                      <a:rPr lang="en-GB" sz="2000" b="0" i="1" smtClean="0">
                        <a:latin typeface="Cambria Math" panose="02040503050406030204" pitchFamily="18" charset="0"/>
                      </a:rPr>
                      <m:t>𝑛</m:t>
                    </m:r>
                    <m:r>
                      <a:rPr lang="en-GB" sz="2000" b="0" i="1" smtClean="0">
                        <a:latin typeface="Cambria Math" panose="02040503050406030204" pitchFamily="18" charset="0"/>
                      </a:rPr>
                      <m:t>−1</m:t>
                    </m:r>
                  </m:oMath>
                </a14:m>
                <a:r>
                  <a:rPr lang="en-US" sz="2000" dirty="0"/>
                  <a:t>. Thus: </a:t>
                </a:r>
              </a:p>
              <a:p>
                <a14:m>
                  <m:oMath xmlns:m="http://schemas.openxmlformats.org/officeDocument/2006/math">
                    <m:f>
                      <m:fPr>
                        <m:ctrlPr>
                          <a:rPr lang="en-GB" sz="2000" b="0" i="1" smtClean="0">
                            <a:latin typeface="Cambria Math"/>
                          </a:rPr>
                        </m:ctrlPr>
                      </m:fPr>
                      <m:num>
                        <m:sSup>
                          <m:sSupPr>
                            <m:ctrlPr>
                              <a:rPr lang="en-GB" sz="2000" b="0" i="1" smtClean="0">
                                <a:latin typeface="Cambria Math"/>
                              </a:rPr>
                            </m:ctrlPr>
                          </m:sSupPr>
                          <m:e>
                            <m:r>
                              <a:rPr lang="en-GB" sz="2000" b="0" i="1" smtClean="0">
                                <a:latin typeface="Cambria Math" panose="02040503050406030204" pitchFamily="18" charset="0"/>
                              </a:rPr>
                              <m:t>𝑛</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−9</m:t>
                        </m:r>
                      </m:num>
                      <m:den>
                        <m:r>
                          <a:rPr lang="en-GB" sz="2000" b="0" i="1" smtClean="0">
                            <a:latin typeface="Cambria Math" panose="02040503050406030204" pitchFamily="18" charset="0"/>
                          </a:rPr>
                          <m:t>𝑛</m:t>
                        </m:r>
                        <m:r>
                          <a:rPr lang="en-GB" sz="2000" b="0" i="1" smtClean="0">
                            <a:latin typeface="Cambria Math" panose="02040503050406030204" pitchFamily="18" charset="0"/>
                          </a:rPr>
                          <m:t>−1</m:t>
                        </m:r>
                      </m:den>
                    </m:f>
                    <m:r>
                      <a:rPr lang="en-GB" sz="2000" b="0" i="1" smtClean="0">
                        <a:latin typeface="Cambria Math" panose="02040503050406030204" pitchFamily="18" charset="0"/>
                      </a:rPr>
                      <m:t>=</m:t>
                    </m:r>
                    <m:f>
                      <m:fPr>
                        <m:ctrlPr>
                          <a:rPr lang="en-GB" sz="2000" b="0" i="1" smtClean="0">
                            <a:latin typeface="Cambria Math"/>
                          </a:rPr>
                        </m:ctrlPr>
                      </m:fPr>
                      <m:num>
                        <m:sSup>
                          <m:sSupPr>
                            <m:ctrlPr>
                              <a:rPr lang="en-GB" sz="2000" b="0" i="1" smtClean="0">
                                <a:latin typeface="Cambria Math"/>
                              </a:rPr>
                            </m:ctrlPr>
                          </m:sSupPr>
                          <m:e>
                            <m:r>
                              <a:rPr lang="en-GB" sz="2000" b="0" i="1" smtClean="0">
                                <a:latin typeface="Cambria Math" panose="02040503050406030204" pitchFamily="18" charset="0"/>
                              </a:rPr>
                              <m:t>𝑛</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−1</m:t>
                        </m:r>
                      </m:num>
                      <m:den>
                        <m:r>
                          <a:rPr lang="en-GB" sz="2000" b="0" i="1" smtClean="0">
                            <a:latin typeface="Cambria Math" panose="02040503050406030204" pitchFamily="18" charset="0"/>
                          </a:rPr>
                          <m:t>𝑛</m:t>
                        </m:r>
                        <m:r>
                          <a:rPr lang="en-GB" sz="2000" b="0" i="1" smtClean="0">
                            <a:latin typeface="Cambria Math" panose="02040503050406030204" pitchFamily="18" charset="0"/>
                          </a:rPr>
                          <m:t>−1</m:t>
                        </m:r>
                      </m:den>
                    </m:f>
                    <m:r>
                      <a:rPr lang="en-GB" sz="2000" b="0" i="1" smtClean="0">
                        <a:latin typeface="Cambria Math" panose="02040503050406030204" pitchFamily="18" charset="0"/>
                      </a:rPr>
                      <m:t>−</m:t>
                    </m:r>
                    <m:f>
                      <m:fPr>
                        <m:ctrlPr>
                          <a:rPr lang="en-GB" sz="2000" b="0" i="1" smtClean="0">
                            <a:latin typeface="Cambria Math"/>
                          </a:rPr>
                        </m:ctrlPr>
                      </m:fPr>
                      <m:num>
                        <m:r>
                          <a:rPr lang="en-GB" sz="2000" b="0" i="1" smtClean="0">
                            <a:latin typeface="Cambria Math" panose="02040503050406030204" pitchFamily="18" charset="0"/>
                          </a:rPr>
                          <m:t>8</m:t>
                        </m:r>
                      </m:num>
                      <m:den>
                        <m:r>
                          <a:rPr lang="en-GB" sz="2000" b="0" i="1" smtClean="0">
                            <a:latin typeface="Cambria Math" panose="02040503050406030204" pitchFamily="18" charset="0"/>
                          </a:rPr>
                          <m:t>𝑛</m:t>
                        </m:r>
                        <m:r>
                          <a:rPr lang="en-GB" sz="2000" b="0" i="1" smtClean="0">
                            <a:latin typeface="Cambria Math" panose="02040503050406030204" pitchFamily="18" charset="0"/>
                          </a:rPr>
                          <m:t>−1</m:t>
                        </m:r>
                      </m:den>
                    </m:f>
                    <m:r>
                      <a:rPr lang="en-GB" sz="2000" b="0" i="1" smtClean="0">
                        <a:latin typeface="Cambria Math" panose="02040503050406030204" pitchFamily="18" charset="0"/>
                      </a:rPr>
                      <m:t>=</m:t>
                    </m:r>
                    <m:r>
                      <a:rPr lang="en-GB" sz="2000" b="0" i="1" smtClean="0">
                        <a:latin typeface="Cambria Math" panose="02040503050406030204" pitchFamily="18" charset="0"/>
                      </a:rPr>
                      <m:t>𝑛</m:t>
                    </m:r>
                    <m:r>
                      <a:rPr lang="en-GB" sz="2000" b="0" i="1" smtClean="0">
                        <a:latin typeface="Cambria Math" panose="02040503050406030204" pitchFamily="18" charset="0"/>
                      </a:rPr>
                      <m:t>+1−</m:t>
                    </m:r>
                    <m:f>
                      <m:fPr>
                        <m:ctrlPr>
                          <a:rPr lang="en-GB" sz="2000" b="0" i="1" smtClean="0">
                            <a:latin typeface="Cambria Math"/>
                          </a:rPr>
                        </m:ctrlPr>
                      </m:fPr>
                      <m:num>
                        <m:r>
                          <a:rPr lang="en-GB" sz="2000" b="0" i="1" smtClean="0">
                            <a:latin typeface="Cambria Math" panose="02040503050406030204" pitchFamily="18" charset="0"/>
                          </a:rPr>
                          <m:t>8</m:t>
                        </m:r>
                      </m:num>
                      <m:den>
                        <m:r>
                          <a:rPr lang="en-GB" sz="2000" b="0" i="1" smtClean="0">
                            <a:latin typeface="Cambria Math" panose="02040503050406030204" pitchFamily="18" charset="0"/>
                          </a:rPr>
                          <m:t>𝑛</m:t>
                        </m:r>
                        <m:r>
                          <a:rPr lang="en-GB" sz="2000" b="0" i="1" smtClean="0">
                            <a:latin typeface="Cambria Math" panose="02040503050406030204" pitchFamily="18" charset="0"/>
                          </a:rPr>
                          <m:t>−1</m:t>
                        </m:r>
                      </m:den>
                    </m:f>
                  </m:oMath>
                </a14:m>
                <a:r>
                  <a:rPr lang="en-US" sz="2000" dirty="0"/>
                  <a:t>. So </a:t>
                </a:r>
                <a14:m>
                  <m:oMath xmlns:m="http://schemas.openxmlformats.org/officeDocument/2006/math">
                    <m:r>
                      <a:rPr lang="en-GB" sz="2000" b="0" i="1" smtClean="0">
                        <a:latin typeface="Cambria Math" panose="02040503050406030204" pitchFamily="18" charset="0"/>
                      </a:rPr>
                      <m:t>𝑛</m:t>
                    </m:r>
                    <m:r>
                      <a:rPr lang="en-GB" sz="2000" b="0" i="1" smtClean="0">
                        <a:latin typeface="Cambria Math" panose="02040503050406030204" pitchFamily="18" charset="0"/>
                      </a:rPr>
                      <m:t>−1</m:t>
                    </m:r>
                  </m:oMath>
                </a14:m>
                <a:r>
                  <a:rPr lang="en-US" sz="2000" dirty="0"/>
                  <a:t> must divide 8. </a:t>
                </a:r>
                <a:br>
                  <a:rPr lang="en-US" sz="2000" dirty="0"/>
                </a:br>
                <a:endParaRPr lang="en-GB" sz="2000" dirty="0"/>
              </a:p>
              <a:p>
                <a:r>
                  <a:rPr lang="en-US" sz="2000" dirty="0"/>
                  <a:t>The possible values of </a:t>
                </a:r>
                <a14:m>
                  <m:oMath xmlns:m="http://schemas.openxmlformats.org/officeDocument/2006/math">
                    <m:r>
                      <a:rPr lang="en-GB" sz="2000" b="0" i="1" smtClean="0">
                        <a:latin typeface="Cambria Math" panose="02040503050406030204" pitchFamily="18" charset="0"/>
                      </a:rPr>
                      <m:t>𝑛</m:t>
                    </m:r>
                    <m:r>
                      <a:rPr lang="en-GB" sz="2000" b="0" i="1" smtClean="0">
                        <a:latin typeface="Cambria Math" panose="02040503050406030204" pitchFamily="18" charset="0"/>
                      </a:rPr>
                      <m:t>−1</m:t>
                    </m:r>
                  </m:oMath>
                </a14:m>
                <a:r>
                  <a:rPr lang="en-US" sz="2000" dirty="0"/>
                  <a:t> are −8, −4, −2, −1, 1, 2, 4, 8, so </a:t>
                </a:r>
                <a14:m>
                  <m:oMath xmlns:m="http://schemas.openxmlformats.org/officeDocument/2006/math">
                    <m:r>
                      <a:rPr lang="en-US" sz="2000" i="1" dirty="0" smtClean="0">
                        <a:latin typeface="Cambria Math" panose="02040503050406030204" pitchFamily="18" charset="0"/>
                      </a:rPr>
                      <m:t>𝑛</m:t>
                    </m:r>
                  </m:oMath>
                </a14:m>
                <a:r>
                  <a:rPr lang="en-US" sz="2000" dirty="0"/>
                  <a:t> is −7, −3, −1, 0, 2, 3, 5, 9. The sum of these values is 8.</a:t>
                </a:r>
                <a:br>
                  <a:rPr lang="en-US" sz="2000" dirty="0"/>
                </a:br>
                <a:r>
                  <a:rPr lang="en-US" sz="2000" dirty="0"/>
                  <a:t>(</a:t>
                </a:r>
                <a:r>
                  <a:rPr lang="en-US" sz="2000" i="1" dirty="0"/>
                  <a:t>Note that the sum of the 8 values of </a:t>
                </a:r>
                <a14:m>
                  <m:oMath xmlns:m="http://schemas.openxmlformats.org/officeDocument/2006/math">
                    <m:r>
                      <a:rPr lang="en-GB" sz="2000" b="0" i="1" smtClean="0">
                        <a:latin typeface="Cambria Math" panose="02040503050406030204" pitchFamily="18" charset="0"/>
                      </a:rPr>
                      <m:t>𝑛</m:t>
                    </m:r>
                    <m:r>
                      <a:rPr lang="en-GB" sz="2000" b="0" i="1" smtClean="0">
                        <a:latin typeface="Cambria Math" panose="02040503050406030204" pitchFamily="18" charset="0"/>
                      </a:rPr>
                      <m:t>−1</m:t>
                    </m:r>
                  </m:oMath>
                </a14:m>
                <a:r>
                  <a:rPr lang="en-US" sz="2000" i="1" dirty="0"/>
                  <a:t> is clearly 0, so the sum of the 8 values of </a:t>
                </a:r>
                <a14:m>
                  <m:oMath xmlns:m="http://schemas.openxmlformats.org/officeDocument/2006/math">
                    <m:r>
                      <a:rPr lang="en-US" sz="2000" i="1" dirty="0" smtClean="0">
                        <a:latin typeface="Cambria Math" panose="02040503050406030204" pitchFamily="18" charset="0"/>
                      </a:rPr>
                      <m:t>𝑛</m:t>
                    </m:r>
                  </m:oMath>
                </a14:m>
                <a:r>
                  <a:rPr lang="en-US" sz="2000" i="1" dirty="0"/>
                  <a:t> is 8.</a:t>
                </a:r>
                <a:r>
                  <a:rPr lang="en-US" sz="2000" dirty="0"/>
                  <a:t>)</a:t>
                </a:r>
                <a:endParaRPr lang="en-GB" sz="2000" dirty="0"/>
              </a:p>
            </p:txBody>
          </p:sp>
        </mc:Choice>
        <mc:Fallback xmlns="">
          <p:sp>
            <p:nvSpPr>
              <p:cNvPr id="37" name="TextBox 36"/>
              <p:cNvSpPr txBox="1">
                <a:spLocks noRot="1" noChangeAspect="1" noMove="1" noResize="1" noEditPoints="1" noAdjustHandles="1" noChangeArrowheads="1" noChangeShapeType="1" noTextEdit="1"/>
              </p:cNvSpPr>
              <p:nvPr/>
            </p:nvSpPr>
            <p:spPr>
              <a:xfrm>
                <a:off x="323528" y="4293096"/>
                <a:ext cx="7920880" cy="2419060"/>
              </a:xfrm>
              <a:prstGeom prst="rect">
                <a:avLst/>
              </a:prstGeom>
              <a:blipFill>
                <a:blip r:embed="rId3"/>
                <a:stretch>
                  <a:fillRect l="-770" t="-1259" r="-539" b="-3526"/>
                </a:stretch>
              </a:blipFill>
            </p:spPr>
            <p:txBody>
              <a:bodyPr/>
              <a:lstStyle/>
              <a:p>
                <a:r>
                  <a:rPr lang="en-GB">
                    <a:noFill/>
                  </a:rPr>
                  <a:t> </a:t>
                </a:r>
              </a:p>
            </p:txBody>
          </p:sp>
        </mc:Fallback>
      </mc:AlternateContent>
      <p:sp>
        <p:nvSpPr>
          <p:cNvPr id="39" name="TextBox 38"/>
          <p:cNvSpPr txBox="1"/>
          <p:nvPr/>
        </p:nvSpPr>
        <p:spPr>
          <a:xfrm>
            <a:off x="0" y="576064"/>
            <a:ext cx="9144000" cy="70788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360000" rtlCol="0">
            <a:spAutoFit/>
          </a:bodyPr>
          <a:lstStyle/>
          <a:p>
            <a:r>
              <a:rPr lang="en-GB" sz="2000" b="1" dirty="0"/>
              <a:t>In a division, sometimes we can analyse how we can modify the dividend so that it becomes divisible by the divisor.</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3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1"/>
                                        </p:tgtEl>
                                      </p:cBhvr>
                                    </p:animEffect>
                                    <p:set>
                                      <p:cBhvr>
                                        <p:cTn id="13"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4" restart="whenNotActive" fill="hold" evtFilter="cancelBubble" nodeType="interactiveSeq">
                <p:stCondLst>
                  <p:cond evt="onClick" delay="0">
                    <p:tgtEl>
                      <p:spTgt spid="3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3"/>
                                        </p:tgtEl>
                                      </p:cBhvr>
                                    </p:animEffect>
                                    <p:set>
                                      <p:cBhvr>
                                        <p:cTn id="19"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20" restart="whenNotActive" fill="hold" evtFilter="cancelBubble" nodeType="interactiveSeq">
                <p:stCondLst>
                  <p:cond evt="onClick" delay="0">
                    <p:tgtEl>
                      <p:spTgt spid="3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4"/>
                                        </p:tgtEl>
                                      </p:cBhvr>
                                    </p:animEffect>
                                    <p:set>
                                      <p:cBhvr>
                                        <p:cTn id="25"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26" restart="whenNotActive" fill="hold" evtFilter="cancelBubble" nodeType="interactiveSeq">
                <p:stCondLst>
                  <p:cond evt="onClick" delay="0">
                    <p:tgtEl>
                      <p:spTgt spid="3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6"/>
                                        </p:tgtEl>
                                      </p:cBhvr>
                                    </p:animEffect>
                                    <p:set>
                                      <p:cBhvr>
                                        <p:cTn id="31" dur="1" fill="hold">
                                          <p:stCondLst>
                                            <p:cond delay="499"/>
                                          </p:stCondLst>
                                        </p:cTn>
                                        <p:tgtEl>
                                          <p:spTgt spid="36"/>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1000"/>
                                        <p:tgtEl>
                                          <p:spTgt spid="37"/>
                                        </p:tgtEl>
                                      </p:cBhvr>
                                    </p:animEffect>
                                  </p:childTnLst>
                                </p:cTn>
                              </p:par>
                            </p:childTnLst>
                          </p:cTn>
                        </p:par>
                      </p:childTnLst>
                    </p:cTn>
                  </p:par>
                </p:childTnLst>
              </p:cTn>
              <p:nextCondLst>
                <p:cond evt="onClick" delay="0">
                  <p:tgtEl>
                    <p:spTgt spid="36"/>
                  </p:tgtEl>
                </p:cond>
              </p:nextCondLst>
            </p:seq>
          </p:childTnLst>
        </p:cTn>
      </p:par>
    </p:tnLst>
    <p:bldLst>
      <p:bldP spid="25" grpId="0" animBg="1"/>
      <p:bldP spid="31" grpId="0" animBg="1"/>
      <p:bldP spid="33" grpId="0" animBg="1"/>
      <p:bldP spid="34" grpId="0" animBg="1"/>
      <p:bldP spid="36" grpId="0" animBg="1"/>
      <p:bldP spid="3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360000" rtlCol="0">
            <a:spAutoFit/>
          </a:bodyPr>
          <a:lstStyle/>
          <a:p>
            <a:r>
              <a:rPr lang="en-GB" sz="3200" dirty="0"/>
              <a:t>Dealing with surd expressions</a:t>
            </a:r>
          </a:p>
        </p:txBody>
      </p:sp>
      <p:sp>
        <p:nvSpPr>
          <p:cNvPr id="3" name="TextBox 2"/>
          <p:cNvSpPr txBox="1"/>
          <p:nvPr/>
        </p:nvSpPr>
        <p:spPr>
          <a:xfrm>
            <a:off x="0" y="576064"/>
            <a:ext cx="9144000" cy="70788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360000" rtlCol="0">
            <a:spAutoFit/>
          </a:bodyPr>
          <a:lstStyle/>
          <a:p>
            <a:r>
              <a:rPr lang="en-GB" sz="2000" b="1" dirty="0"/>
              <a:t>For Diophantine Equations involving surds, remember that the contents of the surd must be a square number. Square each side of the equation.</a:t>
            </a:r>
          </a:p>
        </p:txBody>
      </p:sp>
      <mc:AlternateContent xmlns:mc="http://schemas.openxmlformats.org/markup-compatibility/2006" xmlns:a14="http://schemas.microsoft.com/office/drawing/2010/main">
        <mc:Choice Requires="a14">
          <p:sp>
            <p:nvSpPr>
              <p:cNvPr id="4" name="TextBox 3"/>
              <p:cNvSpPr txBox="1"/>
              <p:nvPr/>
            </p:nvSpPr>
            <p:spPr>
              <a:xfrm>
                <a:off x="467544" y="1499974"/>
                <a:ext cx="7128792" cy="88594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[SMC 2000 Q24] How many pairs of positive integers </a:t>
                </a:r>
                <a14:m>
                  <m:oMath xmlns:m="http://schemas.openxmlformats.org/officeDocument/2006/math">
                    <m:r>
                      <a:rPr lang="en-GB" sz="2400" i="1">
                        <a:latin typeface="Cambria Math"/>
                      </a:rPr>
                      <m:t>𝑥</m:t>
                    </m:r>
                    <m:r>
                      <a:rPr lang="en-GB" sz="2400" i="1">
                        <a:latin typeface="Cambria Math"/>
                      </a:rPr>
                      <m:t>,</m:t>
                    </m:r>
                    <m:r>
                      <a:rPr lang="en-GB" sz="2400" i="1">
                        <a:latin typeface="Cambria Math"/>
                      </a:rPr>
                      <m:t>𝑦</m:t>
                    </m:r>
                  </m:oMath>
                </a14:m>
                <a:r>
                  <a:rPr lang="en-GB" sz="2400" dirty="0"/>
                  <a:t> satisfy the equation:  </a:t>
                </a:r>
                <a14:m>
                  <m:oMath xmlns:m="http://schemas.openxmlformats.org/officeDocument/2006/math">
                    <m:rad>
                      <m:radPr>
                        <m:degHide m:val="on"/>
                        <m:ctrlPr>
                          <a:rPr lang="en-GB" sz="2400" i="1">
                            <a:latin typeface="Cambria Math"/>
                          </a:rPr>
                        </m:ctrlPr>
                      </m:radPr>
                      <m:deg/>
                      <m:e>
                        <m:r>
                          <a:rPr lang="en-GB" sz="2400" i="1">
                            <a:latin typeface="Cambria Math"/>
                          </a:rPr>
                          <m:t>𝑥</m:t>
                        </m:r>
                      </m:e>
                    </m:rad>
                    <m:r>
                      <a:rPr lang="en-GB" sz="2400" i="1">
                        <a:latin typeface="Cambria Math"/>
                      </a:rPr>
                      <m:t>−</m:t>
                    </m:r>
                    <m:rad>
                      <m:radPr>
                        <m:degHide m:val="on"/>
                        <m:ctrlPr>
                          <a:rPr lang="en-GB" sz="2400" i="1">
                            <a:latin typeface="Cambria Math"/>
                          </a:rPr>
                        </m:ctrlPr>
                      </m:radPr>
                      <m:deg/>
                      <m:e>
                        <m:r>
                          <a:rPr lang="en-GB" sz="2400" i="1">
                            <a:latin typeface="Cambria Math"/>
                          </a:rPr>
                          <m:t>17</m:t>
                        </m:r>
                      </m:e>
                    </m:rad>
                    <m:r>
                      <a:rPr lang="en-GB" sz="2400" i="1">
                        <a:latin typeface="Cambria Math"/>
                      </a:rPr>
                      <m:t>=</m:t>
                    </m:r>
                    <m:rad>
                      <m:radPr>
                        <m:degHide m:val="on"/>
                        <m:ctrlPr>
                          <a:rPr lang="en-GB" sz="2400" i="1">
                            <a:latin typeface="Cambria Math"/>
                          </a:rPr>
                        </m:ctrlPr>
                      </m:radPr>
                      <m:deg/>
                      <m:e>
                        <m:r>
                          <a:rPr lang="en-GB" sz="2400" i="1">
                            <a:latin typeface="Cambria Math"/>
                          </a:rPr>
                          <m:t>𝑦</m:t>
                        </m:r>
                      </m:e>
                    </m:rad>
                  </m:oMath>
                </a14:m>
                <a:r>
                  <a:rPr lang="en-GB" sz="2400" dirty="0"/>
                  <a:t>.</a:t>
                </a:r>
              </a:p>
            </p:txBody>
          </p:sp>
        </mc:Choice>
        <mc:Fallback xmlns="">
          <p:sp>
            <p:nvSpPr>
              <p:cNvPr id="4" name="TextBox 3"/>
              <p:cNvSpPr txBox="1">
                <a:spLocks noRot="1" noChangeAspect="1" noMove="1" noResize="1" noEditPoints="1" noAdjustHandles="1" noChangeArrowheads="1" noChangeShapeType="1" noTextEdit="1"/>
              </p:cNvSpPr>
              <p:nvPr/>
            </p:nvSpPr>
            <p:spPr>
              <a:xfrm>
                <a:off x="467544" y="1499974"/>
                <a:ext cx="7128792" cy="885948"/>
              </a:xfrm>
              <a:prstGeom prst="rect">
                <a:avLst/>
              </a:prstGeom>
              <a:blipFill>
                <a:blip r:embed="rId2"/>
                <a:stretch>
                  <a:fillRect b="-5325"/>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3" name="Rectangle 12"/>
          <p:cNvSpPr/>
          <p:nvPr/>
        </p:nvSpPr>
        <p:spPr>
          <a:xfrm>
            <a:off x="611560" y="2708920"/>
            <a:ext cx="165618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p:sp>
        <p:nvSpPr>
          <p:cNvPr id="14" name="Rectangle 13"/>
          <p:cNvSpPr/>
          <p:nvPr/>
        </p:nvSpPr>
        <p:spPr>
          <a:xfrm>
            <a:off x="611560" y="2708920"/>
            <a:ext cx="1656184"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800" dirty="0"/>
              <a:t>A: 0</a:t>
            </a:r>
          </a:p>
        </p:txBody>
      </p:sp>
      <p:sp>
        <p:nvSpPr>
          <p:cNvPr id="15" name="Rectangle 14"/>
          <p:cNvSpPr/>
          <p:nvPr/>
        </p:nvSpPr>
        <p:spPr>
          <a:xfrm>
            <a:off x="2555776" y="3573016"/>
            <a:ext cx="1656184" cy="648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ym typeface="Wingdings"/>
              </a:rPr>
              <a:t></a:t>
            </a:r>
            <a:endParaRPr lang="en-GB" sz="2800" dirty="0"/>
          </a:p>
        </p:txBody>
      </p:sp>
      <p:sp>
        <p:nvSpPr>
          <p:cNvPr id="16" name="Rectangle 15"/>
          <p:cNvSpPr/>
          <p:nvPr/>
        </p:nvSpPr>
        <p:spPr>
          <a:xfrm>
            <a:off x="2555776" y="2708920"/>
            <a:ext cx="165618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p:sp>
        <p:nvSpPr>
          <p:cNvPr id="17" name="Rectangle 16"/>
          <p:cNvSpPr/>
          <p:nvPr/>
        </p:nvSpPr>
        <p:spPr>
          <a:xfrm>
            <a:off x="4499992" y="2708920"/>
            <a:ext cx="165618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p:sp>
        <p:nvSpPr>
          <p:cNvPr id="18" name="Rectangle 17"/>
          <p:cNvSpPr/>
          <p:nvPr/>
        </p:nvSpPr>
        <p:spPr>
          <a:xfrm>
            <a:off x="611560" y="3573016"/>
            <a:ext cx="165618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p:sp>
        <p:nvSpPr>
          <p:cNvPr id="19" name="Rectangle 18"/>
          <p:cNvSpPr/>
          <p:nvPr/>
        </p:nvSpPr>
        <p:spPr>
          <a:xfrm>
            <a:off x="2555776" y="2708920"/>
            <a:ext cx="165618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p:sp>
        <p:nvSpPr>
          <p:cNvPr id="20" name="Rectangle 19"/>
          <p:cNvSpPr/>
          <p:nvPr/>
        </p:nvSpPr>
        <p:spPr>
          <a:xfrm>
            <a:off x="2555776" y="2708920"/>
            <a:ext cx="1656184"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800" dirty="0"/>
              <a:t>B: 1</a:t>
            </a:r>
          </a:p>
        </p:txBody>
      </p:sp>
      <p:sp>
        <p:nvSpPr>
          <p:cNvPr id="21" name="Rectangle 20"/>
          <p:cNvSpPr/>
          <p:nvPr/>
        </p:nvSpPr>
        <p:spPr>
          <a:xfrm>
            <a:off x="4499992" y="2708920"/>
            <a:ext cx="165618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p:sp>
        <p:nvSpPr>
          <p:cNvPr id="22" name="Rectangle 21"/>
          <p:cNvSpPr/>
          <p:nvPr/>
        </p:nvSpPr>
        <p:spPr>
          <a:xfrm>
            <a:off x="4499992" y="2708920"/>
            <a:ext cx="1656184"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800" dirty="0"/>
              <a:t>C: 2</a:t>
            </a:r>
          </a:p>
        </p:txBody>
      </p:sp>
      <p:sp>
        <p:nvSpPr>
          <p:cNvPr id="23" name="Rectangle 22"/>
          <p:cNvSpPr/>
          <p:nvPr/>
        </p:nvSpPr>
        <p:spPr>
          <a:xfrm>
            <a:off x="611560" y="3573016"/>
            <a:ext cx="1656184"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800" dirty="0"/>
              <a:t>D: 17</a:t>
            </a:r>
          </a:p>
        </p:txBody>
      </p:sp>
      <mc:AlternateContent xmlns:mc="http://schemas.openxmlformats.org/markup-compatibility/2006" xmlns:a14="http://schemas.microsoft.com/office/drawing/2010/main">
        <mc:Choice Requires="a14">
          <p:sp>
            <p:nvSpPr>
              <p:cNvPr id="24" name="Rectangle 23"/>
              <p:cNvSpPr/>
              <p:nvPr/>
            </p:nvSpPr>
            <p:spPr>
              <a:xfrm>
                <a:off x="2555776" y="3573016"/>
                <a:ext cx="1656184"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800" dirty="0"/>
                  <a:t>E: </a:t>
                </a:r>
                <a14:m>
                  <m:oMath xmlns:m="http://schemas.openxmlformats.org/officeDocument/2006/math">
                    <m:r>
                      <a:rPr lang="en-GB" sz="2800" b="0" i="1" smtClean="0">
                        <a:latin typeface="Cambria Math"/>
                      </a:rPr>
                      <m:t>∞</m:t>
                    </m:r>
                  </m:oMath>
                </a14:m>
                <a:endParaRPr lang="en-GB" sz="2800" dirty="0"/>
              </a:p>
            </p:txBody>
          </p:sp>
        </mc:Choice>
        <mc:Fallback xmlns="">
          <p:sp>
            <p:nvSpPr>
              <p:cNvPr id="24" name="Rectangle 23"/>
              <p:cNvSpPr>
                <a:spLocks noRot="1" noChangeAspect="1" noMove="1" noResize="1" noEditPoints="1" noAdjustHandles="1" noChangeArrowheads="1" noChangeShapeType="1" noTextEdit="1"/>
              </p:cNvSpPr>
              <p:nvPr/>
            </p:nvSpPr>
            <p:spPr>
              <a:xfrm>
                <a:off x="2555776" y="3573016"/>
                <a:ext cx="1656184" cy="648072"/>
              </a:xfrm>
              <a:prstGeom prst="rect">
                <a:avLst/>
              </a:prstGeom>
              <a:blipFill rotWithShape="1">
                <a:blip r:embed="rId3"/>
                <a:stretch>
                  <a:fillRect l="-6522" b="-1545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251520" y="4509120"/>
                <a:ext cx="8280920" cy="2004267"/>
              </a:xfrm>
              <a:prstGeom prst="rect">
                <a:avLst/>
              </a:prstGeom>
              <a:noFill/>
            </p:spPr>
            <p:txBody>
              <a:bodyPr wrap="square" rtlCol="0">
                <a:spAutoFit/>
              </a:bodyPr>
              <a:lstStyle/>
              <a:p>
                <a:r>
                  <a:rPr lang="en-GB" sz="2000" dirty="0"/>
                  <a:t>Squaring both sides:</a:t>
                </a:r>
              </a:p>
              <a:p>
                <a:pPr/>
                <a14:m>
                  <m:oMathPara xmlns:m="http://schemas.openxmlformats.org/officeDocument/2006/math">
                    <m:oMathParaPr>
                      <m:jc m:val="centerGroup"/>
                    </m:oMathParaPr>
                    <m:oMath xmlns:m="http://schemas.openxmlformats.org/officeDocument/2006/math">
                      <m:r>
                        <a:rPr lang="en-GB" sz="2000" b="0" i="1" smtClean="0">
                          <a:latin typeface="Cambria Math"/>
                        </a:rPr>
                        <m:t>𝑥</m:t>
                      </m:r>
                      <m:r>
                        <a:rPr lang="en-GB" sz="2000" b="0" i="1" smtClean="0">
                          <a:latin typeface="Cambria Math"/>
                        </a:rPr>
                        <m:t>−2</m:t>
                      </m:r>
                      <m:rad>
                        <m:radPr>
                          <m:degHide m:val="on"/>
                          <m:ctrlPr>
                            <a:rPr lang="en-GB" sz="2000" b="0" i="1" smtClean="0">
                              <a:latin typeface="Cambria Math"/>
                            </a:rPr>
                          </m:ctrlPr>
                        </m:radPr>
                        <m:deg/>
                        <m:e>
                          <m:r>
                            <a:rPr lang="en-GB" sz="2000" b="0" i="1" smtClean="0">
                              <a:latin typeface="Cambria Math"/>
                            </a:rPr>
                            <m:t>17</m:t>
                          </m:r>
                          <m:r>
                            <a:rPr lang="en-GB" sz="2000" b="0" i="1" smtClean="0">
                              <a:latin typeface="Cambria Math"/>
                            </a:rPr>
                            <m:t>𝑥</m:t>
                          </m:r>
                        </m:e>
                      </m:rad>
                      <m:r>
                        <a:rPr lang="en-GB" sz="2000" b="0" i="1" smtClean="0">
                          <a:latin typeface="Cambria Math"/>
                        </a:rPr>
                        <m:t>+17=</m:t>
                      </m:r>
                      <m:r>
                        <a:rPr lang="en-GB" sz="2000" b="0" i="1" smtClean="0">
                          <a:latin typeface="Cambria Math"/>
                        </a:rPr>
                        <m:t>𝑦</m:t>
                      </m:r>
                    </m:oMath>
                  </m:oMathPara>
                </a14:m>
                <a:endParaRPr lang="en-GB" sz="2000" dirty="0"/>
              </a:p>
              <a:p>
                <a:r>
                  <a:rPr lang="en-GB" sz="2000" dirty="0"/>
                  <a:t>If </a:t>
                </a:r>
                <a14:m>
                  <m:oMath xmlns:m="http://schemas.openxmlformats.org/officeDocument/2006/math">
                    <m:r>
                      <a:rPr lang="en-GB" sz="2000" b="0" i="1" smtClean="0">
                        <a:latin typeface="Cambria Math"/>
                      </a:rPr>
                      <m:t>𝑦</m:t>
                    </m:r>
                  </m:oMath>
                </a14:m>
                <a:r>
                  <a:rPr lang="en-GB" sz="2000" dirty="0"/>
                  <a:t> is an integer, then </a:t>
                </a:r>
                <a14:m>
                  <m:oMath xmlns:m="http://schemas.openxmlformats.org/officeDocument/2006/math">
                    <m:rad>
                      <m:radPr>
                        <m:degHide m:val="on"/>
                        <m:ctrlPr>
                          <a:rPr lang="en-GB" sz="2000" b="0" i="1" smtClean="0">
                            <a:latin typeface="Cambria Math"/>
                          </a:rPr>
                        </m:ctrlPr>
                      </m:radPr>
                      <m:deg/>
                      <m:e>
                        <m:r>
                          <a:rPr lang="en-GB" sz="2000" b="0" i="1" smtClean="0">
                            <a:latin typeface="Cambria Math"/>
                          </a:rPr>
                          <m:t>17</m:t>
                        </m:r>
                        <m:r>
                          <a:rPr lang="en-GB" sz="2000" b="0" i="1" smtClean="0">
                            <a:latin typeface="Cambria Math"/>
                          </a:rPr>
                          <m:t>𝑥</m:t>
                        </m:r>
                      </m:e>
                    </m:rad>
                  </m:oMath>
                </a14:m>
                <a:r>
                  <a:rPr lang="en-GB" sz="2000" dirty="0"/>
                  <a:t> must be an integer. This will be the case when </a:t>
                </a:r>
                <a14:m>
                  <m:oMath xmlns:m="http://schemas.openxmlformats.org/officeDocument/2006/math">
                    <m:r>
                      <a:rPr lang="en-GB" sz="2000" b="0" i="1" smtClean="0">
                        <a:latin typeface="Cambria Math"/>
                      </a:rPr>
                      <m:t>𝑥</m:t>
                    </m:r>
                    <m:r>
                      <a:rPr lang="en-GB" sz="2000" b="0" i="1" smtClean="0">
                        <a:latin typeface="Cambria Math"/>
                      </a:rPr>
                      <m:t>=17</m:t>
                    </m:r>
                    <m:sSup>
                      <m:sSupPr>
                        <m:ctrlPr>
                          <a:rPr lang="en-GB" sz="2000" b="0" i="1" smtClean="0">
                            <a:latin typeface="Cambria Math"/>
                          </a:rPr>
                        </m:ctrlPr>
                      </m:sSupPr>
                      <m:e>
                        <m:r>
                          <a:rPr lang="en-GB" sz="2000" b="0" i="1" smtClean="0">
                            <a:latin typeface="Cambria Math"/>
                          </a:rPr>
                          <m:t>𝑘</m:t>
                        </m:r>
                      </m:e>
                      <m:sup>
                        <m:r>
                          <a:rPr lang="en-GB" sz="2000" b="0" i="1" smtClean="0">
                            <a:latin typeface="Cambria Math"/>
                          </a:rPr>
                          <m:t>2</m:t>
                        </m:r>
                      </m:sup>
                    </m:sSup>
                  </m:oMath>
                </a14:m>
                <a:r>
                  <a:rPr lang="en-GB" sz="2000" dirty="0"/>
                  <a:t> for any positive integer </a:t>
                </a:r>
                <a14:m>
                  <m:oMath xmlns:m="http://schemas.openxmlformats.org/officeDocument/2006/math">
                    <m:r>
                      <a:rPr lang="en-GB" sz="2000" b="0" i="1" smtClean="0">
                        <a:latin typeface="Cambria Math"/>
                      </a:rPr>
                      <m:t>𝑘</m:t>
                    </m:r>
                  </m:oMath>
                </a14:m>
                <a:r>
                  <a:rPr lang="en-GB" sz="2000" dirty="0"/>
                  <a:t> (except </a:t>
                </a:r>
                <a14:m>
                  <m:oMath xmlns:m="http://schemas.openxmlformats.org/officeDocument/2006/math">
                    <m:r>
                      <a:rPr lang="en-GB" sz="2000" b="0" i="1" smtClean="0">
                        <a:latin typeface="Cambria Math"/>
                      </a:rPr>
                      <m:t>1</m:t>
                    </m:r>
                  </m:oMath>
                </a14:m>
                <a:r>
                  <a:rPr lang="en-GB" sz="2000" dirty="0"/>
                  <a:t>, because then </a:t>
                </a:r>
                <a14:m>
                  <m:oMath xmlns:m="http://schemas.openxmlformats.org/officeDocument/2006/math">
                    <m:r>
                      <a:rPr lang="en-GB" sz="2000" b="0" i="1" smtClean="0">
                        <a:latin typeface="Cambria Math"/>
                      </a:rPr>
                      <m:t>𝑦</m:t>
                    </m:r>
                  </m:oMath>
                </a14:m>
                <a:r>
                  <a:rPr lang="en-GB" sz="2000" dirty="0"/>
                  <a:t> would be 0). But there’s infinitely many choices for </a:t>
                </a:r>
                <a14:m>
                  <m:oMath xmlns:m="http://schemas.openxmlformats.org/officeDocument/2006/math">
                    <m:r>
                      <a:rPr lang="en-GB" sz="2000" i="1" dirty="0" smtClean="0">
                        <a:latin typeface="Cambria Math"/>
                      </a:rPr>
                      <m:t>𝑘</m:t>
                    </m:r>
                  </m:oMath>
                </a14:m>
                <a:r>
                  <a:rPr lang="en-GB" sz="2000" dirty="0"/>
                  <a:t>, thus there’s infinitely many solutions for </a:t>
                </a:r>
                <a14:m>
                  <m:oMath xmlns:m="http://schemas.openxmlformats.org/officeDocument/2006/math">
                    <m:r>
                      <a:rPr lang="en-GB" sz="2000" b="0" i="1" smtClean="0">
                        <a:latin typeface="Cambria Math"/>
                      </a:rPr>
                      <m:t>𝑥</m:t>
                    </m:r>
                    <m:r>
                      <a:rPr lang="en-GB" sz="2000" b="0" i="1" smtClean="0">
                        <a:latin typeface="Cambria Math"/>
                      </a:rPr>
                      <m:t>, </m:t>
                    </m:r>
                    <m:r>
                      <a:rPr lang="en-GB" sz="2000" b="0" i="1" smtClean="0">
                        <a:latin typeface="Cambria Math"/>
                      </a:rPr>
                      <m:t>𝑦</m:t>
                    </m:r>
                  </m:oMath>
                </a14:m>
                <a:r>
                  <a:rPr lang="en-GB" sz="2000" dirty="0"/>
                  <a:t>.</a:t>
                </a:r>
              </a:p>
            </p:txBody>
          </p:sp>
        </mc:Choice>
        <mc:Fallback xmlns="">
          <p:sp>
            <p:nvSpPr>
              <p:cNvPr id="25" name="TextBox 24"/>
              <p:cNvSpPr txBox="1">
                <a:spLocks noRot="1" noChangeAspect="1" noMove="1" noResize="1" noEditPoints="1" noAdjustHandles="1" noChangeArrowheads="1" noChangeShapeType="1" noTextEdit="1"/>
              </p:cNvSpPr>
              <p:nvPr/>
            </p:nvSpPr>
            <p:spPr>
              <a:xfrm>
                <a:off x="251520" y="4509120"/>
                <a:ext cx="8280920" cy="2004267"/>
              </a:xfrm>
              <a:prstGeom prst="rect">
                <a:avLst/>
              </a:prstGeom>
              <a:blipFill>
                <a:blip r:embed="rId4"/>
                <a:stretch>
                  <a:fillRect l="-736" t="-1829" r="-294" b="-4878"/>
                </a:stretch>
              </a:blipFill>
            </p:spPr>
            <p:txBody>
              <a:bodyPr/>
              <a:lstStyle/>
              <a:p>
                <a:r>
                  <a:rPr lang="en-GB">
                    <a:noFill/>
                  </a:rPr>
                  <a:t> </a:t>
                </a:r>
              </a:p>
            </p:txBody>
          </p:sp>
        </mc:Fallback>
      </mc:AlternateContent>
    </p:spTree>
    <p:extLst>
      <p:ext uri="{BB962C8B-B14F-4D97-AF65-F5344CB8AC3E}">
        <p14:creationId xmlns:p14="http://schemas.microsoft.com/office/powerpoint/2010/main" val="17739170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0" restart="whenNotActive" fill="hold" evtFilter="cancelBubble" nodeType="interactiveSeq">
                <p:stCondLst>
                  <p:cond evt="onClick" delay="0">
                    <p:tgtEl>
                      <p:spTgt spid="2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3"/>
                                        </p:tgtEl>
                                      </p:cBhvr>
                                    </p:animEffect>
                                    <p:set>
                                      <p:cBhvr>
                                        <p:cTn id="25"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6" restart="whenNotActive" fill="hold" evtFilter="cancelBubble" nodeType="interactiveSeq">
                <p:stCondLst>
                  <p:cond evt="onClick" delay="0">
                    <p:tgtEl>
                      <p:spTgt spid="2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4"/>
                                        </p:tgtEl>
                                      </p:cBhvr>
                                    </p:animEffect>
                                    <p:set>
                                      <p:cBhvr>
                                        <p:cTn id="31" dur="1" fill="hold">
                                          <p:stCondLst>
                                            <p:cond delay="499"/>
                                          </p:stCondLst>
                                        </p:cTn>
                                        <p:tgtEl>
                                          <p:spTgt spid="24"/>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childTnLst>
              </p:cTn>
              <p:nextCondLst>
                <p:cond evt="onClick" delay="0">
                  <p:tgtEl>
                    <p:spTgt spid="24"/>
                  </p:tgtEl>
                </p:cond>
              </p:nextCondLst>
            </p:seq>
          </p:childTnLst>
        </p:cTn>
      </p:par>
    </p:tnLst>
    <p:bldLst>
      <p:bldP spid="14" grpId="0" animBg="1"/>
      <p:bldP spid="20" grpId="0" animBg="1"/>
      <p:bldP spid="22" grpId="0" animBg="1"/>
      <p:bldP spid="23" grpId="0" animBg="1"/>
      <p:bldP spid="24" grpId="0" animBg="1"/>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Box 81"/>
          <p:cNvSpPr txBox="1"/>
          <p:nvPr/>
        </p:nvSpPr>
        <p:spPr>
          <a:xfrm>
            <a:off x="0" y="0"/>
            <a:ext cx="9144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Restricting integer solutions</a:t>
            </a:r>
          </a:p>
        </p:txBody>
      </p:sp>
      <p:sp>
        <p:nvSpPr>
          <p:cNvPr id="19" name="TextBox 18"/>
          <p:cNvSpPr txBox="1"/>
          <p:nvPr/>
        </p:nvSpPr>
        <p:spPr>
          <a:xfrm>
            <a:off x="0" y="576064"/>
            <a:ext cx="9144000" cy="70788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360000" rtlCol="0">
            <a:spAutoFit/>
          </a:bodyPr>
          <a:lstStyle/>
          <a:p>
            <a:r>
              <a:rPr lang="en-GB" sz="2000" b="1" dirty="0"/>
              <a:t>When you have to find all integer solutions to some equation, there’s usually some way to round down your search.</a:t>
            </a:r>
          </a:p>
        </p:txBody>
      </p:sp>
      <mc:AlternateContent xmlns:mc="http://schemas.openxmlformats.org/markup-compatibility/2006" xmlns:a14="http://schemas.microsoft.com/office/drawing/2010/main">
        <mc:Choice Requires="a14">
          <p:sp>
            <p:nvSpPr>
              <p:cNvPr id="22" name="TextBox 21"/>
              <p:cNvSpPr txBox="1"/>
              <p:nvPr/>
            </p:nvSpPr>
            <p:spPr>
              <a:xfrm>
                <a:off x="284312" y="1464489"/>
                <a:ext cx="7960096" cy="70788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[Cayley 2011 Q5] Solve the equation </a:t>
                </a:r>
                <a14:m>
                  <m:oMath xmlns:m="http://schemas.openxmlformats.org/officeDocument/2006/math">
                    <m:r>
                      <a:rPr lang="en-GB" sz="2000" b="0" i="1" smtClean="0">
                        <a:latin typeface="Cambria Math" panose="02040503050406030204" pitchFamily="18" charset="0"/>
                      </a:rPr>
                      <m:t>5</m:t>
                    </m:r>
                    <m:r>
                      <a:rPr lang="en-GB" sz="2000" b="0" i="1" smtClean="0">
                        <a:latin typeface="Cambria Math" panose="02040503050406030204" pitchFamily="18" charset="0"/>
                      </a:rPr>
                      <m:t>𝑎</m:t>
                    </m:r>
                    <m:r>
                      <a:rPr lang="en-GB" sz="2000" b="0" i="1" smtClean="0">
                        <a:latin typeface="Cambria Math" panose="02040503050406030204" pitchFamily="18" charset="0"/>
                      </a:rPr>
                      <m:t>−</m:t>
                    </m:r>
                    <m:r>
                      <a:rPr lang="en-GB" sz="2000" b="0" i="1" smtClean="0">
                        <a:latin typeface="Cambria Math" panose="02040503050406030204" pitchFamily="18" charset="0"/>
                      </a:rPr>
                      <m:t>𝑎𝑏</m:t>
                    </m:r>
                    <m:r>
                      <a:rPr lang="en-GB" sz="2000" b="0" i="1" smtClean="0">
                        <a:latin typeface="Cambria Math" panose="02040503050406030204" pitchFamily="18" charset="0"/>
                      </a:rPr>
                      <m:t>=9</m:t>
                    </m:r>
                    <m:sSup>
                      <m:sSupPr>
                        <m:ctrlPr>
                          <a:rPr lang="en-GB" sz="2000" b="0" i="1" smtClean="0">
                            <a:latin typeface="Cambria Math"/>
                          </a:rPr>
                        </m:ctrlPr>
                      </m:sSupPr>
                      <m:e>
                        <m:r>
                          <a:rPr lang="en-GB" sz="2000" b="0" i="1" smtClean="0">
                            <a:latin typeface="Cambria Math" panose="02040503050406030204" pitchFamily="18" charset="0"/>
                          </a:rPr>
                          <m:t>𝑏</m:t>
                        </m:r>
                      </m:e>
                      <m:sup>
                        <m:r>
                          <a:rPr lang="en-GB" sz="2000" b="0" i="1" smtClean="0">
                            <a:latin typeface="Cambria Math" panose="02040503050406030204" pitchFamily="18" charset="0"/>
                          </a:rPr>
                          <m:t>2</m:t>
                        </m:r>
                      </m:sup>
                    </m:sSup>
                  </m:oMath>
                </a14:m>
                <a:r>
                  <a:rPr lang="en-GB" sz="2000" dirty="0"/>
                  <a:t>, where </a:t>
                </a:r>
                <a14:m>
                  <m:oMath xmlns:m="http://schemas.openxmlformats.org/officeDocument/2006/math">
                    <m:r>
                      <a:rPr lang="en-GB" sz="2000" i="1" dirty="0" smtClean="0">
                        <a:latin typeface="Cambria Math" panose="02040503050406030204" pitchFamily="18" charset="0"/>
                      </a:rPr>
                      <m:t>𝑎</m:t>
                    </m:r>
                  </m:oMath>
                </a14:m>
                <a:r>
                  <a:rPr lang="en-GB" sz="2000" dirty="0"/>
                  <a:t> and </a:t>
                </a:r>
                <a14:m>
                  <m:oMath xmlns:m="http://schemas.openxmlformats.org/officeDocument/2006/math">
                    <m:r>
                      <a:rPr lang="en-GB" sz="2000" i="1" dirty="0" smtClean="0">
                        <a:latin typeface="Cambria Math" panose="02040503050406030204" pitchFamily="18" charset="0"/>
                      </a:rPr>
                      <m:t>𝑏</m:t>
                    </m:r>
                  </m:oMath>
                </a14:m>
                <a:r>
                  <a:rPr lang="en-GB" sz="2000" dirty="0"/>
                  <a:t> are </a:t>
                </a:r>
                <a:r>
                  <a:rPr lang="en-GB" sz="2000" b="1" dirty="0"/>
                  <a:t>positive integers</a:t>
                </a:r>
                <a:r>
                  <a:rPr lang="en-GB" sz="2000" dirty="0"/>
                  <a:t>.</a:t>
                </a:r>
              </a:p>
            </p:txBody>
          </p:sp>
        </mc:Choice>
        <mc:Fallback xmlns="">
          <p:sp>
            <p:nvSpPr>
              <p:cNvPr id="22" name="TextBox 21"/>
              <p:cNvSpPr txBox="1">
                <a:spLocks noRot="1" noChangeAspect="1" noMove="1" noResize="1" noEditPoints="1" noAdjustHandles="1" noChangeArrowheads="1" noChangeShapeType="1" noTextEdit="1"/>
              </p:cNvSpPr>
              <p:nvPr/>
            </p:nvSpPr>
            <p:spPr>
              <a:xfrm>
                <a:off x="284312" y="1464489"/>
                <a:ext cx="7960096" cy="707886"/>
              </a:xfrm>
              <a:prstGeom prst="rect">
                <a:avLst/>
              </a:prstGeom>
              <a:blipFill>
                <a:blip r:embed="rId2"/>
                <a:stretch>
                  <a:fillRect b="-3571"/>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26244" y="2247341"/>
                <a:ext cx="6405996" cy="461665"/>
              </a:xfrm>
              <a:prstGeom prst="rect">
                <a:avLst/>
              </a:prstGeom>
              <a:noFill/>
            </p:spPr>
            <p:txBody>
              <a:bodyPr wrap="square" rtlCol="0">
                <a:spAutoFit/>
              </a:bodyPr>
              <a:lstStyle/>
              <a:p>
                <a:r>
                  <a:rPr lang="en-GB" sz="2400" b="1" dirty="0"/>
                  <a:t>Answer: </a:t>
                </a:r>
                <a14:m>
                  <m:oMath xmlns:m="http://schemas.openxmlformats.org/officeDocument/2006/math">
                    <m:r>
                      <a:rPr lang="en-GB" sz="2400" b="0" i="1" smtClean="0">
                        <a:latin typeface="Cambria Math" panose="02040503050406030204" pitchFamily="18" charset="0"/>
                      </a:rPr>
                      <m:t>𝑎</m:t>
                    </m:r>
                    <m:r>
                      <a:rPr lang="en-GB" sz="2400" b="0" i="1" smtClean="0">
                        <a:latin typeface="Cambria Math" panose="02040503050406030204" pitchFamily="18" charset="0"/>
                      </a:rPr>
                      <m:t>=12, </m:t>
                    </m:r>
                    <m:r>
                      <a:rPr lang="en-GB" sz="2400" b="0" i="1" smtClean="0">
                        <a:latin typeface="Cambria Math" panose="02040503050406030204" pitchFamily="18" charset="0"/>
                      </a:rPr>
                      <m:t>𝑏</m:t>
                    </m:r>
                    <m:r>
                      <a:rPr lang="en-GB" sz="2400" b="0" i="1" smtClean="0">
                        <a:latin typeface="Cambria Math" panose="02040503050406030204" pitchFamily="18" charset="0"/>
                      </a:rPr>
                      <m:t>=2</m:t>
                    </m:r>
                  </m:oMath>
                </a14:m>
                <a:r>
                  <a:rPr lang="en-GB" sz="2400" dirty="0"/>
                  <a:t>, and </a:t>
                </a:r>
                <a14:m>
                  <m:oMath xmlns:m="http://schemas.openxmlformats.org/officeDocument/2006/math">
                    <m:r>
                      <a:rPr lang="en-GB" sz="2400" b="0" i="1" smtClean="0">
                        <a:latin typeface="Cambria Math" panose="02040503050406030204" pitchFamily="18" charset="0"/>
                      </a:rPr>
                      <m:t>𝑎</m:t>
                    </m:r>
                    <m:r>
                      <a:rPr lang="en-GB" sz="2400" b="0" i="1" smtClean="0">
                        <a:latin typeface="Cambria Math" panose="02040503050406030204" pitchFamily="18" charset="0"/>
                      </a:rPr>
                      <m:t>=144, </m:t>
                    </m:r>
                    <m:r>
                      <a:rPr lang="en-GB" sz="2400" b="0" i="1" smtClean="0">
                        <a:latin typeface="Cambria Math" panose="02040503050406030204" pitchFamily="18" charset="0"/>
                      </a:rPr>
                      <m:t>𝑏</m:t>
                    </m:r>
                    <m:r>
                      <a:rPr lang="en-GB" sz="2400" b="0" i="1" smtClean="0">
                        <a:latin typeface="Cambria Math" panose="02040503050406030204" pitchFamily="18" charset="0"/>
                      </a:rPr>
                      <m:t>=4</m:t>
                    </m:r>
                  </m:oMath>
                </a14:m>
                <a:r>
                  <a:rPr lang="en-GB" sz="2400" dirty="0"/>
                  <a:t>.</a:t>
                </a:r>
              </a:p>
            </p:txBody>
          </p:sp>
        </mc:Choice>
        <mc:Fallback xmlns="">
          <p:sp>
            <p:nvSpPr>
              <p:cNvPr id="23" name="TextBox 22"/>
              <p:cNvSpPr txBox="1">
                <a:spLocks noRot="1" noChangeAspect="1" noMove="1" noResize="1" noEditPoints="1" noAdjustHandles="1" noChangeArrowheads="1" noChangeShapeType="1" noTextEdit="1"/>
              </p:cNvSpPr>
              <p:nvPr/>
            </p:nvSpPr>
            <p:spPr>
              <a:xfrm>
                <a:off x="326244" y="2247341"/>
                <a:ext cx="6405996" cy="461665"/>
              </a:xfrm>
              <a:prstGeom prst="rect">
                <a:avLst/>
              </a:prstGeom>
              <a:blipFill>
                <a:blip r:embed="rId3"/>
                <a:stretch>
                  <a:fillRect l="-1524" t="-10667" b="-30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98104" y="3332311"/>
                <a:ext cx="6218112" cy="707886"/>
              </a:xfrm>
              <a:prstGeom prst="rect">
                <a:avLst/>
              </a:prstGeom>
              <a:noFill/>
            </p:spPr>
            <p:txBody>
              <a:bodyPr wrap="square" rtlCol="0">
                <a:spAutoFit/>
              </a:bodyPr>
              <a:lstStyle/>
              <a:p>
                <a:r>
                  <a:rPr lang="en-GB" sz="2000" b="1" dirty="0"/>
                  <a:t>Hint: </a:t>
                </a:r>
                <a:r>
                  <a:rPr lang="en-GB" sz="2000" dirty="0"/>
                  <a:t>What do we know about the RHS of the equation? What do this then tell us about </a:t>
                </a:r>
                <a14:m>
                  <m:oMath xmlns:m="http://schemas.openxmlformats.org/officeDocument/2006/math">
                    <m:r>
                      <a:rPr lang="en-GB" sz="2000" b="0" i="1" smtClean="0">
                        <a:latin typeface="Cambria Math" panose="02040503050406030204" pitchFamily="18" charset="0"/>
                      </a:rPr>
                      <m:t>5</m:t>
                    </m:r>
                    <m:r>
                      <a:rPr lang="en-GB" sz="2000" b="0" i="1" smtClean="0">
                        <a:latin typeface="Cambria Math" panose="02040503050406030204" pitchFamily="18" charset="0"/>
                      </a:rPr>
                      <m:t>𝑎</m:t>
                    </m:r>
                  </m:oMath>
                </a14:m>
                <a:r>
                  <a:rPr lang="en-GB" sz="2000" dirty="0"/>
                  <a:t> and </a:t>
                </a:r>
                <a14:m>
                  <m:oMath xmlns:m="http://schemas.openxmlformats.org/officeDocument/2006/math">
                    <m:r>
                      <a:rPr lang="en-GB" sz="2000" b="0" i="1" smtClean="0">
                        <a:latin typeface="Cambria Math" panose="02040503050406030204" pitchFamily="18" charset="0"/>
                      </a:rPr>
                      <m:t>𝑎𝑏</m:t>
                    </m:r>
                  </m:oMath>
                </a14:m>
                <a:r>
                  <a:rPr lang="en-GB" sz="2000" dirty="0"/>
                  <a:t>? </a:t>
                </a:r>
              </a:p>
            </p:txBody>
          </p:sp>
        </mc:Choice>
        <mc:Fallback xmlns="">
          <p:sp>
            <p:nvSpPr>
              <p:cNvPr id="24" name="TextBox 23"/>
              <p:cNvSpPr txBox="1">
                <a:spLocks noRot="1" noChangeAspect="1" noMove="1" noResize="1" noEditPoints="1" noAdjustHandles="1" noChangeArrowheads="1" noChangeShapeType="1" noTextEdit="1"/>
              </p:cNvSpPr>
              <p:nvPr/>
            </p:nvSpPr>
            <p:spPr>
              <a:xfrm>
                <a:off x="298104" y="3332311"/>
                <a:ext cx="6218112" cy="707886"/>
              </a:xfrm>
              <a:prstGeom prst="rect">
                <a:avLst/>
              </a:prstGeom>
              <a:blipFill>
                <a:blip r:embed="rId4"/>
                <a:stretch>
                  <a:fillRect l="-1078" t="-5172" b="-14655"/>
                </a:stretch>
              </a:blipFill>
            </p:spPr>
            <p:txBody>
              <a:bodyPr/>
              <a:lstStyle/>
              <a:p>
                <a:r>
                  <a:rPr lang="en-GB">
                    <a:noFill/>
                  </a:rPr>
                  <a:t> </a:t>
                </a:r>
              </a:p>
            </p:txBody>
          </p:sp>
        </mc:Fallback>
      </mc:AlternateContent>
      <p:sp>
        <p:nvSpPr>
          <p:cNvPr id="25" name="Rectangle 24"/>
          <p:cNvSpPr/>
          <p:nvPr/>
        </p:nvSpPr>
        <p:spPr>
          <a:xfrm>
            <a:off x="1526208" y="2255095"/>
            <a:ext cx="5570040" cy="4904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26" name="TextBox 25"/>
              <p:cNvSpPr txBox="1"/>
              <p:nvPr/>
            </p:nvSpPr>
            <p:spPr>
              <a:xfrm>
                <a:off x="251520" y="4293096"/>
                <a:ext cx="8424936" cy="2123658"/>
              </a:xfrm>
              <a:prstGeom prst="rect">
                <a:avLst/>
              </a:prstGeom>
              <a:noFill/>
            </p:spPr>
            <p:txBody>
              <a:bodyPr wrap="square" rtlCol="0">
                <a:spAutoFit/>
              </a:bodyPr>
              <a:lstStyle/>
              <a:p>
                <a14:m>
                  <m:oMath xmlns:m="http://schemas.openxmlformats.org/officeDocument/2006/math">
                    <m:r>
                      <a:rPr lang="en-GB" sz="1600" b="0" i="1" smtClean="0">
                        <a:latin typeface="Cambria Math" panose="02040503050406030204" pitchFamily="18" charset="0"/>
                      </a:rPr>
                      <m:t>9</m:t>
                    </m:r>
                    <m:sSup>
                      <m:sSupPr>
                        <m:ctrlPr>
                          <a:rPr lang="en-GB" sz="1600" b="0" i="1" smtClean="0">
                            <a:latin typeface="Cambria Math"/>
                          </a:rPr>
                        </m:ctrlPr>
                      </m:sSupPr>
                      <m:e>
                        <m:r>
                          <a:rPr lang="en-GB" sz="1600" b="0" i="1" smtClean="0">
                            <a:latin typeface="Cambria Math" panose="02040503050406030204" pitchFamily="18" charset="0"/>
                          </a:rPr>
                          <m:t>𝑏</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≥0</m:t>
                    </m:r>
                  </m:oMath>
                </a14:m>
                <a:r>
                  <a:rPr lang="en-GB" sz="1600" dirty="0"/>
                  <a:t>, therefore </a:t>
                </a:r>
                <a14:m>
                  <m:oMath xmlns:m="http://schemas.openxmlformats.org/officeDocument/2006/math">
                    <m:r>
                      <a:rPr lang="en-GB" sz="1600" b="0" i="1" smtClean="0">
                        <a:latin typeface="Cambria Math" panose="02040503050406030204" pitchFamily="18" charset="0"/>
                      </a:rPr>
                      <m:t>𝑎𝑏</m:t>
                    </m:r>
                    <m:r>
                      <a:rPr lang="en-GB" sz="1600" b="0" i="1" smtClean="0">
                        <a:latin typeface="Cambria Math" panose="02040503050406030204" pitchFamily="18" charset="0"/>
                      </a:rPr>
                      <m:t>≤5</m:t>
                    </m:r>
                    <m:r>
                      <a:rPr lang="en-GB" sz="1600" b="0" i="1" smtClean="0">
                        <a:latin typeface="Cambria Math" panose="02040503050406030204" pitchFamily="18" charset="0"/>
                      </a:rPr>
                      <m:t>𝑎</m:t>
                    </m:r>
                  </m:oMath>
                </a14:m>
                <a:r>
                  <a:rPr lang="en-GB" sz="1600" dirty="0"/>
                  <a:t>. And since </a:t>
                </a:r>
                <a14:m>
                  <m:oMath xmlns:m="http://schemas.openxmlformats.org/officeDocument/2006/math">
                    <m:r>
                      <a:rPr lang="en-GB" sz="1600" i="1" dirty="0" smtClean="0">
                        <a:latin typeface="Cambria Math" panose="02040503050406030204" pitchFamily="18" charset="0"/>
                      </a:rPr>
                      <m:t>𝑎</m:t>
                    </m:r>
                  </m:oMath>
                </a14:m>
                <a:r>
                  <a:rPr lang="en-GB" sz="1600" dirty="0"/>
                  <a:t> is positive, then dividing both sides by </a:t>
                </a:r>
                <a14:m>
                  <m:oMath xmlns:m="http://schemas.openxmlformats.org/officeDocument/2006/math">
                    <m:r>
                      <a:rPr lang="en-GB" sz="1600" i="1" dirty="0" smtClean="0">
                        <a:latin typeface="Cambria Math" panose="02040503050406030204" pitchFamily="18" charset="0"/>
                      </a:rPr>
                      <m:t>𝑎</m:t>
                    </m:r>
                  </m:oMath>
                </a14:m>
                <a:r>
                  <a:rPr lang="en-GB" sz="1600" dirty="0"/>
                  <a:t> gives us </a:t>
                </a:r>
                <a14:m>
                  <m:oMath xmlns:m="http://schemas.openxmlformats.org/officeDocument/2006/math">
                    <m:r>
                      <a:rPr lang="en-GB" sz="1600" b="0" i="1" smtClean="0">
                        <a:latin typeface="Cambria Math" panose="02040503050406030204" pitchFamily="18" charset="0"/>
                      </a:rPr>
                      <m:t>𝑏</m:t>
                    </m:r>
                    <m:r>
                      <a:rPr lang="en-GB" sz="1600" b="0" i="1" smtClean="0">
                        <a:latin typeface="Cambria Math" panose="02040503050406030204" pitchFamily="18" charset="0"/>
                      </a:rPr>
                      <m:t>≤5</m:t>
                    </m:r>
                  </m:oMath>
                </a14:m>
                <a:r>
                  <a:rPr lang="en-GB" sz="1600" dirty="0"/>
                  <a:t>. This means we only need to try </a:t>
                </a:r>
                <a14:m>
                  <m:oMath xmlns:m="http://schemas.openxmlformats.org/officeDocument/2006/math">
                    <m:r>
                      <a:rPr lang="en-GB" sz="1600" b="0" i="1" smtClean="0">
                        <a:latin typeface="Cambria Math" panose="02040503050406030204" pitchFamily="18" charset="0"/>
                      </a:rPr>
                      <m:t>𝑏</m:t>
                    </m:r>
                    <m:r>
                      <a:rPr lang="en-GB" sz="1600" b="0" i="1" smtClean="0">
                        <a:latin typeface="Cambria Math" panose="02040503050406030204" pitchFamily="18" charset="0"/>
                      </a:rPr>
                      <m:t>=</m:t>
                    </m:r>
                  </m:oMath>
                </a14:m>
                <a:r>
                  <a:rPr lang="en-GB" sz="1600" dirty="0"/>
                  <a:t> 1, 2, 3, 4 and 5!</a:t>
                </a:r>
              </a:p>
              <a:p>
                <a:endParaRPr lang="en-GB" sz="1600" dirty="0"/>
              </a:p>
              <a:p>
                <a:r>
                  <a:rPr lang="en-GB" sz="1600" dirty="0"/>
                  <a:t>If we sub in b = 1, we get 4a = 9, for which there’s no integer solution.</a:t>
                </a:r>
              </a:p>
              <a:p>
                <a:r>
                  <a:rPr lang="en-GB" sz="1600" dirty="0"/>
                  <a:t>Continuing with possible b, we eventually find all our solutions.</a:t>
                </a:r>
              </a:p>
              <a:p>
                <a:endParaRPr lang="en-GB" sz="1600" dirty="0"/>
              </a:p>
              <a:p>
                <a:r>
                  <a:rPr lang="en-GB" b="1" dirty="0"/>
                  <a:t>In general, look out for things that are squared, as we know their value must be at least 0 (nonnegative).</a:t>
                </a:r>
              </a:p>
            </p:txBody>
          </p:sp>
        </mc:Choice>
        <mc:Fallback xmlns="">
          <p:sp>
            <p:nvSpPr>
              <p:cNvPr id="26" name="TextBox 25"/>
              <p:cNvSpPr txBox="1">
                <a:spLocks noRot="1" noChangeAspect="1" noMove="1" noResize="1" noEditPoints="1" noAdjustHandles="1" noChangeArrowheads="1" noChangeShapeType="1" noTextEdit="1"/>
              </p:cNvSpPr>
              <p:nvPr/>
            </p:nvSpPr>
            <p:spPr>
              <a:xfrm>
                <a:off x="251520" y="4293096"/>
                <a:ext cx="8424936" cy="2123658"/>
              </a:xfrm>
              <a:prstGeom prst="rect">
                <a:avLst/>
              </a:prstGeom>
              <a:blipFill>
                <a:blip r:embed="rId5"/>
                <a:stretch>
                  <a:fillRect l="-579" t="-860" b="-3438"/>
                </a:stretch>
              </a:blipFill>
            </p:spPr>
            <p:txBody>
              <a:bodyPr/>
              <a:lstStyle/>
              <a:p>
                <a:r>
                  <a:rPr lang="en-GB">
                    <a:noFill/>
                  </a:rPr>
                  <a:t> </a:t>
                </a:r>
              </a:p>
            </p:txBody>
          </p:sp>
        </mc:Fallback>
      </mc:AlternateContent>
      <p:cxnSp>
        <p:nvCxnSpPr>
          <p:cNvPr id="27" name="Straight Connector 26"/>
          <p:cNvCxnSpPr/>
          <p:nvPr/>
        </p:nvCxnSpPr>
        <p:spPr>
          <a:xfrm flipH="1">
            <a:off x="0" y="4149080"/>
            <a:ext cx="9144000"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1000"/>
                                        <p:tgtEl>
                                          <p:spTgt spid="26"/>
                                        </p:tgtEl>
                                      </p:cBhvr>
                                    </p:animEffect>
                                  </p:childTnLst>
                                </p:cTn>
                              </p:par>
                            </p:childTnLst>
                          </p:cTn>
                        </p:par>
                      </p:childTnLst>
                    </p:cTn>
                  </p:par>
                </p:childTnLst>
              </p:cTn>
              <p:nextCondLst>
                <p:cond evt="onClick" delay="0">
                  <p:tgtEl>
                    <p:spTgt spid="25"/>
                  </p:tgtEl>
                </p:cond>
              </p:nextCondLst>
            </p:seq>
          </p:childTnLst>
        </p:cTn>
      </p:par>
    </p:tnLst>
    <p:bldLst>
      <p:bldP spid="25" grpId="0" animBg="1"/>
      <p:bldP spid="2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1475656" y="1124744"/>
                <a:ext cx="6552728" cy="646331"/>
              </a:xfrm>
              <a:prstGeom prst="rect">
                <a:avLst/>
              </a:prstGeom>
              <a:noFill/>
            </p:spPr>
            <p:txBody>
              <a:bodyPr wrap="square" rtlCol="0">
                <a:spAutoFit/>
              </a:bodyPr>
              <a:lstStyle/>
              <a:p>
                <a:r>
                  <a:rPr lang="en-GB" dirty="0"/>
                  <a:t>Try to get whatever equation you have as a </a:t>
                </a:r>
                <a:r>
                  <a:rPr lang="en-GB" b="1" u="sng" dirty="0"/>
                  <a:t>product</a:t>
                </a:r>
                <a:r>
                  <a:rPr lang="en-GB" dirty="0"/>
                  <a:t> on each side, so that you can reason about the factors. e.g. </a:t>
                </a:r>
                <a14:m>
                  <m:oMath xmlns:m="http://schemas.openxmlformats.org/officeDocument/2006/math">
                    <m:d>
                      <m:dPr>
                        <m:ctrlPr>
                          <a:rPr lang="en-GB" b="0" i="1" smtClean="0">
                            <a:latin typeface="Cambria Math"/>
                          </a:rPr>
                        </m:ctrlPr>
                      </m:dPr>
                      <m:e>
                        <m:r>
                          <a:rPr lang="en-GB" b="0" i="1" smtClean="0">
                            <a:latin typeface="Cambria Math" panose="02040503050406030204" pitchFamily="18" charset="0"/>
                          </a:rPr>
                          <m:t>𝑥</m:t>
                        </m:r>
                        <m:r>
                          <a:rPr lang="en-GB" b="0" i="1" smtClean="0">
                            <a:latin typeface="Cambria Math" panose="02040503050406030204" pitchFamily="18" charset="0"/>
                          </a:rPr>
                          <m:t>+10</m:t>
                        </m:r>
                      </m:e>
                    </m:d>
                    <m:d>
                      <m:dPr>
                        <m:ctrlPr>
                          <a:rPr lang="en-GB" b="0" i="1" smtClean="0">
                            <a:latin typeface="Cambria Math"/>
                          </a:rPr>
                        </m:ctrlPr>
                      </m:dPr>
                      <m:e>
                        <m:r>
                          <a:rPr lang="en-GB" b="0" i="1" smtClean="0">
                            <a:latin typeface="Cambria Math" panose="02040503050406030204" pitchFamily="18" charset="0"/>
                          </a:rPr>
                          <m:t>𝑥</m:t>
                        </m:r>
                        <m:r>
                          <a:rPr lang="en-GB" b="0" i="1" smtClean="0">
                            <a:latin typeface="Cambria Math" panose="02040503050406030204" pitchFamily="18" charset="0"/>
                          </a:rPr>
                          <m:t>−6</m:t>
                        </m:r>
                      </m:e>
                    </m:d>
                    <m:r>
                      <a:rPr lang="en-GB" b="0" i="1" smtClean="0">
                        <a:latin typeface="Cambria Math" panose="02040503050406030204" pitchFamily="18" charset="0"/>
                      </a:rPr>
                      <m:t>=100</m:t>
                    </m:r>
                  </m:oMath>
                </a14:m>
                <a:endParaRPr lang="en-GB" dirty="0"/>
              </a:p>
            </p:txBody>
          </p:sp>
        </mc:Choice>
        <mc:Fallback xmlns="">
          <p:sp>
            <p:nvSpPr>
              <p:cNvPr id="3" name="TextBox 2"/>
              <p:cNvSpPr txBox="1">
                <a:spLocks noRot="1" noChangeAspect="1" noMove="1" noResize="1" noEditPoints="1" noAdjustHandles="1" noChangeArrowheads="1" noChangeShapeType="1" noTextEdit="1"/>
              </p:cNvSpPr>
              <p:nvPr/>
            </p:nvSpPr>
            <p:spPr>
              <a:xfrm>
                <a:off x="1475656" y="1124744"/>
                <a:ext cx="6552728" cy="646331"/>
              </a:xfrm>
              <a:prstGeom prst="rect">
                <a:avLst/>
              </a:prstGeom>
              <a:blipFill>
                <a:blip r:embed="rId2"/>
                <a:stretch>
                  <a:fillRect l="-744" t="-5660" r="-837"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475656" y="1988840"/>
                <a:ext cx="7200800" cy="1200329"/>
              </a:xfrm>
              <a:prstGeom prst="rect">
                <a:avLst/>
              </a:prstGeom>
              <a:noFill/>
            </p:spPr>
            <p:txBody>
              <a:bodyPr wrap="square" rtlCol="0">
                <a:spAutoFit/>
              </a:bodyPr>
              <a:lstStyle/>
              <a:p>
                <a:r>
                  <a:rPr lang="en-GB" dirty="0"/>
                  <a:t>You can occasionally use the </a:t>
                </a:r>
                <a:r>
                  <a:rPr lang="en-GB" b="1" dirty="0"/>
                  <a:t>difference of two squares</a:t>
                </a:r>
                <a:r>
                  <a:rPr lang="en-GB" dirty="0"/>
                  <a:t> to factorise. </a:t>
                </a:r>
                <a:r>
                  <a:rPr lang="en-GB" dirty="0" err="1"/>
                  <a:t>e.g</a:t>
                </a:r>
                <a:r>
                  <a:rPr lang="en-GB" dirty="0"/>
                  <a:t>:</a:t>
                </a:r>
              </a:p>
              <a:p>
                <a:pPr/>
                <a14:m>
                  <m:oMathPara xmlns:m="http://schemas.openxmlformats.org/officeDocument/2006/math">
                    <m:oMathParaPr>
                      <m:jc m:val="centerGroup"/>
                    </m:oMathParaPr>
                    <m:oMath xmlns:m="http://schemas.openxmlformats.org/officeDocument/2006/math">
                      <m:sSup>
                        <m:sSupPr>
                          <m:ctrlPr>
                            <a:rPr lang="en-GB" b="0" i="1" smtClean="0">
                              <a:latin typeface="Cambria Math"/>
                            </a:rPr>
                          </m:ctrlPr>
                        </m:sSupPr>
                        <m:e>
                          <m:r>
                            <a:rPr lang="en-GB" b="0" i="1" smtClean="0">
                              <a:latin typeface="Cambria Math" panose="02040503050406030204" pitchFamily="18" charset="0"/>
                            </a:rPr>
                            <m:t>10</m:t>
                          </m:r>
                        </m:e>
                        <m:sup>
                          <m:r>
                            <a:rPr lang="en-GB" b="0" i="1" smtClean="0">
                              <a:latin typeface="Cambria Math" panose="02040503050406030204" pitchFamily="18" charset="0"/>
                            </a:rPr>
                            <m:t>3</m:t>
                          </m:r>
                        </m:sup>
                      </m:sSup>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+1=</m:t>
                      </m:r>
                      <m:sSup>
                        <m:sSupPr>
                          <m:ctrlPr>
                            <a:rPr lang="en-GB" b="0" i="1" smtClean="0">
                              <a:latin typeface="Cambria Math"/>
                            </a:rPr>
                          </m:ctrlPr>
                        </m:sSupPr>
                        <m:e>
                          <m:r>
                            <a:rPr lang="en-GB" b="0" i="1" smtClean="0">
                              <a:latin typeface="Cambria Math" panose="02040503050406030204" pitchFamily="18" charset="0"/>
                            </a:rPr>
                            <m:t>𝑘</m:t>
                          </m:r>
                        </m:e>
                        <m:sup>
                          <m:r>
                            <a:rPr lang="en-GB" b="0" i="1" smtClean="0">
                              <a:latin typeface="Cambria Math" panose="02040503050406030204" pitchFamily="18" charset="0"/>
                            </a:rPr>
                            <m:t>2</m:t>
                          </m:r>
                        </m:sup>
                      </m:sSup>
                    </m:oMath>
                    <m:oMath xmlns:m="http://schemas.openxmlformats.org/officeDocument/2006/math">
                      <m:r>
                        <a:rPr lang="en-GB" b="0" i="1" smtClean="0">
                          <a:latin typeface="Cambria Math" panose="02040503050406030204" pitchFamily="18" charset="0"/>
                        </a:rPr>
                        <m:t>→  </m:t>
                      </m:r>
                      <m:sSup>
                        <m:sSupPr>
                          <m:ctrlPr>
                            <a:rPr lang="en-GB" b="0" i="1" smtClean="0">
                              <a:latin typeface="Cambria Math"/>
                            </a:rPr>
                          </m:ctrlPr>
                        </m:sSupPr>
                        <m:e>
                          <m:r>
                            <a:rPr lang="en-GB" b="0" i="1" smtClean="0">
                              <a:latin typeface="Cambria Math" panose="02040503050406030204" pitchFamily="18" charset="0"/>
                            </a:rPr>
                            <m:t>10</m:t>
                          </m:r>
                        </m:e>
                        <m:sup>
                          <m:r>
                            <a:rPr lang="en-GB" b="0" i="1" smtClean="0">
                              <a:latin typeface="Cambria Math" panose="02040503050406030204" pitchFamily="18" charset="0"/>
                            </a:rPr>
                            <m:t>3</m:t>
                          </m:r>
                        </m:sup>
                      </m:sSup>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sSup>
                        <m:sSupPr>
                          <m:ctrlPr>
                            <a:rPr lang="en-GB" b="0" i="1" smtClean="0">
                              <a:latin typeface="Cambria Math"/>
                            </a:rPr>
                          </m:ctrlPr>
                        </m:sSupPr>
                        <m:e>
                          <m:r>
                            <a:rPr lang="en-GB" b="0" i="1" smtClean="0">
                              <a:latin typeface="Cambria Math" panose="02040503050406030204" pitchFamily="18" charset="0"/>
                            </a:rPr>
                            <m:t>𝑘</m:t>
                          </m:r>
                        </m:e>
                        <m:sup>
                          <m:r>
                            <a:rPr lang="en-GB" b="0" i="1" smtClean="0">
                              <a:latin typeface="Cambria Math" panose="02040503050406030204" pitchFamily="18" charset="0"/>
                            </a:rPr>
                            <m:t>2</m:t>
                          </m:r>
                        </m:sup>
                      </m:sSup>
                      <m:r>
                        <a:rPr lang="en-GB" b="0" i="1" smtClean="0">
                          <a:latin typeface="Cambria Math" panose="02040503050406030204" pitchFamily="18" charset="0"/>
                        </a:rPr>
                        <m:t>−1</m:t>
                      </m:r>
                    </m:oMath>
                    <m:oMath xmlns:m="http://schemas.openxmlformats.org/officeDocument/2006/math">
                      <m:r>
                        <a:rPr lang="en-GB" b="0" i="1" smtClean="0">
                          <a:latin typeface="Cambria Math" panose="02040503050406030204" pitchFamily="18" charset="0"/>
                        </a:rPr>
                        <m:t>=1001</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𝑘</m:t>
                      </m:r>
                      <m:r>
                        <a:rPr lang="en-GB" b="0" i="1" smtClean="0">
                          <a:latin typeface="Cambria Math" panose="02040503050406030204" pitchFamily="18" charset="0"/>
                        </a:rPr>
                        <m:t>+1)(</m:t>
                      </m:r>
                      <m:r>
                        <a:rPr lang="en-GB" b="0" i="1" smtClean="0">
                          <a:latin typeface="Cambria Math" panose="02040503050406030204" pitchFamily="18" charset="0"/>
                        </a:rPr>
                        <m:t>𝑘</m:t>
                      </m:r>
                      <m:r>
                        <a:rPr lang="en-GB" b="0" i="1" smtClean="0">
                          <a:latin typeface="Cambria Math" panose="02040503050406030204" pitchFamily="18" charset="0"/>
                        </a:rPr>
                        <m:t>−1)</m:t>
                      </m:r>
                    </m:oMath>
                  </m:oMathPara>
                </a14:m>
                <a:endParaRPr lang="en-GB" dirty="0"/>
              </a:p>
            </p:txBody>
          </p:sp>
        </mc:Choice>
        <mc:Fallback xmlns="">
          <p:sp>
            <p:nvSpPr>
              <p:cNvPr id="4" name="TextBox 3"/>
              <p:cNvSpPr txBox="1">
                <a:spLocks noRot="1" noChangeAspect="1" noMove="1" noResize="1" noEditPoints="1" noAdjustHandles="1" noChangeArrowheads="1" noChangeShapeType="1" noTextEdit="1"/>
              </p:cNvSpPr>
              <p:nvPr/>
            </p:nvSpPr>
            <p:spPr>
              <a:xfrm>
                <a:off x="1475656" y="1988840"/>
                <a:ext cx="7200800" cy="1200329"/>
              </a:xfrm>
              <a:prstGeom prst="rect">
                <a:avLst/>
              </a:prstGeom>
              <a:blipFill>
                <a:blip r:embed="rId3"/>
                <a:stretch>
                  <a:fillRect l="-677" t="-2538" b="-3553"/>
                </a:stretch>
              </a:blipFill>
            </p:spPr>
            <p:txBody>
              <a:bodyPr/>
              <a:lstStyle/>
              <a:p>
                <a:r>
                  <a:rPr lang="en-GB">
                    <a:noFill/>
                  </a:rPr>
                  <a:t> </a:t>
                </a:r>
              </a:p>
            </p:txBody>
          </p:sp>
        </mc:Fallback>
      </mc:AlternateContent>
      <p:sp>
        <p:nvSpPr>
          <p:cNvPr id="5" name="TextBox 4"/>
          <p:cNvSpPr txBox="1"/>
          <p:nvPr/>
        </p:nvSpPr>
        <p:spPr>
          <a:xfrm>
            <a:off x="1475656" y="4725144"/>
            <a:ext cx="7344816" cy="646331"/>
          </a:xfrm>
          <a:prstGeom prst="rect">
            <a:avLst/>
          </a:prstGeom>
          <a:noFill/>
        </p:spPr>
        <p:txBody>
          <a:bodyPr wrap="square" rtlCol="0">
            <a:spAutoFit/>
          </a:bodyPr>
          <a:lstStyle/>
          <a:p>
            <a:r>
              <a:rPr lang="en-GB" dirty="0"/>
              <a:t>Once factorised, you need to consider possibilities for the factors on each side. Don’t forget </a:t>
            </a:r>
            <a:r>
              <a:rPr lang="en-GB" b="1" dirty="0"/>
              <a:t>negative factors</a:t>
            </a:r>
            <a:r>
              <a:rPr lang="en-GB" dirty="0"/>
              <a:t>.</a:t>
            </a:r>
          </a:p>
        </p:txBody>
      </p:sp>
      <mc:AlternateContent xmlns:mc="http://schemas.openxmlformats.org/markup-compatibility/2006" xmlns:a14="http://schemas.microsoft.com/office/drawing/2010/main">
        <mc:Choice Requires="a14">
          <p:sp>
            <p:nvSpPr>
              <p:cNvPr id="6" name="TextBox 5"/>
              <p:cNvSpPr txBox="1"/>
              <p:nvPr/>
            </p:nvSpPr>
            <p:spPr>
              <a:xfrm>
                <a:off x="1475656" y="5445224"/>
                <a:ext cx="7344816" cy="1200329"/>
              </a:xfrm>
              <a:prstGeom prst="rect">
                <a:avLst/>
              </a:prstGeom>
              <a:noFill/>
            </p:spPr>
            <p:txBody>
              <a:bodyPr wrap="square" rtlCol="0">
                <a:spAutoFit/>
              </a:bodyPr>
              <a:lstStyle/>
              <a:p>
                <a:r>
                  <a:rPr lang="en-GB" dirty="0"/>
                  <a:t>You can use number theory knowledge to round down what factors could be.</a:t>
                </a:r>
              </a:p>
              <a:p>
                <a:r>
                  <a:rPr lang="en-GB" dirty="0"/>
                  <a:t>e.g. If you have </a:t>
                </a:r>
                <a14:m>
                  <m:oMath xmlns:m="http://schemas.openxmlformats.org/officeDocument/2006/math">
                    <m:sSup>
                      <m:sSupPr>
                        <m:ctrlPr>
                          <a:rPr lang="en-GB" b="0" i="1" smtClean="0">
                            <a:latin typeface="Cambria Math"/>
                          </a:rPr>
                        </m:ctrlPr>
                      </m:sSupPr>
                      <m:e>
                        <m:r>
                          <a:rPr lang="en-GB" b="0" i="1" smtClean="0">
                            <a:latin typeface="Cambria Math" panose="02040503050406030204" pitchFamily="18" charset="0"/>
                          </a:rPr>
                          <m:t>𝑘</m:t>
                        </m:r>
                      </m:e>
                      <m:sup>
                        <m:r>
                          <a:rPr lang="en-GB" b="0" i="1" smtClean="0">
                            <a:latin typeface="Cambria Math" panose="02040503050406030204" pitchFamily="18" charset="0"/>
                          </a:rPr>
                          <m:t>2</m:t>
                        </m:r>
                      </m:sup>
                    </m:sSup>
                  </m:oMath>
                </a14:m>
                <a:r>
                  <a:rPr lang="en-GB" dirty="0"/>
                  <a:t>, then prime factors in </a:t>
                </a:r>
                <a14:m>
                  <m:oMath xmlns:m="http://schemas.openxmlformats.org/officeDocument/2006/math">
                    <m:r>
                      <a:rPr lang="en-GB" i="1" dirty="0" smtClean="0">
                        <a:latin typeface="Cambria Math" panose="02040503050406030204" pitchFamily="18" charset="0"/>
                      </a:rPr>
                      <m:t>𝑘</m:t>
                    </m:r>
                  </m:oMath>
                </a14:m>
                <a:r>
                  <a:rPr lang="en-GB" dirty="0"/>
                  <a:t> come in pairs.</a:t>
                </a:r>
              </a:p>
              <a:p>
                <a:r>
                  <a:rPr lang="en-GB" dirty="0"/>
                  <a:t>e.g. If you have two factors that are consecutive, they are </a:t>
                </a:r>
                <a:r>
                  <a:rPr lang="en-GB" dirty="0" err="1"/>
                  <a:t>coprime</a:t>
                </a:r>
                <a:r>
                  <a:rPr lang="en-GB" dirty="0"/>
                  <a:t> and thus share no factors.</a:t>
                </a:r>
              </a:p>
            </p:txBody>
          </p:sp>
        </mc:Choice>
        <mc:Fallback xmlns="">
          <p:sp>
            <p:nvSpPr>
              <p:cNvPr id="6" name="TextBox 5"/>
              <p:cNvSpPr txBox="1">
                <a:spLocks noRot="1" noChangeAspect="1" noMove="1" noResize="1" noEditPoints="1" noAdjustHandles="1" noChangeArrowheads="1" noChangeShapeType="1" noTextEdit="1"/>
              </p:cNvSpPr>
              <p:nvPr/>
            </p:nvSpPr>
            <p:spPr>
              <a:xfrm>
                <a:off x="1475656" y="5445224"/>
                <a:ext cx="7344816" cy="1200329"/>
              </a:xfrm>
              <a:prstGeom prst="rect">
                <a:avLst/>
              </a:prstGeom>
              <a:blipFill>
                <a:blip r:embed="rId4"/>
                <a:stretch>
                  <a:fillRect l="-664" t="-2538" r="-747" b="-7107"/>
                </a:stretch>
              </a:blipFill>
            </p:spPr>
            <p:txBody>
              <a:bodyPr/>
              <a:lstStyle/>
              <a:p>
                <a:r>
                  <a:rPr lang="en-GB">
                    <a:noFill/>
                  </a:rPr>
                  <a:t> </a:t>
                </a:r>
              </a:p>
            </p:txBody>
          </p:sp>
        </mc:Fallback>
      </mc:AlternateContent>
      <p:sp>
        <p:nvSpPr>
          <p:cNvPr id="7" name="Rectangle 6"/>
          <p:cNvSpPr/>
          <p:nvPr/>
        </p:nvSpPr>
        <p:spPr>
          <a:xfrm>
            <a:off x="755576" y="1124744"/>
            <a:ext cx="576064" cy="57606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b="1" dirty="0"/>
              <a:t>1</a:t>
            </a:r>
          </a:p>
        </p:txBody>
      </p:sp>
      <p:sp>
        <p:nvSpPr>
          <p:cNvPr id="8" name="Rectangle 7"/>
          <p:cNvSpPr/>
          <p:nvPr/>
        </p:nvSpPr>
        <p:spPr>
          <a:xfrm>
            <a:off x="755576" y="2132856"/>
            <a:ext cx="576064" cy="57606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b="1" dirty="0"/>
              <a:t>2</a:t>
            </a:r>
          </a:p>
        </p:txBody>
      </p:sp>
      <p:sp>
        <p:nvSpPr>
          <p:cNvPr id="9" name="Rectangle 8"/>
          <p:cNvSpPr/>
          <p:nvPr/>
        </p:nvSpPr>
        <p:spPr>
          <a:xfrm>
            <a:off x="755576" y="4725144"/>
            <a:ext cx="576064" cy="57606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b="1" dirty="0"/>
              <a:t>4</a:t>
            </a:r>
          </a:p>
        </p:txBody>
      </p:sp>
      <p:sp>
        <p:nvSpPr>
          <p:cNvPr id="10" name="Rectangle 9"/>
          <p:cNvSpPr/>
          <p:nvPr/>
        </p:nvSpPr>
        <p:spPr>
          <a:xfrm>
            <a:off x="755576" y="5517232"/>
            <a:ext cx="576064" cy="57606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b="1" dirty="0"/>
              <a:t>5</a:t>
            </a:r>
          </a:p>
        </p:txBody>
      </p:sp>
      <p:sp>
        <p:nvSpPr>
          <p:cNvPr id="11" name="Rectangle 10"/>
          <p:cNvSpPr/>
          <p:nvPr/>
        </p:nvSpPr>
        <p:spPr>
          <a:xfrm>
            <a:off x="755576" y="3356992"/>
            <a:ext cx="576064" cy="57606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b="1" dirty="0"/>
              <a:t>3</a:t>
            </a:r>
          </a:p>
        </p:txBody>
      </p:sp>
      <mc:AlternateContent xmlns:mc="http://schemas.openxmlformats.org/markup-compatibility/2006" xmlns:a14="http://schemas.microsoft.com/office/drawing/2010/main">
        <mc:Choice Requires="a14">
          <p:sp>
            <p:nvSpPr>
              <p:cNvPr id="12" name="TextBox 11"/>
              <p:cNvSpPr txBox="1"/>
              <p:nvPr/>
            </p:nvSpPr>
            <p:spPr>
              <a:xfrm>
                <a:off x="1475656" y="3284984"/>
                <a:ext cx="7056784" cy="1200329"/>
              </a:xfrm>
              <a:prstGeom prst="rect">
                <a:avLst/>
              </a:prstGeom>
              <a:noFill/>
            </p:spPr>
            <p:txBody>
              <a:bodyPr wrap="square" rtlCol="0">
                <a:spAutoFit/>
              </a:bodyPr>
              <a:lstStyle/>
              <a:p>
                <a:r>
                  <a:rPr lang="en-GB" dirty="0"/>
                  <a:t>To factorise, you might need to think backwards to determine what could expand to get the terms you have. e.g. If you have </a:t>
                </a:r>
                <a14:m>
                  <m:oMath xmlns:m="http://schemas.openxmlformats.org/officeDocument/2006/math">
                    <m:r>
                      <a:rPr lang="en-GB" i="1" dirty="0" smtClean="0">
                        <a:latin typeface="Cambria Math" panose="02040503050406030204" pitchFamily="18" charset="0"/>
                      </a:rPr>
                      <m:t>𝑥</m:t>
                    </m:r>
                  </m:oMath>
                </a14:m>
                <a:r>
                  <a:rPr lang="en-GB" dirty="0"/>
                  <a:t>, </a:t>
                </a:r>
                <a14:m>
                  <m:oMath xmlns:m="http://schemas.openxmlformats.org/officeDocument/2006/math">
                    <m:r>
                      <a:rPr lang="en-GB" i="1" dirty="0" smtClean="0">
                        <a:latin typeface="Cambria Math" panose="02040503050406030204" pitchFamily="18" charset="0"/>
                      </a:rPr>
                      <m:t>𝑦</m:t>
                    </m:r>
                  </m:oMath>
                </a14:m>
                <a:r>
                  <a:rPr lang="en-GB" dirty="0"/>
                  <a:t> and </a:t>
                </a:r>
                <a14:m>
                  <m:oMath xmlns:m="http://schemas.openxmlformats.org/officeDocument/2006/math">
                    <m:r>
                      <a:rPr lang="en-GB" i="1" dirty="0" smtClean="0">
                        <a:latin typeface="Cambria Math" panose="02040503050406030204" pitchFamily="18" charset="0"/>
                      </a:rPr>
                      <m:t>𝑥𝑦</m:t>
                    </m:r>
                  </m:oMath>
                </a14:m>
                <a:r>
                  <a:rPr lang="en-GB" dirty="0"/>
                  <a:t> in your expression, then </a:t>
                </a:r>
                <a14:m>
                  <m:oMath xmlns:m="http://schemas.openxmlformats.org/officeDocument/2006/math">
                    <m:d>
                      <m:dPr>
                        <m:ctrlPr>
                          <a:rPr lang="en-GB" b="0" i="1" smtClean="0">
                            <a:latin typeface="Cambria Math"/>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d>
                      <m:dPr>
                        <m:ctrlPr>
                          <a:rPr lang="en-GB" b="0" i="1" smtClean="0">
                            <a:latin typeface="Cambria Math"/>
                          </a:rPr>
                        </m:ctrlPr>
                      </m:dPr>
                      <m:e>
                        <m:r>
                          <a:rPr lang="en-GB" b="0" i="1" smtClean="0">
                            <a:latin typeface="Cambria Math" panose="02040503050406030204" pitchFamily="18" charset="0"/>
                          </a:rPr>
                          <m:t>𝑦</m:t>
                        </m:r>
                        <m:r>
                          <a:rPr lang="en-GB" b="0" i="1" smtClean="0">
                            <a:latin typeface="Cambria Math" panose="02040503050406030204" pitchFamily="18" charset="0"/>
                          </a:rPr>
                          <m:t>+1</m:t>
                        </m:r>
                      </m:e>
                    </m:d>
                  </m:oMath>
                </a14:m>
                <a:r>
                  <a:rPr lang="en-GB" dirty="0"/>
                  <a:t> would expand to give all 3 of these.</a:t>
                </a:r>
              </a:p>
              <a:p>
                <a:r>
                  <a:rPr lang="en-GB" dirty="0"/>
                  <a:t>In some contexts you can </a:t>
                </a:r>
                <a:r>
                  <a:rPr lang="en-GB" b="1" dirty="0"/>
                  <a:t>complete the square</a:t>
                </a:r>
                <a:r>
                  <a:rPr lang="en-GB" dirty="0"/>
                  <a:t>.</a:t>
                </a:r>
              </a:p>
            </p:txBody>
          </p:sp>
        </mc:Choice>
        <mc:Fallback xmlns="">
          <p:sp>
            <p:nvSpPr>
              <p:cNvPr id="12" name="TextBox 11"/>
              <p:cNvSpPr txBox="1">
                <a:spLocks noRot="1" noChangeAspect="1" noMove="1" noResize="1" noEditPoints="1" noAdjustHandles="1" noChangeArrowheads="1" noChangeShapeType="1" noTextEdit="1"/>
              </p:cNvSpPr>
              <p:nvPr/>
            </p:nvSpPr>
            <p:spPr>
              <a:xfrm>
                <a:off x="1475656" y="3284984"/>
                <a:ext cx="7056784" cy="1200329"/>
              </a:xfrm>
              <a:prstGeom prst="rect">
                <a:avLst/>
              </a:prstGeom>
              <a:blipFill>
                <a:blip r:embed="rId5"/>
                <a:stretch>
                  <a:fillRect l="-691" t="-3046" r="-345" b="-7107"/>
                </a:stretch>
              </a:blipFill>
            </p:spPr>
            <p:txBody>
              <a:bodyPr/>
              <a:lstStyle/>
              <a:p>
                <a:r>
                  <a:rPr lang="en-GB">
                    <a:noFill/>
                  </a:rPr>
                  <a:t> </a:t>
                </a:r>
              </a:p>
            </p:txBody>
          </p:sp>
        </mc:Fallback>
      </mc:AlternateContent>
      <p:cxnSp>
        <p:nvCxnSpPr>
          <p:cNvPr id="13" name="Straight Connector 12"/>
          <p:cNvCxnSpPr/>
          <p:nvPr/>
        </p:nvCxnSpPr>
        <p:spPr>
          <a:xfrm flipH="1">
            <a:off x="0" y="1916832"/>
            <a:ext cx="914400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H="1">
            <a:off x="0" y="3212976"/>
            <a:ext cx="9144000"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a:off x="0" y="4581128"/>
            <a:ext cx="9144000"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H="1">
            <a:off x="0" y="5445224"/>
            <a:ext cx="9144000" cy="0"/>
          </a:xfrm>
          <a:prstGeom prst="line">
            <a:avLst/>
          </a:prstGeom>
        </p:spPr>
        <p:style>
          <a:lnRef idx="1">
            <a:schemeClr val="dk1"/>
          </a:lnRef>
          <a:fillRef idx="0">
            <a:schemeClr val="dk1"/>
          </a:fillRef>
          <a:effectRef idx="0">
            <a:schemeClr val="dk1"/>
          </a:effectRef>
          <a:fontRef idx="minor">
            <a:schemeClr val="tx1"/>
          </a:fontRef>
        </p:style>
      </p:cxnSp>
      <p:grpSp>
        <p:nvGrpSpPr>
          <p:cNvPr id="19" name="Group 18"/>
          <p:cNvGrpSpPr/>
          <p:nvPr/>
        </p:nvGrpSpPr>
        <p:grpSpPr>
          <a:xfrm>
            <a:off x="0" y="0"/>
            <a:ext cx="9143074" cy="599127"/>
            <a:chOff x="0" y="13335"/>
            <a:chExt cx="9144218" cy="599127"/>
          </a:xfrm>
        </p:grpSpPr>
        <p:sp>
          <p:nvSpPr>
            <p:cNvPr id="20"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Diophantine Equation Summary</a:t>
              </a:r>
            </a:p>
          </p:txBody>
        </p:sp>
        <p:cxnSp>
          <p:nvCxnSpPr>
            <p:cNvPr id="21" name="Straight Connector 20"/>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512168" cy="5478423"/>
          </a:xfrm>
          <a:prstGeom prst="rect">
            <a:avLst/>
          </a:prstGeom>
          <a:noFill/>
        </p:spPr>
        <p:txBody>
          <a:bodyPr wrap="square" rtlCol="0">
            <a:spAutoFit/>
          </a:bodyPr>
          <a:lstStyle/>
          <a:p>
            <a:r>
              <a:rPr lang="el-GR" sz="35000" dirty="0">
                <a:solidFill>
                  <a:srgbClr val="EEF8E4"/>
                </a:solidFill>
                <a:latin typeface="Calibri"/>
              </a:rPr>
              <a:t>ζ</a:t>
            </a:r>
            <a:endParaRPr lang="en-GB" sz="35000" dirty="0">
              <a:solidFill>
                <a:srgbClr val="EEF8E4"/>
              </a:solidFill>
            </a:endParaRPr>
          </a:p>
        </p:txBody>
      </p:sp>
      <p:sp>
        <p:nvSpPr>
          <p:cNvPr id="2" name="TextBox 1"/>
          <p:cNvSpPr txBox="1"/>
          <p:nvPr/>
        </p:nvSpPr>
        <p:spPr>
          <a:xfrm>
            <a:off x="0" y="2492896"/>
            <a:ext cx="91440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600" dirty="0"/>
              <a:t>	Part 4: Modular Arithmetic</a:t>
            </a:r>
            <a:endParaRPr lang="en-GB" sz="3600" baseline="-25000" dirty="0"/>
          </a:p>
        </p:txBody>
      </p:sp>
      <p:sp>
        <p:nvSpPr>
          <p:cNvPr id="3" name="TextBox 2"/>
          <p:cNvSpPr txBox="1"/>
          <p:nvPr/>
        </p:nvSpPr>
        <p:spPr>
          <a:xfrm>
            <a:off x="0" y="2132856"/>
            <a:ext cx="9144000"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GB" sz="2000" dirty="0"/>
              <a:t>	Topic 2 – Number Theory</a:t>
            </a:r>
            <a:endParaRPr lang="en-GB" sz="2000" baseline="-250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3203848" y="1268760"/>
            <a:ext cx="4608512" cy="3754874"/>
          </a:xfrm>
          <a:prstGeom prst="rect">
            <a:avLst/>
          </a:prstGeom>
          <a:noFill/>
        </p:spPr>
        <p:txBody>
          <a:bodyPr wrap="square" rtlCol="0">
            <a:spAutoFit/>
          </a:bodyPr>
          <a:lstStyle/>
          <a:p>
            <a:r>
              <a:rPr lang="en-GB" sz="2400" dirty="0"/>
              <a:t>On a digital clock, were we to specify the hour as “27”, what we’d actually mean is 3 in the morning.</a:t>
            </a:r>
          </a:p>
          <a:p>
            <a:endParaRPr lang="en-GB" sz="2400" dirty="0"/>
          </a:p>
          <a:p>
            <a:r>
              <a:rPr lang="en-GB" sz="2400" dirty="0"/>
              <a:t>These hours are the same in “</a:t>
            </a:r>
            <a:r>
              <a:rPr lang="en-GB" sz="2400" b="1" dirty="0"/>
              <a:t>modulo 24 arithmetic</a:t>
            </a:r>
            <a:r>
              <a:rPr lang="en-GB" sz="2400" dirty="0"/>
              <a:t>”, i.e. our numbers are limited to 0 to 23, after which they loop back round.</a:t>
            </a:r>
          </a:p>
          <a:p>
            <a:endParaRPr lang="en-GB" dirty="0"/>
          </a:p>
          <a:p>
            <a:pPr algn="ctr"/>
            <a:r>
              <a:rPr lang="en-GB" sz="2800" dirty="0"/>
              <a:t>27 </a:t>
            </a:r>
            <a:r>
              <a:rPr lang="en-GB" sz="2800" dirty="0">
                <a:sym typeface="Symbol"/>
              </a:rPr>
              <a:t></a:t>
            </a:r>
            <a:r>
              <a:rPr lang="en-GB" sz="2800" dirty="0"/>
              <a:t> 3 (mod 24) </a:t>
            </a:r>
          </a:p>
        </p:txBody>
      </p:sp>
      <p:sp>
        <p:nvSpPr>
          <p:cNvPr id="44" name="TextBox 43"/>
          <p:cNvSpPr txBox="1"/>
          <p:nvPr/>
        </p:nvSpPr>
        <p:spPr>
          <a:xfrm>
            <a:off x="3275856" y="5301208"/>
            <a:ext cx="4320480" cy="830997"/>
          </a:xfrm>
          <a:prstGeom prst="rect">
            <a:avLst/>
          </a:prstGeom>
          <a:noFill/>
        </p:spPr>
        <p:txBody>
          <a:bodyPr wrap="square" rtlCol="0">
            <a:spAutoFit/>
          </a:bodyPr>
          <a:lstStyle/>
          <a:p>
            <a:r>
              <a:rPr lang="en-GB" sz="2400" dirty="0"/>
              <a:t>We’d say “</a:t>
            </a:r>
            <a:r>
              <a:rPr lang="en-GB" sz="2400" b="1" u="sng" dirty="0"/>
              <a:t>27 is congruent to 3 modulo/mod 24</a:t>
            </a:r>
            <a:r>
              <a:rPr lang="en-GB" sz="2400" dirty="0"/>
              <a:t>”</a:t>
            </a:r>
          </a:p>
        </p:txBody>
      </p:sp>
      <p:pic>
        <p:nvPicPr>
          <p:cNvPr id="2050" name="Picture 2" descr="https://encrypted-tbn2.gstatic.com/images?q=tbn:ANd9GcQ2-04bUEC_xYVfLrukh-VCB5O5DLC_m01XWUpfa95mySn8-nnP9A"/>
          <p:cNvPicPr>
            <a:picLocks noChangeAspect="1" noChangeArrowheads="1"/>
          </p:cNvPicPr>
          <p:nvPr/>
        </p:nvPicPr>
        <p:blipFill>
          <a:blip r:embed="rId2" cstate="print"/>
          <a:srcRect/>
          <a:stretch>
            <a:fillRect/>
          </a:stretch>
        </p:blipFill>
        <p:spPr bwMode="auto">
          <a:xfrm>
            <a:off x="323528" y="1268760"/>
            <a:ext cx="2343150" cy="1952625"/>
          </a:xfrm>
          <a:prstGeom prst="rect">
            <a:avLst/>
          </a:prstGeom>
          <a:noFill/>
        </p:spPr>
      </p:pic>
      <p:grpSp>
        <p:nvGrpSpPr>
          <p:cNvPr id="6" name="Group 5"/>
          <p:cNvGrpSpPr/>
          <p:nvPr/>
        </p:nvGrpSpPr>
        <p:grpSpPr>
          <a:xfrm>
            <a:off x="0" y="0"/>
            <a:ext cx="9143074" cy="599127"/>
            <a:chOff x="0" y="13335"/>
            <a:chExt cx="9144218" cy="599127"/>
          </a:xfrm>
        </p:grpSpPr>
        <p:sp>
          <p:nvSpPr>
            <p:cNvPr id="7"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What the devil is it?</a:t>
              </a:r>
            </a:p>
          </p:txBody>
        </p:sp>
        <p:cxnSp>
          <p:nvCxnSpPr>
            <p:cNvPr id="8" name="Straight Connector 7"/>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p:cNvCxnSpPr>
            <a:stCxn id="7" idx="0"/>
          </p:cNvCxnSpPr>
          <p:nvPr/>
        </p:nvCxnSpPr>
        <p:spPr>
          <a:xfrm flipH="1" flipV="1">
            <a:off x="3995936" y="2447603"/>
            <a:ext cx="936104" cy="693365"/>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mc:AlternateContent xmlns:mc="http://schemas.openxmlformats.org/markup-compatibility/2006" xmlns:a14="http://schemas.microsoft.com/office/drawing/2010/main">
        <mc:Choice Requires="a14">
          <p:sp>
            <p:nvSpPr>
              <p:cNvPr id="6" name="TextBox 5"/>
              <p:cNvSpPr txBox="1"/>
              <p:nvPr/>
            </p:nvSpPr>
            <p:spPr>
              <a:xfrm>
                <a:off x="467544" y="908720"/>
                <a:ext cx="7992888" cy="1538883"/>
              </a:xfrm>
              <a:prstGeom prst="rect">
                <a:avLst/>
              </a:prstGeom>
              <a:noFill/>
            </p:spPr>
            <p:txBody>
              <a:bodyPr wrap="square" rtlCol="0">
                <a:spAutoFit/>
              </a:bodyPr>
              <a:lstStyle/>
              <a:p>
                <a:r>
                  <a:rPr lang="en-GB" sz="2400" dirty="0"/>
                  <a:t>Numbers in </a:t>
                </a:r>
                <a:r>
                  <a:rPr lang="en-GB" sz="2400" u="sng" dirty="0"/>
                  <a:t>modulo </a:t>
                </a:r>
                <a14:m>
                  <m:oMath xmlns:m="http://schemas.openxmlformats.org/officeDocument/2006/math">
                    <m:r>
                      <a:rPr lang="en-GB" sz="2400" i="1" u="sng" dirty="0" smtClean="0">
                        <a:latin typeface="Cambria Math" panose="02040503050406030204" pitchFamily="18" charset="0"/>
                      </a:rPr>
                      <m:t>𝑘</m:t>
                    </m:r>
                  </m:oMath>
                </a14:m>
                <a:r>
                  <a:rPr lang="en-GB" sz="2400" u="sng" dirty="0"/>
                  <a:t> arithmetic</a:t>
                </a:r>
                <a:r>
                  <a:rPr lang="en-GB" sz="2400" dirty="0"/>
                  <a:t> are all </a:t>
                </a:r>
                <a:r>
                  <a:rPr lang="en-GB" sz="2400" u="sng" dirty="0"/>
                  <a:t>equivalent</a:t>
                </a:r>
                <a:r>
                  <a:rPr lang="en-GB" sz="2400" dirty="0"/>
                  <a:t> to numbers in the range 0 to </a:t>
                </a:r>
                <a14:m>
                  <m:oMath xmlns:m="http://schemas.openxmlformats.org/officeDocument/2006/math">
                    <m:r>
                      <a:rPr lang="en-GB" sz="2400" b="0" i="1" dirty="0" smtClean="0">
                        <a:latin typeface="Cambria Math"/>
                      </a:rPr>
                      <m:t>𝑘</m:t>
                    </m:r>
                    <m:r>
                      <a:rPr lang="en-GB" sz="2400" i="1" dirty="0" smtClean="0">
                        <a:latin typeface="Cambria Math"/>
                      </a:rPr>
                      <m:t>−1</m:t>
                    </m:r>
                  </m:oMath>
                </a14:m>
                <a:r>
                  <a:rPr lang="en-GB" sz="2400" dirty="0"/>
                  <a:t>, where they then repeat.</a:t>
                </a:r>
              </a:p>
              <a:p>
                <a:endParaRPr lang="en-GB" dirty="0"/>
              </a:p>
              <a:p>
                <a:pPr algn="ctr"/>
                <a:r>
                  <a:rPr lang="en-GB" sz="2800" dirty="0"/>
                  <a:t>0, 1, 2, 3, 4, 5, 6, 7, ... </a:t>
                </a:r>
                <a:r>
                  <a:rPr lang="en-GB" sz="2800" dirty="0">
                    <a:sym typeface="Symbol"/>
                  </a:rPr>
                  <a:t></a:t>
                </a:r>
                <a:r>
                  <a:rPr lang="en-GB" sz="2800" dirty="0"/>
                  <a:t> 0, 1, 2, 0, 1, 2, 0, 1, ... (mod 3)</a:t>
                </a:r>
              </a:p>
            </p:txBody>
          </p:sp>
        </mc:Choice>
        <mc:Fallback xmlns="">
          <p:sp>
            <p:nvSpPr>
              <p:cNvPr id="6" name="TextBox 5"/>
              <p:cNvSpPr txBox="1">
                <a:spLocks noRot="1" noChangeAspect="1" noMove="1" noResize="1" noEditPoints="1" noAdjustHandles="1" noChangeArrowheads="1" noChangeShapeType="1" noTextEdit="1"/>
              </p:cNvSpPr>
              <p:nvPr/>
            </p:nvSpPr>
            <p:spPr>
              <a:xfrm>
                <a:off x="467544" y="908720"/>
                <a:ext cx="7992888" cy="1538883"/>
              </a:xfrm>
              <a:prstGeom prst="rect">
                <a:avLst/>
              </a:prstGeom>
              <a:blipFill>
                <a:blip r:embed="rId2"/>
                <a:stretch>
                  <a:fillRect l="-1220" t="-3162" r="-1068" b="-10277"/>
                </a:stretch>
              </a:blipFill>
            </p:spPr>
            <p:txBody>
              <a:bodyPr/>
              <a:lstStyle/>
              <a:p>
                <a:r>
                  <a:rPr lang="en-GB">
                    <a:noFill/>
                  </a:rPr>
                  <a:t> </a:t>
                </a:r>
              </a:p>
            </p:txBody>
          </p:sp>
        </mc:Fallback>
      </mc:AlternateContent>
      <p:sp>
        <p:nvSpPr>
          <p:cNvPr id="7" name="TextBox 6"/>
          <p:cNvSpPr txBox="1"/>
          <p:nvPr/>
        </p:nvSpPr>
        <p:spPr>
          <a:xfrm>
            <a:off x="2483768" y="3140968"/>
            <a:ext cx="4896544"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This operator usually means ‘equivalent’, and in this context more specifically means ‘congruent’.</a:t>
            </a:r>
          </a:p>
        </p:txBody>
      </p:sp>
      <mc:AlternateContent xmlns:mc="http://schemas.openxmlformats.org/markup-compatibility/2006" xmlns:a14="http://schemas.microsoft.com/office/drawing/2010/main">
        <mc:Choice Requires="a14">
          <p:sp>
            <p:nvSpPr>
              <p:cNvPr id="9" name="TextBox 8"/>
              <p:cNvSpPr txBox="1"/>
              <p:nvPr/>
            </p:nvSpPr>
            <p:spPr>
              <a:xfrm>
                <a:off x="683568" y="4077072"/>
                <a:ext cx="7920880" cy="2246769"/>
              </a:xfrm>
              <a:prstGeom prst="rect">
                <a:avLst/>
              </a:prstGeom>
              <a:noFill/>
            </p:spPr>
            <p:txBody>
              <a:bodyPr wrap="square" rtlCol="0">
                <a:spAutoFit/>
              </a:bodyPr>
              <a:lstStyle/>
              <a:p>
                <a:r>
                  <a:rPr lang="en-GB" sz="2400" dirty="0"/>
                  <a:t>We can use modulo arithmetic to represent the </a:t>
                </a:r>
                <a:r>
                  <a:rPr lang="en-GB" sz="2400" b="1" u="sng" dirty="0"/>
                  <a:t>remainder</a:t>
                </a:r>
                <a:r>
                  <a:rPr lang="en-GB" sz="2400" dirty="0"/>
                  <a:t> (also known as the </a:t>
                </a:r>
                <a:r>
                  <a:rPr lang="en-GB" sz="2400" b="1" u="sng" dirty="0"/>
                  <a:t>residue</a:t>
                </a:r>
                <a:r>
                  <a:rPr lang="en-GB" sz="2400" dirty="0"/>
                  <a:t>) when we divide by some number. </a:t>
                </a:r>
              </a:p>
              <a:p>
                <a:endParaRPr lang="en-GB" dirty="0"/>
              </a:p>
              <a:p>
                <a:pPr algn="ctr"/>
                <a14:m>
                  <m:oMath xmlns:m="http://schemas.openxmlformats.org/officeDocument/2006/math">
                    <m:r>
                      <a:rPr lang="en-GB" sz="2800" i="1" dirty="0" smtClean="0">
                        <a:solidFill>
                          <a:prstClr val="black"/>
                        </a:solidFill>
                        <a:latin typeface="Cambria Math"/>
                      </a:rPr>
                      <m:t>4 </m:t>
                    </m:r>
                    <m:r>
                      <a:rPr lang="en-GB" sz="2800" i="1" dirty="0" smtClean="0">
                        <a:solidFill>
                          <a:prstClr val="black"/>
                        </a:solidFill>
                        <a:latin typeface="Cambria Math"/>
                        <a:sym typeface="Symbol"/>
                      </a:rPr>
                      <m:t></m:t>
                    </m:r>
                    <m:r>
                      <a:rPr lang="en-GB" sz="2800" i="1" dirty="0" smtClean="0">
                        <a:solidFill>
                          <a:prstClr val="black"/>
                        </a:solidFill>
                        <a:latin typeface="Cambria Math"/>
                      </a:rPr>
                      <m:t> 1 (</m:t>
                    </m:r>
                    <m:r>
                      <a:rPr lang="en-GB" sz="2800" i="1" dirty="0" smtClean="0">
                        <a:solidFill>
                          <a:prstClr val="black"/>
                        </a:solidFill>
                        <a:latin typeface="Cambria Math"/>
                      </a:rPr>
                      <m:t>𝑚𝑜𝑑</m:t>
                    </m:r>
                    <m:r>
                      <a:rPr lang="en-GB" sz="2800" i="1" dirty="0" smtClean="0">
                        <a:solidFill>
                          <a:prstClr val="black"/>
                        </a:solidFill>
                        <a:latin typeface="Cambria Math"/>
                      </a:rPr>
                      <m:t> 3)</m:t>
                    </m:r>
                  </m:oMath>
                </a14:m>
                <a:r>
                  <a:rPr lang="en-GB" sz="2800" dirty="0">
                    <a:solidFill>
                      <a:prstClr val="black"/>
                    </a:solidFill>
                  </a:rPr>
                  <a:t>         </a:t>
                </a:r>
                <a14:m>
                  <m:oMath xmlns:m="http://schemas.openxmlformats.org/officeDocument/2006/math">
                    <m:r>
                      <a:rPr lang="en-GB" sz="2800" i="1" dirty="0" smtClean="0">
                        <a:solidFill>
                          <a:prstClr val="black"/>
                        </a:solidFill>
                        <a:latin typeface="Cambria Math"/>
                      </a:rPr>
                      <m:t>15 </m:t>
                    </m:r>
                    <m:r>
                      <a:rPr lang="en-GB" sz="2800" i="1" dirty="0" smtClean="0">
                        <a:solidFill>
                          <a:prstClr val="black"/>
                        </a:solidFill>
                        <a:latin typeface="Cambria Math"/>
                        <a:sym typeface="Symbol"/>
                      </a:rPr>
                      <m:t></m:t>
                    </m:r>
                    <m:r>
                      <a:rPr lang="en-GB" sz="2800" i="1" dirty="0" smtClean="0">
                        <a:solidFill>
                          <a:prstClr val="black"/>
                        </a:solidFill>
                        <a:latin typeface="Cambria Math"/>
                      </a:rPr>
                      <m:t> 3 (</m:t>
                    </m:r>
                    <m:r>
                      <a:rPr lang="en-GB" sz="2800" i="1" dirty="0" smtClean="0">
                        <a:solidFill>
                          <a:prstClr val="black"/>
                        </a:solidFill>
                        <a:latin typeface="Cambria Math"/>
                      </a:rPr>
                      <m:t>𝑚𝑜𝑑</m:t>
                    </m:r>
                    <m:r>
                      <a:rPr lang="en-GB" sz="2800" i="1" dirty="0" smtClean="0">
                        <a:solidFill>
                          <a:prstClr val="black"/>
                        </a:solidFill>
                        <a:latin typeface="Cambria Math"/>
                      </a:rPr>
                      <m:t> 4)</m:t>
                    </m:r>
                  </m:oMath>
                </a14:m>
                <a:endParaRPr lang="en-GB" sz="2800" dirty="0">
                  <a:solidFill>
                    <a:prstClr val="black"/>
                  </a:solidFill>
                </a:endParaRPr>
              </a:p>
              <a:p>
                <a:pPr algn="ctr"/>
                <a14:m>
                  <m:oMathPara xmlns:m="http://schemas.openxmlformats.org/officeDocument/2006/math">
                    <m:oMathParaPr>
                      <m:jc m:val="centerGroup"/>
                    </m:oMathParaPr>
                    <m:oMath xmlns:m="http://schemas.openxmlformats.org/officeDocument/2006/math">
                      <m:r>
                        <a:rPr lang="en-GB" sz="2800" i="1" dirty="0" smtClean="0">
                          <a:solidFill>
                            <a:prstClr val="black"/>
                          </a:solidFill>
                          <a:latin typeface="Cambria Math"/>
                        </a:rPr>
                        <m:t>−1 </m:t>
                      </m:r>
                      <m:r>
                        <a:rPr lang="en-GB" sz="2800" i="1" dirty="0" smtClean="0">
                          <a:solidFill>
                            <a:prstClr val="black"/>
                          </a:solidFill>
                          <a:latin typeface="Cambria Math"/>
                          <a:sym typeface="Symbol"/>
                        </a:rPr>
                        <m:t></m:t>
                      </m:r>
                      <m:r>
                        <a:rPr lang="en-GB" sz="2800" i="1" dirty="0" smtClean="0">
                          <a:solidFill>
                            <a:prstClr val="black"/>
                          </a:solidFill>
                          <a:latin typeface="Cambria Math"/>
                        </a:rPr>
                        <m:t> 4 (</m:t>
                      </m:r>
                      <m:r>
                        <a:rPr lang="en-GB" sz="2800" i="1" dirty="0" smtClean="0">
                          <a:solidFill>
                            <a:prstClr val="black"/>
                          </a:solidFill>
                          <a:latin typeface="Cambria Math"/>
                        </a:rPr>
                        <m:t>𝑚𝑜𝑑</m:t>
                      </m:r>
                      <m:r>
                        <a:rPr lang="en-GB" sz="2800" i="1" dirty="0" smtClean="0">
                          <a:solidFill>
                            <a:prstClr val="black"/>
                          </a:solidFill>
                          <a:latin typeface="Cambria Math"/>
                        </a:rPr>
                        <m:t> 5)</m:t>
                      </m:r>
                    </m:oMath>
                  </m:oMathPara>
                </a14:m>
                <a:endParaRPr lang="en-GB" sz="2800" dirty="0">
                  <a:solidFill>
                    <a:prstClr val="black"/>
                  </a:solidFill>
                </a:endParaRPr>
              </a:p>
              <a:p>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683568" y="4077072"/>
                <a:ext cx="7920880" cy="2246769"/>
              </a:xfrm>
              <a:prstGeom prst="rect">
                <a:avLst/>
              </a:prstGeom>
              <a:blipFill rotWithShape="1">
                <a:blip r:embed="rId3"/>
                <a:stretch>
                  <a:fillRect l="-1155" t="-2174" r="-693"/>
                </a:stretch>
              </a:blipFill>
            </p:spPr>
            <p:txBody>
              <a:bodyPr/>
              <a:lstStyle/>
              <a:p>
                <a:r>
                  <a:rPr lang="en-GB">
                    <a:noFill/>
                  </a:rPr>
                  <a:t> </a:t>
                </a:r>
              </a:p>
            </p:txBody>
          </p:sp>
        </mc:Fallback>
      </mc:AlternateContent>
      <p:grpSp>
        <p:nvGrpSpPr>
          <p:cNvPr id="10" name="Group 9"/>
          <p:cNvGrpSpPr/>
          <p:nvPr/>
        </p:nvGrpSpPr>
        <p:grpSpPr>
          <a:xfrm>
            <a:off x="0" y="0"/>
            <a:ext cx="9143074" cy="599127"/>
            <a:chOff x="0" y="13335"/>
            <a:chExt cx="9144218" cy="599127"/>
          </a:xfrm>
        </p:grpSpPr>
        <p:sp>
          <p:nvSpPr>
            <p:cNvPr id="11"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What the devil is it?</a:t>
              </a:r>
            </a:p>
          </p:txBody>
        </p:sp>
        <p:cxnSp>
          <p:nvCxnSpPr>
            <p:cNvPr id="12" name="Straight Connector 11"/>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467544" y="908720"/>
                <a:ext cx="7992888"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3200" dirty="0"/>
                  <a:t>How would we represent </a:t>
                </a:r>
                <a14:m>
                  <m:oMath xmlns:m="http://schemas.openxmlformats.org/officeDocument/2006/math">
                    <m:r>
                      <a:rPr lang="en-GB" sz="3200" b="0" i="1" smtClean="0">
                        <a:latin typeface="Cambria Math"/>
                      </a:rPr>
                      <m:t>3|</m:t>
                    </m:r>
                    <m:r>
                      <a:rPr lang="en-GB" sz="3200" b="0" i="1" smtClean="0">
                        <a:latin typeface="Cambria Math"/>
                      </a:rPr>
                      <m:t>𝑥</m:t>
                    </m:r>
                  </m:oMath>
                </a14:m>
                <a:r>
                  <a:rPr lang="en-GB" sz="3600"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467544" y="908720"/>
                <a:ext cx="7992888" cy="646331"/>
              </a:xfrm>
              <a:prstGeom prst="rect">
                <a:avLst/>
              </a:prstGeom>
              <a:blipFill rotWithShape="1">
                <a:blip r:embed="rId2"/>
                <a:stretch>
                  <a:fillRect l="-1825" t="-11818" b="-318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84085" y="1844824"/>
                <a:ext cx="7920880" cy="58477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200" b="0" i="1" smtClean="0">
                          <a:latin typeface="Cambria Math"/>
                        </a:rPr>
                        <m:t>𝑥</m:t>
                      </m:r>
                      <m:r>
                        <a:rPr lang="en-GB" sz="3200" b="0" i="1" smtClean="0">
                          <a:latin typeface="Cambria Math"/>
                        </a:rPr>
                        <m:t>≡0 </m:t>
                      </m:r>
                      <m:d>
                        <m:dPr>
                          <m:ctrlPr>
                            <a:rPr lang="en-GB" sz="3200" b="0" i="1" smtClean="0">
                              <a:latin typeface="Cambria Math"/>
                            </a:rPr>
                          </m:ctrlPr>
                        </m:dPr>
                        <m:e>
                          <m:r>
                            <a:rPr lang="en-GB" sz="3200" b="0" i="1" smtClean="0">
                              <a:latin typeface="Cambria Math"/>
                            </a:rPr>
                            <m:t>𝑚𝑜𝑑</m:t>
                          </m:r>
                          <m:r>
                            <a:rPr lang="en-GB" sz="3200" b="0" i="1" smtClean="0">
                              <a:latin typeface="Cambria Math"/>
                            </a:rPr>
                            <m:t> 3</m:t>
                          </m:r>
                        </m:e>
                      </m:d>
                    </m:oMath>
                  </m:oMathPara>
                </a14:m>
                <a:endParaRPr lang="en-GB"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684085" y="1844824"/>
                <a:ext cx="7920880" cy="584775"/>
              </a:xfrm>
              <a:prstGeom prst="rect">
                <a:avLst/>
              </a:prstGeom>
              <a:blipFill rotWithShape="1">
                <a:blip r:embed="rId3"/>
                <a:stretch>
                  <a:fillRect/>
                </a:stretch>
              </a:blipFill>
            </p:spPr>
            <p:txBody>
              <a:bodyPr/>
              <a:lstStyle/>
              <a:p>
                <a:r>
                  <a:rPr lang="en-GB">
                    <a:noFill/>
                  </a:rPr>
                  <a:t> </a:t>
                </a:r>
              </a:p>
            </p:txBody>
          </p:sp>
        </mc:Fallback>
      </mc:AlternateContent>
      <p:grpSp>
        <p:nvGrpSpPr>
          <p:cNvPr id="10" name="Group 9"/>
          <p:cNvGrpSpPr/>
          <p:nvPr/>
        </p:nvGrpSpPr>
        <p:grpSpPr>
          <a:xfrm>
            <a:off x="0" y="0"/>
            <a:ext cx="9143074" cy="599127"/>
            <a:chOff x="0" y="13335"/>
            <a:chExt cx="9144218" cy="599127"/>
          </a:xfrm>
        </p:grpSpPr>
        <p:sp>
          <p:nvSpPr>
            <p:cNvPr id="11"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What the devil is it?</a:t>
              </a:r>
            </a:p>
          </p:txBody>
        </p:sp>
        <p:cxnSp>
          <p:nvCxnSpPr>
            <p:cNvPr id="12" name="Straight Connector 11"/>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13" name="TextBox 12"/>
              <p:cNvSpPr txBox="1"/>
              <p:nvPr/>
            </p:nvSpPr>
            <p:spPr>
              <a:xfrm>
                <a:off x="467544" y="2996952"/>
                <a:ext cx="7992888" cy="12003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3200" dirty="0"/>
                  <a:t>How would we represent “</a:t>
                </a:r>
                <a14:m>
                  <m:oMath xmlns:m="http://schemas.openxmlformats.org/officeDocument/2006/math">
                    <m:r>
                      <a:rPr lang="en-GB" sz="3200" b="0" i="1" smtClean="0">
                        <a:latin typeface="Cambria Math"/>
                      </a:rPr>
                      <m:t>𝑥</m:t>
                    </m:r>
                  </m:oMath>
                </a14:m>
                <a:r>
                  <a:rPr lang="en-GB" sz="3600" dirty="0"/>
                  <a:t> is one less than a multiple of 5”.</a:t>
                </a:r>
              </a:p>
            </p:txBody>
          </p:sp>
        </mc:Choice>
        <mc:Fallback xmlns="">
          <p:sp>
            <p:nvSpPr>
              <p:cNvPr id="13" name="TextBox 12"/>
              <p:cNvSpPr txBox="1">
                <a:spLocks noRot="1" noChangeAspect="1" noMove="1" noResize="1" noEditPoints="1" noAdjustHandles="1" noChangeArrowheads="1" noChangeShapeType="1" noTextEdit="1"/>
              </p:cNvSpPr>
              <p:nvPr/>
            </p:nvSpPr>
            <p:spPr>
              <a:xfrm>
                <a:off x="467544" y="2996952"/>
                <a:ext cx="7992888" cy="1200329"/>
              </a:xfrm>
              <a:prstGeom prst="rect">
                <a:avLst/>
              </a:prstGeom>
              <a:blipFill rotWithShape="1">
                <a:blip r:embed="rId4"/>
                <a:stretch>
                  <a:fillRect l="-2205" t="-6468" r="-532" b="-1691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83692" y="4725144"/>
                <a:ext cx="7920880" cy="58477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3200" b="0" i="1" smtClean="0">
                          <a:latin typeface="Cambria Math"/>
                        </a:rPr>
                        <m:t>𝑥</m:t>
                      </m:r>
                      <m:r>
                        <a:rPr lang="en-GB" sz="3200" b="0" i="1" smtClean="0">
                          <a:latin typeface="Cambria Math"/>
                        </a:rPr>
                        <m:t>≡4 </m:t>
                      </m:r>
                      <m:d>
                        <m:dPr>
                          <m:ctrlPr>
                            <a:rPr lang="en-GB" sz="3200" b="0" i="1" smtClean="0">
                              <a:latin typeface="Cambria Math"/>
                            </a:rPr>
                          </m:ctrlPr>
                        </m:dPr>
                        <m:e>
                          <m:r>
                            <a:rPr lang="en-GB" sz="3200" b="0" i="1" smtClean="0">
                              <a:latin typeface="Cambria Math"/>
                            </a:rPr>
                            <m:t>𝑚𝑜𝑑</m:t>
                          </m:r>
                          <m:r>
                            <a:rPr lang="en-GB" sz="3200" b="0" i="1" smtClean="0">
                              <a:latin typeface="Cambria Math"/>
                            </a:rPr>
                            <m:t> 5</m:t>
                          </m:r>
                        </m:e>
                      </m:d>
                    </m:oMath>
                  </m:oMathPara>
                </a14:m>
                <a:endParaRPr lang="en-GB" sz="3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83692" y="4725144"/>
                <a:ext cx="7920880" cy="584775"/>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389589" y="5445224"/>
                <a:ext cx="4509085" cy="707886"/>
              </a:xfrm>
              <a:prstGeom prst="rect">
                <a:avLst/>
              </a:prstGeom>
              <a:noFill/>
            </p:spPr>
            <p:txBody>
              <a:bodyPr wrap="square" rtlCol="0">
                <a:spAutoFit/>
              </a:bodyPr>
              <a:lstStyle/>
              <a:p>
                <a:r>
                  <a:rPr lang="en-GB" sz="2000" dirty="0"/>
                  <a:t>Or we could even use </a:t>
                </a:r>
                <a14:m>
                  <m:oMath xmlns:m="http://schemas.openxmlformats.org/officeDocument/2006/math">
                    <m:r>
                      <a:rPr lang="en-GB" sz="2000" b="0" i="1" smtClean="0">
                        <a:latin typeface="Cambria Math"/>
                      </a:rPr>
                      <m:t>𝑥</m:t>
                    </m:r>
                    <m:r>
                      <a:rPr lang="en-GB" sz="2000" b="0" i="1" smtClean="0">
                        <a:latin typeface="Cambria Math"/>
                      </a:rPr>
                      <m:t>≡−1 (</m:t>
                    </m:r>
                    <m:r>
                      <a:rPr lang="en-GB" sz="2000" b="0" i="1" smtClean="0">
                        <a:latin typeface="Cambria Math"/>
                      </a:rPr>
                      <m:t>𝑚𝑜𝑑</m:t>
                    </m:r>
                    <m:r>
                      <a:rPr lang="en-GB" sz="2000" b="0" i="1" smtClean="0">
                        <a:latin typeface="Cambria Math"/>
                      </a:rPr>
                      <m:t> 5)</m:t>
                    </m:r>
                  </m:oMath>
                </a14:m>
                <a:r>
                  <a:rPr lang="en-GB" sz="2000" dirty="0"/>
                  <a:t>. We’ll see why that might be useful later.</a:t>
                </a:r>
              </a:p>
            </p:txBody>
          </p:sp>
        </mc:Choice>
        <mc:Fallback xmlns="">
          <p:sp>
            <p:nvSpPr>
              <p:cNvPr id="15" name="TextBox 14"/>
              <p:cNvSpPr txBox="1">
                <a:spLocks noRot="1" noChangeAspect="1" noMove="1" noResize="1" noEditPoints="1" noAdjustHandles="1" noChangeArrowheads="1" noChangeShapeType="1" noTextEdit="1"/>
              </p:cNvSpPr>
              <p:nvPr/>
            </p:nvSpPr>
            <p:spPr>
              <a:xfrm>
                <a:off x="2389589" y="5445224"/>
                <a:ext cx="4509085" cy="707886"/>
              </a:xfrm>
              <a:prstGeom prst="rect">
                <a:avLst/>
              </a:prstGeom>
              <a:blipFill rotWithShape="1">
                <a:blip r:embed="rId6"/>
                <a:stretch>
                  <a:fillRect l="-1486" t="-4310" b="-14655"/>
                </a:stretch>
              </a:blipFill>
            </p:spPr>
            <p:txBody>
              <a:bodyPr/>
              <a:lstStyle/>
              <a:p>
                <a:r>
                  <a:rPr lang="en-GB">
                    <a:noFill/>
                  </a:rPr>
                  <a:t> </a:t>
                </a:r>
              </a:p>
            </p:txBody>
          </p:sp>
        </mc:Fallback>
      </mc:AlternateContent>
      <p:sp>
        <p:nvSpPr>
          <p:cNvPr id="16" name="Rectangle 15"/>
          <p:cNvSpPr/>
          <p:nvPr/>
        </p:nvSpPr>
        <p:spPr>
          <a:xfrm>
            <a:off x="462864" y="1555051"/>
            <a:ext cx="7997568" cy="10818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459737" y="4184213"/>
            <a:ext cx="7997568" cy="21971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6219840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6" grpId="0" animBg="1"/>
      <p:bldP spid="1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39552" y="1113677"/>
            <a:ext cx="7992888"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000" u="sng" dirty="0"/>
              <a:t>Addition</a:t>
            </a:r>
            <a:r>
              <a:rPr lang="en-GB" sz="2000" dirty="0"/>
              <a:t> works just as if it was a normal equality</a:t>
            </a:r>
            <a:r>
              <a:rPr lang="en-GB" dirty="0"/>
              <a:t>.</a:t>
            </a:r>
          </a:p>
        </p:txBody>
      </p:sp>
      <p:sp>
        <p:nvSpPr>
          <p:cNvPr id="11" name="TextBox 10"/>
          <p:cNvSpPr txBox="1"/>
          <p:nvPr/>
        </p:nvSpPr>
        <p:spPr>
          <a:xfrm>
            <a:off x="1547664" y="1761749"/>
            <a:ext cx="5976664" cy="461665"/>
          </a:xfrm>
          <a:prstGeom prst="rect">
            <a:avLst/>
          </a:prstGeom>
          <a:noFill/>
        </p:spPr>
        <p:txBody>
          <a:bodyPr wrap="square" rtlCol="0">
            <a:spAutoFit/>
          </a:bodyPr>
          <a:lstStyle/>
          <a:p>
            <a:r>
              <a:rPr lang="en-GB" sz="2400" dirty="0">
                <a:solidFill>
                  <a:prstClr val="black"/>
                </a:solidFill>
              </a:rPr>
              <a:t>If 4 </a:t>
            </a:r>
            <a:r>
              <a:rPr lang="en-GB" sz="2400" dirty="0">
                <a:solidFill>
                  <a:prstClr val="black"/>
                </a:solidFill>
                <a:sym typeface="Symbol"/>
              </a:rPr>
              <a:t></a:t>
            </a:r>
            <a:r>
              <a:rPr lang="en-GB" sz="2400" dirty="0">
                <a:solidFill>
                  <a:prstClr val="black"/>
                </a:solidFill>
              </a:rPr>
              <a:t> 1(mod 3) then 4 + 5 </a:t>
            </a:r>
            <a:r>
              <a:rPr lang="en-GB" sz="2400" dirty="0">
                <a:solidFill>
                  <a:prstClr val="black"/>
                </a:solidFill>
                <a:sym typeface="Symbol"/>
              </a:rPr>
              <a:t></a:t>
            </a:r>
            <a:r>
              <a:rPr lang="en-GB" sz="2400" dirty="0">
                <a:solidFill>
                  <a:prstClr val="black"/>
                </a:solidFill>
              </a:rPr>
              <a:t> 1 + 5 (mod 3) </a:t>
            </a:r>
            <a:endParaRPr lang="en-GB" sz="2400" dirty="0"/>
          </a:p>
        </p:txBody>
      </p:sp>
      <p:sp>
        <p:nvSpPr>
          <p:cNvPr id="12" name="TextBox 11"/>
          <p:cNvSpPr txBox="1"/>
          <p:nvPr/>
        </p:nvSpPr>
        <p:spPr>
          <a:xfrm>
            <a:off x="539552" y="2769861"/>
            <a:ext cx="7992888"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000" u="sng" dirty="0"/>
              <a:t>Multiplication</a:t>
            </a:r>
            <a:r>
              <a:rPr lang="en-GB" sz="2000" dirty="0"/>
              <a:t> also works.</a:t>
            </a:r>
          </a:p>
        </p:txBody>
      </p:sp>
      <p:sp>
        <p:nvSpPr>
          <p:cNvPr id="13" name="TextBox 12"/>
          <p:cNvSpPr txBox="1"/>
          <p:nvPr/>
        </p:nvSpPr>
        <p:spPr>
          <a:xfrm>
            <a:off x="1403648" y="3345925"/>
            <a:ext cx="5976664" cy="461665"/>
          </a:xfrm>
          <a:prstGeom prst="rect">
            <a:avLst/>
          </a:prstGeom>
          <a:noFill/>
        </p:spPr>
        <p:txBody>
          <a:bodyPr wrap="square" rtlCol="0">
            <a:spAutoFit/>
          </a:bodyPr>
          <a:lstStyle/>
          <a:p>
            <a:pPr algn="ctr"/>
            <a:r>
              <a:rPr lang="en-GB" sz="2400" dirty="0">
                <a:solidFill>
                  <a:prstClr val="black"/>
                </a:solidFill>
              </a:rPr>
              <a:t>If 4 </a:t>
            </a:r>
            <a:r>
              <a:rPr lang="en-GB" sz="2400" dirty="0">
                <a:solidFill>
                  <a:prstClr val="black"/>
                </a:solidFill>
                <a:sym typeface="Symbol"/>
              </a:rPr>
              <a:t></a:t>
            </a:r>
            <a:r>
              <a:rPr lang="en-GB" sz="2400" dirty="0">
                <a:solidFill>
                  <a:prstClr val="black"/>
                </a:solidFill>
              </a:rPr>
              <a:t> 1(mod 3) then 8 </a:t>
            </a:r>
            <a:r>
              <a:rPr lang="en-GB" sz="2400" dirty="0">
                <a:solidFill>
                  <a:prstClr val="black"/>
                </a:solidFill>
                <a:sym typeface="Symbol"/>
              </a:rPr>
              <a:t></a:t>
            </a:r>
            <a:r>
              <a:rPr lang="en-GB" sz="2400" dirty="0">
                <a:solidFill>
                  <a:prstClr val="black"/>
                </a:solidFill>
              </a:rPr>
              <a:t> 2(mod 3) </a:t>
            </a:r>
            <a:endParaRPr lang="en-GB" sz="2400" dirty="0"/>
          </a:p>
        </p:txBody>
      </p:sp>
      <p:sp>
        <p:nvSpPr>
          <p:cNvPr id="14" name="TextBox 13"/>
          <p:cNvSpPr txBox="1"/>
          <p:nvPr/>
        </p:nvSpPr>
        <p:spPr>
          <a:xfrm>
            <a:off x="539552" y="4066005"/>
            <a:ext cx="7992888"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000" u="sng" dirty="0"/>
              <a:t>Exponentiation </a:t>
            </a:r>
            <a:r>
              <a:rPr lang="en-GB" sz="2000" dirty="0"/>
              <a:t>also works (this one we’ll use a lot!).</a:t>
            </a:r>
          </a:p>
        </p:txBody>
      </p:sp>
      <p:sp>
        <p:nvSpPr>
          <p:cNvPr id="15" name="TextBox 14"/>
          <p:cNvSpPr txBox="1"/>
          <p:nvPr/>
        </p:nvSpPr>
        <p:spPr>
          <a:xfrm>
            <a:off x="1547664" y="4934502"/>
            <a:ext cx="5976664" cy="461665"/>
          </a:xfrm>
          <a:prstGeom prst="rect">
            <a:avLst/>
          </a:prstGeom>
          <a:noFill/>
        </p:spPr>
        <p:txBody>
          <a:bodyPr wrap="square" rtlCol="0">
            <a:spAutoFit/>
          </a:bodyPr>
          <a:lstStyle/>
          <a:p>
            <a:pPr algn="ctr"/>
            <a:r>
              <a:rPr lang="en-GB" sz="2400" dirty="0">
                <a:solidFill>
                  <a:prstClr val="black"/>
                </a:solidFill>
              </a:rPr>
              <a:t>If 5 </a:t>
            </a:r>
            <a:r>
              <a:rPr lang="en-GB" sz="2400" dirty="0">
                <a:solidFill>
                  <a:prstClr val="black"/>
                </a:solidFill>
                <a:sym typeface="Symbol"/>
              </a:rPr>
              <a:t></a:t>
            </a:r>
            <a:r>
              <a:rPr lang="en-GB" sz="2400" dirty="0">
                <a:solidFill>
                  <a:prstClr val="black"/>
                </a:solidFill>
              </a:rPr>
              <a:t> 2(mod 3) then 5</a:t>
            </a:r>
            <a:r>
              <a:rPr lang="en-GB" sz="2400" baseline="30000" dirty="0">
                <a:solidFill>
                  <a:prstClr val="black"/>
                </a:solidFill>
              </a:rPr>
              <a:t>k</a:t>
            </a:r>
            <a:r>
              <a:rPr lang="en-GB" sz="2400" dirty="0">
                <a:solidFill>
                  <a:prstClr val="black"/>
                </a:solidFill>
              </a:rPr>
              <a:t> </a:t>
            </a:r>
            <a:r>
              <a:rPr lang="en-GB" sz="2400" dirty="0">
                <a:solidFill>
                  <a:prstClr val="black"/>
                </a:solidFill>
                <a:sym typeface="Symbol"/>
              </a:rPr>
              <a:t></a:t>
            </a:r>
            <a:r>
              <a:rPr lang="en-GB" sz="2400" dirty="0">
                <a:solidFill>
                  <a:prstClr val="black"/>
                </a:solidFill>
              </a:rPr>
              <a:t> 2</a:t>
            </a:r>
            <a:r>
              <a:rPr lang="en-GB" sz="2400" baseline="30000" dirty="0">
                <a:solidFill>
                  <a:prstClr val="black"/>
                </a:solidFill>
              </a:rPr>
              <a:t>k</a:t>
            </a:r>
            <a:r>
              <a:rPr lang="en-GB" sz="2400" dirty="0">
                <a:solidFill>
                  <a:prstClr val="black"/>
                </a:solidFill>
              </a:rPr>
              <a:t> (mod 3) for any k </a:t>
            </a:r>
            <a:endParaRPr lang="en-GB" sz="2400" dirty="0"/>
          </a:p>
        </p:txBody>
      </p:sp>
      <p:grpSp>
        <p:nvGrpSpPr>
          <p:cNvPr id="17" name="Group 16"/>
          <p:cNvGrpSpPr/>
          <p:nvPr/>
        </p:nvGrpSpPr>
        <p:grpSpPr>
          <a:xfrm>
            <a:off x="0" y="0"/>
            <a:ext cx="9143074" cy="599127"/>
            <a:chOff x="0" y="13335"/>
            <a:chExt cx="9144218" cy="599127"/>
          </a:xfrm>
        </p:grpSpPr>
        <p:sp>
          <p:nvSpPr>
            <p:cNvPr id="18"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Properties of Modular Arithmetic</a:t>
              </a:r>
            </a:p>
          </p:txBody>
        </p:sp>
        <p:cxnSp>
          <p:nvCxnSpPr>
            <p:cNvPr id="19" name="Straight Connector 18"/>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0" y="0"/>
            <a:ext cx="9144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What is Number Theory?</a:t>
            </a:r>
          </a:p>
        </p:txBody>
      </p:sp>
      <p:sp>
        <p:nvSpPr>
          <p:cNvPr id="18" name="TextBox 17"/>
          <p:cNvSpPr txBox="1"/>
          <p:nvPr/>
        </p:nvSpPr>
        <p:spPr>
          <a:xfrm>
            <a:off x="0" y="576064"/>
            <a:ext cx="9144000" cy="110799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360000" rtlCol="0">
            <a:spAutoFit/>
          </a:bodyPr>
          <a:lstStyle/>
          <a:p>
            <a:r>
              <a:rPr lang="en-GB" sz="2200" b="1" dirty="0"/>
              <a:t>Number Theory is a field concerned with integers (and fractions), such as the properties of primes, integer solutions to equations, or proving the irrationality of </a:t>
            </a:r>
            <a:r>
              <a:rPr lang="el-GR" sz="2200" b="1" dirty="0">
                <a:latin typeface="Times New Roman"/>
                <a:cs typeface="Times New Roman"/>
              </a:rPr>
              <a:t>π</a:t>
            </a:r>
            <a:r>
              <a:rPr lang="en-GB" sz="2200" b="1" dirty="0"/>
              <a:t>/e/surds.</a:t>
            </a:r>
          </a:p>
        </p:txBody>
      </p:sp>
      <p:sp>
        <p:nvSpPr>
          <p:cNvPr id="15" name="TextBox 14"/>
          <p:cNvSpPr txBox="1"/>
          <p:nvPr/>
        </p:nvSpPr>
        <p:spPr>
          <a:xfrm>
            <a:off x="755576" y="2780928"/>
            <a:ext cx="2736304" cy="707886"/>
          </a:xfrm>
          <a:prstGeom prst="rect">
            <a:avLst/>
          </a:prstGeom>
          <a:noFill/>
        </p:spPr>
        <p:txBody>
          <a:bodyPr wrap="square" rtlCol="0">
            <a:spAutoFit/>
          </a:bodyPr>
          <a:lstStyle/>
          <a:p>
            <a:r>
              <a:rPr lang="en-GB" sz="2000" dirty="0"/>
              <a:t>How many factors does 1000</a:t>
            </a:r>
            <a:r>
              <a:rPr lang="en-GB" sz="2000" baseline="30000" dirty="0"/>
              <a:t>1000</a:t>
            </a:r>
            <a:r>
              <a:rPr lang="en-GB" sz="2000" dirty="0"/>
              <a:t> have?</a:t>
            </a:r>
          </a:p>
        </p:txBody>
      </p:sp>
      <p:sp>
        <p:nvSpPr>
          <p:cNvPr id="16" name="TextBox 15"/>
          <p:cNvSpPr txBox="1"/>
          <p:nvPr/>
        </p:nvSpPr>
        <p:spPr>
          <a:xfrm>
            <a:off x="2411760" y="4077072"/>
            <a:ext cx="2952328" cy="707886"/>
          </a:xfrm>
          <a:prstGeom prst="rect">
            <a:avLst/>
          </a:prstGeom>
          <a:noFill/>
        </p:spPr>
        <p:txBody>
          <a:bodyPr wrap="square" rtlCol="0">
            <a:spAutoFit/>
          </a:bodyPr>
          <a:lstStyle/>
          <a:p>
            <a:r>
              <a:rPr lang="en-GB" sz="2000" dirty="0"/>
              <a:t>Are there any integer solutions to a</a:t>
            </a:r>
            <a:r>
              <a:rPr lang="en-GB" sz="2000" baseline="30000" dirty="0"/>
              <a:t>3</a:t>
            </a:r>
            <a:r>
              <a:rPr lang="en-GB" sz="2000" dirty="0"/>
              <a:t> + b</a:t>
            </a:r>
            <a:r>
              <a:rPr lang="en-GB" sz="2000" baseline="30000" dirty="0"/>
              <a:t>3</a:t>
            </a:r>
            <a:r>
              <a:rPr lang="en-GB" sz="2000" dirty="0"/>
              <a:t> = c</a:t>
            </a:r>
            <a:r>
              <a:rPr lang="en-GB" sz="2000" baseline="30000" dirty="0"/>
              <a:t>3</a:t>
            </a:r>
            <a:r>
              <a:rPr lang="en-GB" sz="2000" dirty="0"/>
              <a:t>?</a:t>
            </a:r>
          </a:p>
        </p:txBody>
      </p:sp>
      <p:sp>
        <p:nvSpPr>
          <p:cNvPr id="17" name="TextBox 16"/>
          <p:cNvSpPr txBox="1"/>
          <p:nvPr/>
        </p:nvSpPr>
        <p:spPr>
          <a:xfrm>
            <a:off x="5004048" y="2564904"/>
            <a:ext cx="2592288" cy="1015663"/>
          </a:xfrm>
          <a:prstGeom prst="rect">
            <a:avLst/>
          </a:prstGeom>
          <a:noFill/>
        </p:spPr>
        <p:txBody>
          <a:bodyPr wrap="square" rtlCol="0">
            <a:spAutoFit/>
          </a:bodyPr>
          <a:lstStyle/>
          <a:p>
            <a:r>
              <a:rPr lang="en-GB" sz="2000" dirty="0"/>
              <a:t>How many zeros does 50! have? What is its last non-zero digit?</a:t>
            </a:r>
          </a:p>
        </p:txBody>
      </p:sp>
      <p:sp>
        <p:nvSpPr>
          <p:cNvPr id="19" name="TextBox 18"/>
          <p:cNvSpPr txBox="1"/>
          <p:nvPr/>
        </p:nvSpPr>
        <p:spPr>
          <a:xfrm>
            <a:off x="4572000" y="5589240"/>
            <a:ext cx="3888432" cy="707886"/>
          </a:xfrm>
          <a:prstGeom prst="rect">
            <a:avLst/>
          </a:prstGeom>
          <a:noFill/>
        </p:spPr>
        <p:txBody>
          <a:bodyPr wrap="square" rtlCol="0">
            <a:spAutoFit/>
          </a:bodyPr>
          <a:lstStyle/>
          <a:p>
            <a:r>
              <a:rPr lang="en-GB" sz="2000" dirty="0"/>
              <a:t>Prove that the only non-trivial integer solutions to </a:t>
            </a:r>
            <a:r>
              <a:rPr lang="en-GB" sz="2000" b="1" dirty="0" err="1"/>
              <a:t>a</a:t>
            </a:r>
            <a:r>
              <a:rPr lang="en-GB" sz="2000" b="1" baseline="30000" dirty="0" err="1"/>
              <a:t>b</a:t>
            </a:r>
            <a:r>
              <a:rPr lang="en-GB" sz="2000" b="1" dirty="0"/>
              <a:t> = </a:t>
            </a:r>
            <a:r>
              <a:rPr lang="en-GB" sz="2000" b="1" dirty="0" err="1"/>
              <a:t>b</a:t>
            </a:r>
            <a:r>
              <a:rPr lang="en-GB" sz="2000" b="1" baseline="30000" dirty="0" err="1"/>
              <a:t>a</a:t>
            </a:r>
            <a:r>
              <a:rPr lang="en-GB" sz="2000" dirty="0"/>
              <a:t> is {2,4}</a:t>
            </a:r>
          </a:p>
        </p:txBody>
      </p:sp>
    </p:spTree>
    <p:extLst>
      <p:ext uri="{BB962C8B-B14F-4D97-AF65-F5344CB8AC3E}">
        <p14:creationId xmlns:p14="http://schemas.microsoft.com/office/powerpoint/2010/main" val="6918362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err="1"/>
                <a:t>Quickfire</a:t>
              </a:r>
              <a:r>
                <a:rPr lang="en-GB" sz="3200" dirty="0"/>
                <a:t> Examples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51520" y="980727"/>
                <a:ext cx="4608512" cy="954107"/>
              </a:xfrm>
              <a:prstGeom prst="rect">
                <a:avLst/>
              </a:prstGeom>
              <a:noFill/>
            </p:spPr>
            <p:txBody>
              <a:bodyPr wrap="square" rtlCol="0">
                <a:spAutoFit/>
              </a:bodyPr>
              <a:lstStyle/>
              <a:p>
                <a:r>
                  <a:rPr lang="en-GB" sz="2800" dirty="0"/>
                  <a:t>Given that </a:t>
                </a:r>
                <a14:m>
                  <m:oMath xmlns:m="http://schemas.openxmlformats.org/officeDocument/2006/math">
                    <m:r>
                      <a:rPr lang="en-GB" sz="2800" b="0" i="1" smtClean="0">
                        <a:latin typeface="Cambria Math"/>
                      </a:rPr>
                      <m:t>73≡1 (</m:t>
                    </m:r>
                    <m:r>
                      <a:rPr lang="en-GB" sz="2800" b="0" i="1" smtClean="0">
                        <a:latin typeface="Cambria Math"/>
                      </a:rPr>
                      <m:t>𝑚𝑜𝑑</m:t>
                    </m:r>
                    <m:r>
                      <a:rPr lang="en-GB" sz="2800" b="0" i="1" smtClean="0">
                        <a:latin typeface="Cambria Math"/>
                      </a:rPr>
                      <m:t> 4)</m:t>
                    </m:r>
                  </m:oMath>
                </a14:m>
                <a:endParaRPr lang="en-GB" sz="2800" dirty="0"/>
              </a:p>
              <a:p>
                <a:r>
                  <a:rPr lang="en-GB" sz="2800" dirty="0"/>
                  <a:t>Then </a:t>
                </a:r>
                <a14:m>
                  <m:oMath xmlns:m="http://schemas.openxmlformats.org/officeDocument/2006/math">
                    <m:r>
                      <a:rPr lang="en-GB" sz="2800" b="0" i="1" smtClean="0">
                        <a:latin typeface="Cambria Math"/>
                      </a:rPr>
                      <m:t>146≡2 (</m:t>
                    </m:r>
                    <m:r>
                      <a:rPr lang="en-GB" sz="2800" b="0" i="1" smtClean="0">
                        <a:latin typeface="Cambria Math"/>
                      </a:rPr>
                      <m:t>𝑚𝑜𝑑</m:t>
                    </m:r>
                    <m:r>
                      <a:rPr lang="en-GB" sz="2800" b="0" i="1" smtClean="0">
                        <a:latin typeface="Cambria Math"/>
                      </a:rPr>
                      <m:t> 4)</m:t>
                    </m:r>
                  </m:oMath>
                </a14:m>
                <a:endParaRPr lang="en-GB"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251520" y="980727"/>
                <a:ext cx="4608512" cy="954107"/>
              </a:xfrm>
              <a:prstGeom prst="rect">
                <a:avLst/>
              </a:prstGeom>
              <a:blipFill rotWithShape="1">
                <a:blip r:embed="rId2"/>
                <a:stretch>
                  <a:fillRect l="-2646" t="-5769" b="-1794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707904" y="2348880"/>
                <a:ext cx="4896544" cy="954107"/>
              </a:xfrm>
              <a:prstGeom prst="rect">
                <a:avLst/>
              </a:prstGeom>
              <a:noFill/>
            </p:spPr>
            <p:txBody>
              <a:bodyPr wrap="square" rtlCol="0">
                <a:spAutoFit/>
              </a:bodyPr>
              <a:lstStyle/>
              <a:p>
                <a:r>
                  <a:rPr lang="en-GB" sz="2800" dirty="0"/>
                  <a:t>Given that </a:t>
                </a:r>
                <a14:m>
                  <m:oMath xmlns:m="http://schemas.openxmlformats.org/officeDocument/2006/math">
                    <m:r>
                      <a:rPr lang="en-GB" sz="2800" b="0" i="1" smtClean="0">
                        <a:latin typeface="Cambria Math"/>
                      </a:rPr>
                      <m:t>107≡3 (</m:t>
                    </m:r>
                    <m:r>
                      <a:rPr lang="en-GB" sz="2800" b="0" i="1" smtClean="0">
                        <a:latin typeface="Cambria Math"/>
                      </a:rPr>
                      <m:t>𝑚𝑜𝑑</m:t>
                    </m:r>
                    <m:r>
                      <a:rPr lang="en-GB" sz="2800" b="0" i="1" smtClean="0">
                        <a:latin typeface="Cambria Math"/>
                      </a:rPr>
                      <m:t> 13)</m:t>
                    </m:r>
                  </m:oMath>
                </a14:m>
                <a:endParaRPr lang="en-GB" sz="2800" dirty="0"/>
              </a:p>
              <a:p>
                <a:r>
                  <a:rPr lang="en-GB" sz="2800" dirty="0"/>
                  <a:t>Then </a:t>
                </a:r>
                <a14:m>
                  <m:oMath xmlns:m="http://schemas.openxmlformats.org/officeDocument/2006/math">
                    <m:r>
                      <a:rPr lang="en-GB" sz="2800" b="0" i="1" smtClean="0">
                        <a:latin typeface="Cambria Math"/>
                      </a:rPr>
                      <m:t>110≡6 (</m:t>
                    </m:r>
                    <m:r>
                      <a:rPr lang="en-GB" sz="2800" b="0" i="1" smtClean="0">
                        <a:latin typeface="Cambria Math"/>
                      </a:rPr>
                      <m:t>𝑚𝑜𝑑</m:t>
                    </m:r>
                    <m:r>
                      <a:rPr lang="en-GB" sz="2800" b="0" i="1" smtClean="0">
                        <a:latin typeface="Cambria Math"/>
                      </a:rPr>
                      <m:t> 13)</m:t>
                    </m:r>
                  </m:oMath>
                </a14:m>
                <a:endParaRPr lang="en-GB"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3707904" y="2348880"/>
                <a:ext cx="4896544" cy="954107"/>
              </a:xfrm>
              <a:prstGeom prst="rect">
                <a:avLst/>
              </a:prstGeom>
              <a:blipFill rotWithShape="1">
                <a:blip r:embed="rId3"/>
                <a:stretch>
                  <a:fillRect l="-2491" t="-5732" b="-171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39552" y="3769118"/>
                <a:ext cx="6048672" cy="954107"/>
              </a:xfrm>
              <a:prstGeom prst="rect">
                <a:avLst/>
              </a:prstGeom>
              <a:noFill/>
            </p:spPr>
            <p:txBody>
              <a:bodyPr wrap="square" rtlCol="0">
                <a:spAutoFit/>
              </a:bodyPr>
              <a:lstStyle/>
              <a:p>
                <a:r>
                  <a:rPr lang="en-GB" sz="2800" dirty="0"/>
                  <a:t>Given that </a:t>
                </a:r>
                <a14:m>
                  <m:oMath xmlns:m="http://schemas.openxmlformats.org/officeDocument/2006/math">
                    <m:r>
                      <a:rPr lang="en-GB" sz="2800" i="1">
                        <a:latin typeface="Cambria Math"/>
                      </a:rPr>
                      <m:t>1</m:t>
                    </m:r>
                    <m:r>
                      <a:rPr lang="en-GB" sz="2800" b="0" i="1" smtClean="0">
                        <a:latin typeface="Cambria Math"/>
                      </a:rPr>
                      <m:t>7≡1 (</m:t>
                    </m:r>
                    <m:r>
                      <a:rPr lang="en-GB" sz="2800" b="0" i="1" smtClean="0">
                        <a:latin typeface="Cambria Math"/>
                      </a:rPr>
                      <m:t>𝑚𝑜𝑑</m:t>
                    </m:r>
                    <m:r>
                      <a:rPr lang="en-GB" sz="2800" b="0" i="1" smtClean="0">
                        <a:latin typeface="Cambria Math"/>
                      </a:rPr>
                      <m:t> 16)</m:t>
                    </m:r>
                  </m:oMath>
                </a14:m>
                <a:endParaRPr lang="en-GB" sz="2800" dirty="0"/>
              </a:p>
              <a:p>
                <a:r>
                  <a:rPr lang="en-GB" sz="2800" dirty="0"/>
                  <a:t>Then </a:t>
                </a:r>
                <a14:m>
                  <m:oMath xmlns:m="http://schemas.openxmlformats.org/officeDocument/2006/math">
                    <m:sSup>
                      <m:sSupPr>
                        <m:ctrlPr>
                          <a:rPr lang="en-GB" sz="2800" b="0" i="1" smtClean="0">
                            <a:latin typeface="Cambria Math"/>
                          </a:rPr>
                        </m:ctrlPr>
                      </m:sSupPr>
                      <m:e>
                        <m:r>
                          <a:rPr lang="en-GB" sz="2800" b="0" i="1" smtClean="0">
                            <a:latin typeface="Cambria Math"/>
                          </a:rPr>
                          <m:t>17</m:t>
                        </m:r>
                      </m:e>
                      <m:sup>
                        <m:r>
                          <a:rPr lang="en-GB" sz="2800" b="0" i="1" smtClean="0">
                            <a:latin typeface="Cambria Math"/>
                          </a:rPr>
                          <m:t>100</m:t>
                        </m:r>
                      </m:sup>
                    </m:sSup>
                    <m:r>
                      <a:rPr lang="en-GB" sz="2800" b="0" i="1" smtClean="0">
                        <a:latin typeface="Cambria Math"/>
                      </a:rPr>
                      <m:t>≡</m:t>
                    </m:r>
                    <m:sSup>
                      <m:sSupPr>
                        <m:ctrlPr>
                          <a:rPr lang="en-GB" sz="2800" b="0" i="1" smtClean="0">
                            <a:latin typeface="Cambria Math"/>
                          </a:rPr>
                        </m:ctrlPr>
                      </m:sSupPr>
                      <m:e>
                        <m:r>
                          <a:rPr lang="en-GB" sz="2800" b="0" i="1" smtClean="0">
                            <a:latin typeface="Cambria Math"/>
                          </a:rPr>
                          <m:t>1</m:t>
                        </m:r>
                      </m:e>
                      <m:sup>
                        <m:r>
                          <a:rPr lang="en-GB" sz="2800" b="0" i="1" smtClean="0">
                            <a:latin typeface="Cambria Math"/>
                          </a:rPr>
                          <m:t>100</m:t>
                        </m:r>
                      </m:sup>
                    </m:sSup>
                    <m:r>
                      <a:rPr lang="en-GB" sz="2800" b="0" i="1" smtClean="0">
                        <a:latin typeface="Cambria Math"/>
                      </a:rPr>
                      <m:t>≡1 (</m:t>
                    </m:r>
                    <m:r>
                      <a:rPr lang="en-GB" sz="2800" b="0" i="1" smtClean="0">
                        <a:latin typeface="Cambria Math"/>
                      </a:rPr>
                      <m:t>𝑚𝑜𝑑</m:t>
                    </m:r>
                    <m:r>
                      <a:rPr lang="en-GB" sz="2800" b="0" i="1" smtClean="0">
                        <a:latin typeface="Cambria Math"/>
                      </a:rPr>
                      <m:t> 16)</m:t>
                    </m:r>
                  </m:oMath>
                </a14:m>
                <a:endParaRPr lang="en-GB"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539552" y="3769118"/>
                <a:ext cx="6048672" cy="954107"/>
              </a:xfrm>
              <a:prstGeom prst="rect">
                <a:avLst/>
              </a:prstGeom>
              <a:blipFill rotWithShape="1">
                <a:blip r:embed="rId4"/>
                <a:stretch>
                  <a:fillRect l="-2117" t="-5732" b="-171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414798" y="5093401"/>
                <a:ext cx="5184576" cy="954107"/>
              </a:xfrm>
              <a:prstGeom prst="rect">
                <a:avLst/>
              </a:prstGeom>
              <a:noFill/>
            </p:spPr>
            <p:txBody>
              <a:bodyPr wrap="square" rtlCol="0">
                <a:spAutoFit/>
              </a:bodyPr>
              <a:lstStyle/>
              <a:p>
                <a:r>
                  <a:rPr lang="en-GB" sz="2800" dirty="0"/>
                  <a:t>Given that </a:t>
                </a:r>
                <a14:m>
                  <m:oMath xmlns:m="http://schemas.openxmlformats.org/officeDocument/2006/math">
                    <m:r>
                      <a:rPr lang="en-GB" sz="2800" i="1">
                        <a:latin typeface="Cambria Math"/>
                      </a:rPr>
                      <m:t>1</m:t>
                    </m:r>
                    <m:r>
                      <a:rPr lang="en-GB" sz="2800" b="0" i="1" smtClean="0">
                        <a:latin typeface="Cambria Math"/>
                      </a:rPr>
                      <m:t>7≡2 (</m:t>
                    </m:r>
                    <m:r>
                      <a:rPr lang="en-GB" sz="2800" b="0" i="1" smtClean="0">
                        <a:latin typeface="Cambria Math"/>
                      </a:rPr>
                      <m:t>𝑚𝑜𝑑</m:t>
                    </m:r>
                    <m:r>
                      <a:rPr lang="en-GB" sz="2800" b="0" i="1" smtClean="0">
                        <a:latin typeface="Cambria Math"/>
                      </a:rPr>
                      <m:t> 15)</m:t>
                    </m:r>
                  </m:oMath>
                </a14:m>
                <a:endParaRPr lang="en-GB" sz="2800" dirty="0"/>
              </a:p>
              <a:p>
                <a:r>
                  <a:rPr lang="en-GB" sz="2800" dirty="0"/>
                  <a:t>Then </a:t>
                </a:r>
                <a14:m>
                  <m:oMath xmlns:m="http://schemas.openxmlformats.org/officeDocument/2006/math">
                    <m:r>
                      <a:rPr lang="en-GB" sz="2800" b="0" i="1" smtClean="0">
                        <a:latin typeface="Cambria Math"/>
                      </a:rPr>
                      <m:t>170≡20≡5 (</m:t>
                    </m:r>
                    <m:r>
                      <a:rPr lang="en-GB" sz="2800" b="0" i="1" smtClean="0">
                        <a:latin typeface="Cambria Math"/>
                      </a:rPr>
                      <m:t>𝑚𝑜𝑑</m:t>
                    </m:r>
                    <m:r>
                      <a:rPr lang="en-GB" sz="2800" b="0" i="1" smtClean="0">
                        <a:latin typeface="Cambria Math"/>
                      </a:rPr>
                      <m:t> 15)</m:t>
                    </m:r>
                  </m:oMath>
                </a14:m>
                <a:endParaRPr lang="en-GB"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3414798" y="5093401"/>
                <a:ext cx="5184576" cy="954107"/>
              </a:xfrm>
              <a:prstGeom prst="rect">
                <a:avLst/>
              </a:prstGeom>
              <a:blipFill rotWithShape="1">
                <a:blip r:embed="rId5"/>
                <a:stretch>
                  <a:fillRect l="-2350" t="-5769" b="-17949"/>
                </a:stretch>
              </a:blipFill>
            </p:spPr>
            <p:txBody>
              <a:bodyPr/>
              <a:lstStyle/>
              <a:p>
                <a:r>
                  <a:rPr lang="en-GB">
                    <a:noFill/>
                  </a:rPr>
                  <a:t> </a:t>
                </a:r>
              </a:p>
            </p:txBody>
          </p:sp>
        </mc:Fallback>
      </mc:AlternateContent>
      <p:sp>
        <p:nvSpPr>
          <p:cNvPr id="9" name="Rectangle 8"/>
          <p:cNvSpPr/>
          <p:nvPr/>
        </p:nvSpPr>
        <p:spPr>
          <a:xfrm>
            <a:off x="2123728" y="1424044"/>
            <a:ext cx="373812" cy="5107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5569198" y="2792197"/>
            <a:ext cx="373812" cy="5107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2699792" y="4246171"/>
            <a:ext cx="1368152" cy="5107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5344201" y="5570454"/>
            <a:ext cx="1100007" cy="5107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88118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95536" y="908720"/>
            <a:ext cx="7992888"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000" u="sng" dirty="0"/>
              <a:t>Multiplication</a:t>
            </a:r>
            <a:r>
              <a:rPr lang="en-GB" sz="2000" dirty="0"/>
              <a:t> also works.</a:t>
            </a:r>
          </a:p>
        </p:txBody>
      </p:sp>
      <mc:AlternateContent xmlns:mc="http://schemas.openxmlformats.org/markup-compatibility/2006" xmlns:a14="http://schemas.microsoft.com/office/drawing/2010/main">
        <mc:Choice Requires="a14">
          <p:sp>
            <p:nvSpPr>
              <p:cNvPr id="13" name="TextBox 12"/>
              <p:cNvSpPr txBox="1"/>
              <p:nvPr/>
            </p:nvSpPr>
            <p:spPr>
              <a:xfrm>
                <a:off x="1259632" y="1308830"/>
                <a:ext cx="5976664" cy="830997"/>
              </a:xfrm>
              <a:prstGeom prst="rect">
                <a:avLst/>
              </a:prstGeom>
              <a:noFill/>
            </p:spPr>
            <p:txBody>
              <a:bodyPr wrap="square" rtlCol="0">
                <a:spAutoFit/>
              </a:bodyPr>
              <a:lstStyle/>
              <a:p>
                <a:pPr algn="ctr"/>
                <a:r>
                  <a:rPr lang="en-GB" sz="2400" dirty="0"/>
                  <a:t>If </a:t>
                </a:r>
                <a14:m>
                  <m:oMath xmlns:m="http://schemas.openxmlformats.org/officeDocument/2006/math">
                    <m:r>
                      <a:rPr lang="en-GB" sz="2400" b="0" i="1" smtClean="0">
                        <a:latin typeface="Cambria Math"/>
                      </a:rPr>
                      <m:t>𝑎</m:t>
                    </m:r>
                    <m:r>
                      <a:rPr lang="en-GB" sz="2400" b="0" i="1" smtClean="0">
                        <a:latin typeface="Cambria Math"/>
                      </a:rPr>
                      <m:t>≡</m:t>
                    </m:r>
                    <m:r>
                      <a:rPr lang="en-GB" sz="2400" b="0" i="1" smtClean="0">
                        <a:latin typeface="Cambria Math"/>
                      </a:rPr>
                      <m:t>𝑏</m:t>
                    </m:r>
                    <m:r>
                      <a:rPr lang="en-GB" sz="2400" b="0" i="1" smtClean="0">
                        <a:latin typeface="Cambria Math"/>
                      </a:rPr>
                      <m:t> </m:t>
                    </m:r>
                    <m:d>
                      <m:dPr>
                        <m:ctrlPr>
                          <a:rPr lang="en-GB" sz="2400" b="0" i="1" smtClean="0">
                            <a:latin typeface="Cambria Math"/>
                          </a:rPr>
                        </m:ctrlPr>
                      </m:dPr>
                      <m:e>
                        <m:r>
                          <a:rPr lang="en-GB" sz="2400" b="0" i="1" smtClean="0">
                            <a:latin typeface="Cambria Math"/>
                          </a:rPr>
                          <m:t>𝑚𝑜𝑑</m:t>
                        </m:r>
                        <m:r>
                          <a:rPr lang="en-GB" sz="2400" b="0" i="1" smtClean="0">
                            <a:latin typeface="Cambria Math"/>
                          </a:rPr>
                          <m:t> </m:t>
                        </m:r>
                        <m:r>
                          <a:rPr lang="en-GB" sz="2400" b="0" i="1" smtClean="0">
                            <a:latin typeface="Cambria Math"/>
                          </a:rPr>
                          <m:t>𝑐</m:t>
                        </m:r>
                      </m:e>
                    </m:d>
                  </m:oMath>
                </a14:m>
                <a:r>
                  <a:rPr lang="en-GB" sz="2400" dirty="0"/>
                  <a:t>, then </a:t>
                </a:r>
                <a14:m>
                  <m:oMath xmlns:m="http://schemas.openxmlformats.org/officeDocument/2006/math">
                    <m:r>
                      <a:rPr lang="en-GB" sz="2400" b="0" i="1" smtClean="0">
                        <a:latin typeface="Cambria Math"/>
                      </a:rPr>
                      <m:t>𝑘𝑎</m:t>
                    </m:r>
                    <m:r>
                      <a:rPr lang="en-GB" sz="2400" b="0" i="1" smtClean="0">
                        <a:latin typeface="Cambria Math"/>
                      </a:rPr>
                      <m:t>≡</m:t>
                    </m:r>
                    <m:r>
                      <a:rPr lang="en-GB" sz="2400" b="0" i="1" smtClean="0">
                        <a:latin typeface="Cambria Math"/>
                      </a:rPr>
                      <m:t>𝑘𝑏</m:t>
                    </m:r>
                    <m:r>
                      <a:rPr lang="en-GB" sz="2400" b="0" i="1" smtClean="0">
                        <a:latin typeface="Cambria Math"/>
                      </a:rPr>
                      <m:t> </m:t>
                    </m:r>
                    <m:d>
                      <m:dPr>
                        <m:ctrlPr>
                          <a:rPr lang="en-GB" sz="2400" b="0" i="1" smtClean="0">
                            <a:latin typeface="Cambria Math"/>
                          </a:rPr>
                        </m:ctrlPr>
                      </m:dPr>
                      <m:e>
                        <m:r>
                          <a:rPr lang="en-GB" sz="2400" b="0" i="1" smtClean="0">
                            <a:latin typeface="Cambria Math"/>
                          </a:rPr>
                          <m:t>𝑚𝑜𝑑</m:t>
                        </m:r>
                        <m:r>
                          <a:rPr lang="en-GB" sz="2400" b="0" i="1" smtClean="0">
                            <a:latin typeface="Cambria Math"/>
                          </a:rPr>
                          <m:t> </m:t>
                        </m:r>
                        <m:r>
                          <a:rPr lang="en-GB" sz="2400" b="0" i="1" smtClean="0">
                            <a:latin typeface="Cambria Math"/>
                          </a:rPr>
                          <m:t>𝑐</m:t>
                        </m:r>
                      </m:e>
                    </m:d>
                  </m:oMath>
                </a14:m>
                <a:r>
                  <a:rPr lang="en-GB" sz="2400" dirty="0"/>
                  <a:t> </a:t>
                </a:r>
              </a:p>
              <a:p>
                <a:pPr algn="ctr"/>
                <a:r>
                  <a:rPr lang="en-GB" sz="2400" dirty="0"/>
                  <a:t>e.g. If </a:t>
                </a:r>
                <a14:m>
                  <m:oMath xmlns:m="http://schemas.openxmlformats.org/officeDocument/2006/math">
                    <m:r>
                      <a:rPr lang="en-GB" sz="2400" b="0" i="1" smtClean="0">
                        <a:latin typeface="Cambria Math"/>
                      </a:rPr>
                      <m:t>4≡1 (</m:t>
                    </m:r>
                    <m:r>
                      <a:rPr lang="en-GB" sz="2400" b="0" i="1" smtClean="0">
                        <a:latin typeface="Cambria Math"/>
                      </a:rPr>
                      <m:t>𝑚𝑜𝑑</m:t>
                    </m:r>
                    <m:r>
                      <a:rPr lang="en-GB" sz="2400" b="0" i="1" smtClean="0">
                        <a:latin typeface="Cambria Math"/>
                      </a:rPr>
                      <m:t> 3)</m:t>
                    </m:r>
                  </m:oMath>
                </a14:m>
                <a:r>
                  <a:rPr lang="en-GB" sz="2400" dirty="0"/>
                  <a:t>, then </a:t>
                </a:r>
                <a14:m>
                  <m:oMath xmlns:m="http://schemas.openxmlformats.org/officeDocument/2006/math">
                    <m:r>
                      <a:rPr lang="en-GB" sz="2400" b="0" i="1" smtClean="0">
                        <a:latin typeface="Cambria Math"/>
                      </a:rPr>
                      <m:t>8≡2 </m:t>
                    </m:r>
                    <m:d>
                      <m:dPr>
                        <m:ctrlPr>
                          <a:rPr lang="en-GB" sz="2400" b="0" i="1" smtClean="0">
                            <a:latin typeface="Cambria Math"/>
                          </a:rPr>
                        </m:ctrlPr>
                      </m:dPr>
                      <m:e>
                        <m:r>
                          <a:rPr lang="en-GB" sz="2400" b="0" i="1" smtClean="0">
                            <a:latin typeface="Cambria Math"/>
                          </a:rPr>
                          <m:t>𝑚𝑜𝑑</m:t>
                        </m:r>
                        <m:r>
                          <a:rPr lang="en-GB" sz="2400" b="0" i="1" smtClean="0">
                            <a:latin typeface="Cambria Math"/>
                          </a:rPr>
                          <m:t> 3</m:t>
                        </m:r>
                      </m:e>
                    </m:d>
                  </m:oMath>
                </a14:m>
                <a:endParaRPr lang="en-GB"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259632" y="1308830"/>
                <a:ext cx="5976664" cy="830997"/>
              </a:xfrm>
              <a:prstGeom prst="rect">
                <a:avLst/>
              </a:prstGeom>
              <a:blipFill rotWithShape="1">
                <a:blip r:embed="rId2"/>
                <a:stretch>
                  <a:fillRect t="-5882" b="-16176"/>
                </a:stretch>
              </a:blipFill>
            </p:spPr>
            <p:txBody>
              <a:bodyPr/>
              <a:lstStyle/>
              <a:p>
                <a:r>
                  <a:rPr lang="en-GB">
                    <a:noFill/>
                  </a:rPr>
                  <a:t> </a:t>
                </a:r>
              </a:p>
            </p:txBody>
          </p:sp>
        </mc:Fallback>
      </mc:AlternateContent>
      <p:grpSp>
        <p:nvGrpSpPr>
          <p:cNvPr id="17" name="Group 16"/>
          <p:cNvGrpSpPr/>
          <p:nvPr/>
        </p:nvGrpSpPr>
        <p:grpSpPr>
          <a:xfrm>
            <a:off x="0" y="0"/>
            <a:ext cx="9143074" cy="599127"/>
            <a:chOff x="0" y="13335"/>
            <a:chExt cx="9144218" cy="599127"/>
          </a:xfrm>
        </p:grpSpPr>
        <p:sp>
          <p:nvSpPr>
            <p:cNvPr id="18"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Properties of Modular Arithmetic</a:t>
              </a:r>
            </a:p>
          </p:txBody>
        </p:sp>
        <p:cxnSp>
          <p:nvCxnSpPr>
            <p:cNvPr id="19" name="Straight Connector 18"/>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2" name="TextBox 1"/>
              <p:cNvSpPr txBox="1"/>
              <p:nvPr/>
            </p:nvSpPr>
            <p:spPr>
              <a:xfrm>
                <a:off x="404502" y="2714703"/>
                <a:ext cx="7983921"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But is the converse always true?</a:t>
                </a:r>
              </a:p>
              <a:p>
                <a:r>
                  <a:rPr lang="en-GB" sz="2400" dirty="0"/>
                  <a:t>i.e. If </a:t>
                </a:r>
                <a14:m>
                  <m:oMath xmlns:m="http://schemas.openxmlformats.org/officeDocument/2006/math">
                    <m:r>
                      <a:rPr lang="en-GB" sz="2400" b="0" i="1" smtClean="0">
                        <a:latin typeface="Cambria Math"/>
                      </a:rPr>
                      <m:t>𝑘𝑎</m:t>
                    </m:r>
                    <m:r>
                      <a:rPr lang="en-GB" sz="2400" b="0" i="1" smtClean="0">
                        <a:latin typeface="Cambria Math"/>
                      </a:rPr>
                      <m:t>≡</m:t>
                    </m:r>
                    <m:r>
                      <a:rPr lang="en-GB" sz="2400" b="0" i="1" smtClean="0">
                        <a:latin typeface="Cambria Math"/>
                      </a:rPr>
                      <m:t>𝑘𝑏</m:t>
                    </m:r>
                    <m:r>
                      <a:rPr lang="en-GB" sz="2400" b="0" i="1" smtClean="0">
                        <a:latin typeface="Cambria Math"/>
                      </a:rPr>
                      <m:t> </m:t>
                    </m:r>
                    <m:d>
                      <m:dPr>
                        <m:ctrlPr>
                          <a:rPr lang="en-GB" sz="2400" b="0" i="1" smtClean="0">
                            <a:latin typeface="Cambria Math"/>
                          </a:rPr>
                        </m:ctrlPr>
                      </m:dPr>
                      <m:e>
                        <m:r>
                          <a:rPr lang="en-GB" sz="2400" b="0" i="1" smtClean="0">
                            <a:latin typeface="Cambria Math"/>
                          </a:rPr>
                          <m:t>𝑚𝑜𝑑</m:t>
                        </m:r>
                        <m:r>
                          <a:rPr lang="en-GB" sz="2400" b="0" i="1" smtClean="0">
                            <a:latin typeface="Cambria Math"/>
                          </a:rPr>
                          <m:t> </m:t>
                        </m:r>
                        <m:r>
                          <a:rPr lang="en-GB" sz="2400" b="0" i="1" smtClean="0">
                            <a:latin typeface="Cambria Math"/>
                          </a:rPr>
                          <m:t>𝑐</m:t>
                        </m:r>
                      </m:e>
                    </m:d>
                  </m:oMath>
                </a14:m>
                <a:r>
                  <a:rPr lang="en-GB" sz="2400" dirty="0"/>
                  <a:t>, then is </a:t>
                </a:r>
                <a14:m>
                  <m:oMath xmlns:m="http://schemas.openxmlformats.org/officeDocument/2006/math">
                    <m:r>
                      <a:rPr lang="en-GB" sz="2400" b="0" i="1" smtClean="0">
                        <a:latin typeface="Cambria Math"/>
                      </a:rPr>
                      <m:t>𝑎</m:t>
                    </m:r>
                    <m:r>
                      <a:rPr lang="en-GB" sz="2400" b="0" i="1" smtClean="0">
                        <a:latin typeface="Cambria Math"/>
                      </a:rPr>
                      <m:t>≡</m:t>
                    </m:r>
                    <m:r>
                      <a:rPr lang="en-GB" sz="2400" b="0" i="1" smtClean="0">
                        <a:latin typeface="Cambria Math"/>
                      </a:rPr>
                      <m:t>𝑏</m:t>
                    </m:r>
                    <m:r>
                      <a:rPr lang="en-GB" sz="2400" b="0" i="1" smtClean="0">
                        <a:latin typeface="Cambria Math"/>
                      </a:rPr>
                      <m:t> </m:t>
                    </m:r>
                    <m:d>
                      <m:dPr>
                        <m:ctrlPr>
                          <a:rPr lang="en-GB" sz="2400" b="0" i="1" smtClean="0">
                            <a:latin typeface="Cambria Math"/>
                          </a:rPr>
                        </m:ctrlPr>
                      </m:dPr>
                      <m:e>
                        <m:r>
                          <a:rPr lang="en-GB" sz="2400" b="0" i="1" smtClean="0">
                            <a:latin typeface="Cambria Math"/>
                          </a:rPr>
                          <m:t>𝑚𝑜𝑑</m:t>
                        </m:r>
                        <m:r>
                          <a:rPr lang="en-GB" sz="2400" b="0" i="1" smtClean="0">
                            <a:latin typeface="Cambria Math"/>
                          </a:rPr>
                          <m:t> </m:t>
                        </m:r>
                        <m:r>
                          <a:rPr lang="en-GB" sz="2400" b="0" i="1" smtClean="0">
                            <a:latin typeface="Cambria Math"/>
                          </a:rPr>
                          <m:t>𝑐</m:t>
                        </m:r>
                      </m:e>
                    </m:d>
                  </m:oMath>
                </a14:m>
                <a:r>
                  <a:rPr lang="en-GB" sz="2400" dirty="0"/>
                  <a:t>?</a:t>
                </a:r>
              </a:p>
              <a:p>
                <a:r>
                  <a:rPr lang="en-GB" sz="2400" dirty="0"/>
                  <a:t>If not, can you think of a counterexample?</a:t>
                </a:r>
              </a:p>
            </p:txBody>
          </p:sp>
        </mc:Choice>
        <mc:Fallback xmlns="">
          <p:sp>
            <p:nvSpPr>
              <p:cNvPr id="2" name="TextBox 1"/>
              <p:cNvSpPr txBox="1">
                <a:spLocks noRot="1" noChangeAspect="1" noMove="1" noResize="1" noEditPoints="1" noAdjustHandles="1" noChangeArrowheads="1" noChangeShapeType="1" noTextEdit="1"/>
              </p:cNvSpPr>
              <p:nvPr/>
            </p:nvSpPr>
            <p:spPr>
              <a:xfrm>
                <a:off x="404502" y="2714703"/>
                <a:ext cx="7983921" cy="1200329"/>
              </a:xfrm>
              <a:prstGeom prst="rect">
                <a:avLst/>
              </a:prstGeom>
              <a:blipFill rotWithShape="1">
                <a:blip r:embed="rId3"/>
                <a:stretch>
                  <a:fillRect l="-989" t="-2985" b="-945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95536" y="3915032"/>
                <a:ext cx="7992887" cy="25383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000" dirty="0"/>
                  <a:t>No. For example, note that </a:t>
                </a:r>
                <a14:m>
                  <m:oMath xmlns:m="http://schemas.openxmlformats.org/officeDocument/2006/math">
                    <m:r>
                      <a:rPr lang="en-GB" sz="2000" b="0" i="1" smtClean="0">
                        <a:latin typeface="Cambria Math"/>
                      </a:rPr>
                      <m:t>12≡4 </m:t>
                    </m:r>
                    <m:d>
                      <m:dPr>
                        <m:ctrlPr>
                          <a:rPr lang="en-GB" sz="2000" b="0" i="1" smtClean="0">
                            <a:latin typeface="Cambria Math"/>
                          </a:rPr>
                        </m:ctrlPr>
                      </m:dPr>
                      <m:e>
                        <m:r>
                          <a:rPr lang="en-GB" sz="2000" b="0" i="1" smtClean="0">
                            <a:latin typeface="Cambria Math"/>
                          </a:rPr>
                          <m:t>𝑚𝑜𝑑</m:t>
                        </m:r>
                        <m:r>
                          <a:rPr lang="en-GB" sz="2000" b="0" i="1" smtClean="0">
                            <a:latin typeface="Cambria Math"/>
                          </a:rPr>
                          <m:t> 8</m:t>
                        </m:r>
                      </m:e>
                    </m:d>
                  </m:oMath>
                </a14:m>
                <a:r>
                  <a:rPr lang="en-GB" sz="2000" dirty="0"/>
                  <a:t>, but </a:t>
                </a:r>
                <a14:m>
                  <m:oMath xmlns:m="http://schemas.openxmlformats.org/officeDocument/2006/math">
                    <m:r>
                      <a:rPr lang="en-GB" sz="2000" b="0" i="1" smtClean="0">
                        <a:latin typeface="Cambria Math"/>
                      </a:rPr>
                      <m:t>3</m:t>
                    </m:r>
                    <m:r>
                      <a:rPr lang="en-GB" sz="2000" b="0" i="1" smtClean="0">
                        <a:latin typeface="Cambria Math"/>
                        <a:ea typeface="Cambria Math"/>
                      </a:rPr>
                      <m:t>≢1 </m:t>
                    </m:r>
                    <m:d>
                      <m:dPr>
                        <m:ctrlPr>
                          <a:rPr lang="en-GB" sz="2000" b="0" i="1" smtClean="0">
                            <a:latin typeface="Cambria Math"/>
                            <a:ea typeface="Cambria Math"/>
                          </a:rPr>
                        </m:ctrlPr>
                      </m:dPr>
                      <m:e>
                        <m:r>
                          <a:rPr lang="en-GB" sz="2000" b="0" i="1" smtClean="0">
                            <a:latin typeface="Cambria Math"/>
                            <a:ea typeface="Cambria Math"/>
                          </a:rPr>
                          <m:t>𝑚𝑜𝑑</m:t>
                        </m:r>
                        <m:r>
                          <a:rPr lang="en-GB" sz="2000" b="0" i="1" smtClean="0">
                            <a:latin typeface="Cambria Math"/>
                            <a:ea typeface="Cambria Math"/>
                          </a:rPr>
                          <m:t> 8</m:t>
                        </m:r>
                      </m:e>
                    </m:d>
                  </m:oMath>
                </a14:m>
                <a:r>
                  <a:rPr lang="en-GB" sz="2000" dirty="0"/>
                  <a:t> when we divide each number by 4.</a:t>
                </a:r>
              </a:p>
              <a:p>
                <a:pPr algn="ctr"/>
                <a:r>
                  <a:rPr lang="en-GB" sz="2000" dirty="0"/>
                  <a:t>However, it IS true when the number we’re dividing by is </a:t>
                </a:r>
                <a:r>
                  <a:rPr lang="en-GB" sz="2000" dirty="0" err="1"/>
                  <a:t>coprime</a:t>
                </a:r>
                <a:r>
                  <a:rPr lang="en-GB" sz="2000" dirty="0"/>
                  <a:t> to the modulo, i.e. </a:t>
                </a:r>
                <a14:m>
                  <m:oMath xmlns:m="http://schemas.openxmlformats.org/officeDocument/2006/math">
                    <m:d>
                      <m:dPr>
                        <m:ctrlPr>
                          <a:rPr lang="en-GB" sz="2000" b="0" i="1" smtClean="0">
                            <a:latin typeface="Cambria Math"/>
                          </a:rPr>
                        </m:ctrlPr>
                      </m:dPr>
                      <m:e>
                        <m:r>
                          <a:rPr lang="en-GB" sz="2000" b="0" i="1" smtClean="0">
                            <a:latin typeface="Cambria Math"/>
                          </a:rPr>
                          <m:t>𝑘</m:t>
                        </m:r>
                        <m:r>
                          <a:rPr lang="en-GB" sz="2000" b="0" i="1" smtClean="0">
                            <a:latin typeface="Cambria Math"/>
                          </a:rPr>
                          <m:t>,</m:t>
                        </m:r>
                        <m:r>
                          <a:rPr lang="en-GB" sz="2000" b="0" i="1" smtClean="0">
                            <a:latin typeface="Cambria Math"/>
                          </a:rPr>
                          <m:t>𝑐</m:t>
                        </m:r>
                      </m:e>
                    </m:d>
                    <m:r>
                      <a:rPr lang="en-GB" sz="2000" b="0" i="1" smtClean="0">
                        <a:latin typeface="Cambria Math"/>
                      </a:rPr>
                      <m:t>=1</m:t>
                    </m:r>
                  </m:oMath>
                </a14:m>
                <a:r>
                  <a:rPr lang="en-GB" sz="2000" dirty="0"/>
                  <a:t>.</a:t>
                </a:r>
              </a:p>
              <a:p>
                <a:pPr algn="ctr"/>
                <a:endParaRPr lang="en-GB" sz="2000" dirty="0"/>
              </a:p>
              <a:p>
                <a:pPr algn="ctr"/>
                <a:r>
                  <a:rPr lang="en-GB" sz="2000" dirty="0"/>
                  <a:t>e.g. </a:t>
                </a:r>
                <a14:m>
                  <m:oMath xmlns:m="http://schemas.openxmlformats.org/officeDocument/2006/math">
                    <m:r>
                      <a:rPr lang="en-GB" sz="2000" b="0" i="1" smtClean="0">
                        <a:latin typeface="Cambria Math"/>
                      </a:rPr>
                      <m:t>42≡7 </m:t>
                    </m:r>
                    <m:d>
                      <m:dPr>
                        <m:ctrlPr>
                          <a:rPr lang="en-GB" sz="2000" b="0" i="1" smtClean="0">
                            <a:latin typeface="Cambria Math"/>
                          </a:rPr>
                        </m:ctrlPr>
                      </m:dPr>
                      <m:e>
                        <m:r>
                          <a:rPr lang="en-GB" sz="2000" b="0" i="1" smtClean="0">
                            <a:latin typeface="Cambria Math"/>
                          </a:rPr>
                          <m:t>𝑚𝑜𝑑</m:t>
                        </m:r>
                        <m:r>
                          <a:rPr lang="en-GB" sz="2000" b="0" i="1" smtClean="0">
                            <a:latin typeface="Cambria Math"/>
                          </a:rPr>
                          <m:t> 5</m:t>
                        </m:r>
                      </m:e>
                    </m:d>
                  </m:oMath>
                </a14:m>
                <a:r>
                  <a:rPr lang="en-GB" sz="2000" dirty="0"/>
                  <a:t>. i.e. </a:t>
                </a:r>
                <a14:m>
                  <m:oMath xmlns:m="http://schemas.openxmlformats.org/officeDocument/2006/math">
                    <m:r>
                      <a:rPr lang="en-GB" sz="2000" i="1">
                        <a:latin typeface="Cambria Math"/>
                      </a:rPr>
                      <m:t>7</m:t>
                    </m:r>
                    <m:r>
                      <a:rPr lang="en-GB" sz="2000" b="0" i="1" smtClean="0">
                        <a:latin typeface="Cambria Math"/>
                      </a:rPr>
                      <m:t>×6≡7×1 </m:t>
                    </m:r>
                    <m:d>
                      <m:dPr>
                        <m:ctrlPr>
                          <a:rPr lang="en-GB" sz="2000" b="0" i="1" smtClean="0">
                            <a:latin typeface="Cambria Math"/>
                          </a:rPr>
                        </m:ctrlPr>
                      </m:dPr>
                      <m:e>
                        <m:r>
                          <a:rPr lang="en-GB" sz="2000" b="0" i="1" smtClean="0">
                            <a:latin typeface="Cambria Math"/>
                          </a:rPr>
                          <m:t>𝑚𝑜𝑑</m:t>
                        </m:r>
                        <m:r>
                          <a:rPr lang="en-GB" sz="2000" b="0" i="1" smtClean="0">
                            <a:latin typeface="Cambria Math"/>
                          </a:rPr>
                          <m:t> 5</m:t>
                        </m:r>
                      </m:e>
                    </m:d>
                  </m:oMath>
                </a14:m>
                <a:r>
                  <a:rPr lang="en-GB" sz="2000" dirty="0"/>
                  <a:t>. </a:t>
                </a:r>
              </a:p>
              <a:p>
                <a:pPr algn="ctr"/>
                <a:r>
                  <a:rPr lang="en-GB" sz="2000" dirty="0"/>
                  <a:t>But 5 and 7 are </a:t>
                </a:r>
                <a:r>
                  <a:rPr lang="en-GB" sz="2000" dirty="0" err="1"/>
                  <a:t>coprime</a:t>
                </a:r>
                <a:r>
                  <a:rPr lang="en-GB" sz="2000" dirty="0"/>
                  <a:t>, so </a:t>
                </a:r>
                <a14:m>
                  <m:oMath xmlns:m="http://schemas.openxmlformats.org/officeDocument/2006/math">
                    <m:r>
                      <a:rPr lang="en-GB" sz="2000" b="0" i="1" smtClean="0">
                        <a:latin typeface="Cambria Math"/>
                      </a:rPr>
                      <m:t>6≡1 </m:t>
                    </m:r>
                    <m:d>
                      <m:dPr>
                        <m:ctrlPr>
                          <a:rPr lang="en-GB" sz="2000" b="0" i="1" smtClean="0">
                            <a:latin typeface="Cambria Math"/>
                          </a:rPr>
                        </m:ctrlPr>
                      </m:dPr>
                      <m:e>
                        <m:r>
                          <a:rPr lang="en-GB" sz="2000" b="0" i="1" smtClean="0">
                            <a:latin typeface="Cambria Math"/>
                          </a:rPr>
                          <m:t>𝑚𝑜𝑑</m:t>
                        </m:r>
                        <m:r>
                          <a:rPr lang="en-GB" sz="2000" b="0" i="1" smtClean="0">
                            <a:latin typeface="Cambria Math"/>
                          </a:rPr>
                          <m:t> 5</m:t>
                        </m:r>
                      </m:e>
                    </m:d>
                  </m:oMath>
                </a14:m>
                <a:r>
                  <a:rPr lang="en-GB" sz="2000" dirty="0"/>
                  <a:t> </a:t>
                </a:r>
              </a:p>
              <a:p>
                <a:pPr algn="ctr"/>
                <a:endParaRPr lang="en-GB" dirty="0"/>
              </a:p>
            </p:txBody>
          </p:sp>
        </mc:Choice>
        <mc:Fallback xmlns="">
          <p:sp>
            <p:nvSpPr>
              <p:cNvPr id="4" name="Rectangle 3"/>
              <p:cNvSpPr>
                <a:spLocks noRot="1" noChangeAspect="1" noMove="1" noResize="1" noEditPoints="1" noAdjustHandles="1" noChangeArrowheads="1" noChangeShapeType="1" noTextEdit="1"/>
              </p:cNvSpPr>
              <p:nvPr/>
            </p:nvSpPr>
            <p:spPr>
              <a:xfrm>
                <a:off x="395536" y="3915032"/>
                <a:ext cx="7992887" cy="2538304"/>
              </a:xfrm>
              <a:prstGeom prst="rect">
                <a:avLst/>
              </a:prstGeom>
              <a:blipFill rotWithShape="1">
                <a:blip r:embed="rId4"/>
                <a:stretch>
                  <a:fillRect r="-228"/>
                </a:stretch>
              </a:blipFill>
            </p:spPr>
            <p:txBody>
              <a:bodyPr/>
              <a:lstStyle/>
              <a:p>
                <a:r>
                  <a:rPr lang="en-GB">
                    <a:noFill/>
                  </a:rPr>
                  <a:t> </a:t>
                </a:r>
              </a:p>
            </p:txBody>
          </p:sp>
        </mc:Fallback>
      </mc:AlternateContent>
      <p:sp>
        <p:nvSpPr>
          <p:cNvPr id="16" name="Rectangle 15"/>
          <p:cNvSpPr/>
          <p:nvPr/>
        </p:nvSpPr>
        <p:spPr>
          <a:xfrm>
            <a:off x="399553" y="3915033"/>
            <a:ext cx="7992887" cy="25383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77507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0" y="0"/>
            <a:ext cx="9143074" cy="599127"/>
            <a:chOff x="0" y="13335"/>
            <a:chExt cx="9144218" cy="599127"/>
          </a:xfrm>
        </p:grpSpPr>
        <p:sp>
          <p:nvSpPr>
            <p:cNvPr id="18"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Properties of Modular Arithmetic</a:t>
              </a:r>
            </a:p>
          </p:txBody>
        </p:sp>
        <p:cxnSp>
          <p:nvCxnSpPr>
            <p:cNvPr id="19" name="Straight Connector 18"/>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3" name="TextBox 2"/>
              <p:cNvSpPr txBox="1"/>
              <p:nvPr/>
            </p:nvSpPr>
            <p:spPr>
              <a:xfrm>
                <a:off x="467544" y="908720"/>
                <a:ext cx="8352928" cy="3701013"/>
              </a:xfrm>
              <a:prstGeom prst="rect">
                <a:avLst/>
              </a:prstGeom>
              <a:noFill/>
            </p:spPr>
            <p:txBody>
              <a:bodyPr wrap="square" rtlCol="0">
                <a:spAutoFit/>
              </a:bodyPr>
              <a:lstStyle/>
              <a:p>
                <a:r>
                  <a:rPr lang="en-GB" sz="2000" dirty="0"/>
                  <a:t>Another common misconception (according to a BMO veteran) is that if:</a:t>
                </a:r>
              </a:p>
              <a:p>
                <a:endParaRPr lang="en-GB" dirty="0"/>
              </a:p>
              <a:p>
                <a:pPr algn="ctr"/>
                <a14:m>
                  <m:oMath xmlns:m="http://schemas.openxmlformats.org/officeDocument/2006/math">
                    <m:r>
                      <a:rPr lang="en-GB" sz="2800" b="0" i="1" smtClean="0">
                        <a:latin typeface="Cambria Math"/>
                      </a:rPr>
                      <m:t>𝑎</m:t>
                    </m:r>
                    <m:r>
                      <a:rPr lang="en-GB" sz="2800" b="0" i="1" smtClean="0">
                        <a:latin typeface="Cambria Math"/>
                      </a:rPr>
                      <m:t>≡</m:t>
                    </m:r>
                    <m:r>
                      <a:rPr lang="en-GB" sz="2800" b="0" i="1" smtClean="0">
                        <a:latin typeface="Cambria Math"/>
                      </a:rPr>
                      <m:t>𝑐</m:t>
                    </m:r>
                    <m:r>
                      <a:rPr lang="en-GB" sz="2800" b="0" i="1" smtClean="0">
                        <a:latin typeface="Cambria Math"/>
                      </a:rPr>
                      <m:t>  (</m:t>
                    </m:r>
                    <m:r>
                      <a:rPr lang="en-GB" sz="2800" b="0" i="1" smtClean="0">
                        <a:latin typeface="Cambria Math"/>
                      </a:rPr>
                      <m:t>𝑚𝑜𝑑</m:t>
                    </m:r>
                    <m:r>
                      <a:rPr lang="en-GB" sz="2800" b="0" i="1" smtClean="0">
                        <a:latin typeface="Cambria Math"/>
                      </a:rPr>
                      <m:t> </m:t>
                    </m:r>
                    <m:r>
                      <a:rPr lang="en-GB" sz="2800" b="0" i="1" smtClean="0">
                        <a:latin typeface="Cambria Math"/>
                      </a:rPr>
                      <m:t>𝑛</m:t>
                    </m:r>
                  </m:oMath>
                </a14:m>
                <a:r>
                  <a:rPr lang="en-GB" sz="2800" dirty="0"/>
                  <a:t>) and </a:t>
                </a:r>
                <a14:m>
                  <m:oMath xmlns:m="http://schemas.openxmlformats.org/officeDocument/2006/math">
                    <m:r>
                      <a:rPr lang="en-GB" sz="2800" b="0" i="1" smtClean="0">
                        <a:latin typeface="Cambria Math"/>
                      </a:rPr>
                      <m:t>𝑏</m:t>
                    </m:r>
                    <m:r>
                      <a:rPr lang="en-GB" sz="2800" b="0" i="1" smtClean="0">
                        <a:latin typeface="Cambria Math"/>
                      </a:rPr>
                      <m:t>≡</m:t>
                    </m:r>
                    <m:r>
                      <a:rPr lang="en-GB" sz="2800" b="0" i="1" smtClean="0">
                        <a:latin typeface="Cambria Math"/>
                      </a:rPr>
                      <m:t>𝑑</m:t>
                    </m:r>
                    <m:r>
                      <a:rPr lang="en-GB" sz="2800" b="0" i="1" smtClean="0">
                        <a:latin typeface="Cambria Math"/>
                      </a:rPr>
                      <m:t> </m:t>
                    </m:r>
                    <m:d>
                      <m:dPr>
                        <m:ctrlPr>
                          <a:rPr lang="en-GB" sz="2800" b="0" i="1" smtClean="0">
                            <a:latin typeface="Cambria Math"/>
                          </a:rPr>
                        </m:ctrlPr>
                      </m:dPr>
                      <m:e>
                        <m:r>
                          <a:rPr lang="en-GB" sz="2800" b="0" i="1" smtClean="0">
                            <a:latin typeface="Cambria Math"/>
                          </a:rPr>
                          <m:t>𝑚𝑜𝑑</m:t>
                        </m:r>
                        <m:r>
                          <a:rPr lang="en-GB" sz="2800" b="0" i="1" smtClean="0">
                            <a:latin typeface="Cambria Math"/>
                          </a:rPr>
                          <m:t> </m:t>
                        </m:r>
                        <m:r>
                          <a:rPr lang="en-GB" sz="2800" b="0" i="1" smtClean="0">
                            <a:latin typeface="Cambria Math"/>
                          </a:rPr>
                          <m:t>𝑛</m:t>
                        </m:r>
                      </m:e>
                    </m:d>
                  </m:oMath>
                </a14:m>
                <a:endParaRPr lang="en-GB" dirty="0"/>
              </a:p>
              <a:p>
                <a:pPr algn="ctr"/>
                <a:endParaRPr lang="en-GB" dirty="0"/>
              </a:p>
              <a:p>
                <a:pPr algn="ctr"/>
                <a:r>
                  <a:rPr lang="en-GB" sz="2000" dirty="0"/>
                  <a:t>then:</a:t>
                </a:r>
              </a:p>
              <a:p>
                <a:pPr algn="ctr"/>
                <a:endParaRPr lang="en-GB" dirty="0"/>
              </a:p>
              <a:p>
                <a:pPr algn="ctr"/>
                <a14:m>
                  <m:oMathPara xmlns:m="http://schemas.openxmlformats.org/officeDocument/2006/math">
                    <m:oMathParaPr>
                      <m:jc m:val="centerGroup"/>
                    </m:oMathParaPr>
                    <m:oMath xmlns:m="http://schemas.openxmlformats.org/officeDocument/2006/math">
                      <m:sSup>
                        <m:sSupPr>
                          <m:ctrlPr>
                            <a:rPr lang="en-GB" sz="2800" b="0" i="1" smtClean="0">
                              <a:latin typeface="Cambria Math"/>
                            </a:rPr>
                          </m:ctrlPr>
                        </m:sSupPr>
                        <m:e>
                          <m:r>
                            <a:rPr lang="en-GB" sz="2800" b="0" i="1" smtClean="0">
                              <a:latin typeface="Cambria Math"/>
                            </a:rPr>
                            <m:t>𝑎</m:t>
                          </m:r>
                        </m:e>
                        <m:sup>
                          <m:r>
                            <a:rPr lang="en-GB" sz="2800" b="0" i="1" smtClean="0">
                              <a:latin typeface="Cambria Math"/>
                            </a:rPr>
                            <m:t>𝑏</m:t>
                          </m:r>
                        </m:sup>
                      </m:sSup>
                      <m:r>
                        <a:rPr lang="en-GB" sz="2800" b="0" i="1" smtClean="0">
                          <a:latin typeface="Cambria Math"/>
                        </a:rPr>
                        <m:t>≡</m:t>
                      </m:r>
                      <m:sSup>
                        <m:sSupPr>
                          <m:ctrlPr>
                            <a:rPr lang="en-GB" sz="2800" b="0" i="1" smtClean="0">
                              <a:latin typeface="Cambria Math"/>
                            </a:rPr>
                          </m:ctrlPr>
                        </m:sSupPr>
                        <m:e>
                          <m:r>
                            <a:rPr lang="en-GB" sz="2800" b="0" i="1" smtClean="0">
                              <a:latin typeface="Cambria Math"/>
                            </a:rPr>
                            <m:t>𝑐</m:t>
                          </m:r>
                        </m:e>
                        <m:sup>
                          <m:r>
                            <a:rPr lang="en-GB" sz="2800" b="0" i="1" smtClean="0">
                              <a:latin typeface="Cambria Math"/>
                            </a:rPr>
                            <m:t>𝑑</m:t>
                          </m:r>
                        </m:sup>
                      </m:sSup>
                      <m:r>
                        <a:rPr lang="en-GB" sz="2800" b="0" i="1" smtClean="0">
                          <a:latin typeface="Cambria Math"/>
                        </a:rPr>
                        <m:t> </m:t>
                      </m:r>
                      <m:d>
                        <m:dPr>
                          <m:ctrlPr>
                            <a:rPr lang="en-GB" sz="2800" b="0" i="1" smtClean="0">
                              <a:latin typeface="Cambria Math"/>
                            </a:rPr>
                          </m:ctrlPr>
                        </m:dPr>
                        <m:e>
                          <m:r>
                            <a:rPr lang="en-GB" sz="2800" b="0" i="1" smtClean="0">
                              <a:latin typeface="Cambria Math"/>
                            </a:rPr>
                            <m:t>𝑚𝑜𝑑</m:t>
                          </m:r>
                          <m:r>
                            <a:rPr lang="en-GB" sz="2800" b="0" i="1" smtClean="0">
                              <a:latin typeface="Cambria Math"/>
                            </a:rPr>
                            <m:t> </m:t>
                          </m:r>
                          <m:r>
                            <a:rPr lang="en-GB" sz="2800" b="0" i="1" smtClean="0">
                              <a:latin typeface="Cambria Math"/>
                            </a:rPr>
                            <m:t>𝑛</m:t>
                          </m:r>
                        </m:e>
                      </m:d>
                    </m:oMath>
                  </m:oMathPara>
                </a14:m>
                <a:endParaRPr lang="en-GB" sz="2800" dirty="0"/>
              </a:p>
              <a:p>
                <a:pPr algn="ctr"/>
                <a:endParaRPr lang="en-GB" sz="2800" dirty="0"/>
              </a:p>
              <a:p>
                <a:pPr algn="ctr"/>
                <a:r>
                  <a:rPr lang="en-GB" sz="2800" b="1" dirty="0"/>
                  <a:t>This is </a:t>
                </a:r>
                <a:r>
                  <a:rPr lang="en-GB" sz="2800" b="1" u="sng" dirty="0"/>
                  <a:t>not</a:t>
                </a:r>
                <a:r>
                  <a:rPr lang="en-GB" sz="2800" b="1" dirty="0"/>
                  <a:t> in general true!</a:t>
                </a:r>
              </a:p>
              <a:p>
                <a:pPr algn="ctr"/>
                <a:r>
                  <a:rPr lang="en-GB" sz="2000" dirty="0"/>
                  <a:t>I’ll leave it as an exercise to find a counterexample…</a:t>
                </a:r>
              </a:p>
            </p:txBody>
          </p:sp>
        </mc:Choice>
        <mc:Fallback xmlns="">
          <p:sp>
            <p:nvSpPr>
              <p:cNvPr id="3" name="TextBox 2"/>
              <p:cNvSpPr txBox="1">
                <a:spLocks noRot="1" noChangeAspect="1" noMove="1" noResize="1" noEditPoints="1" noAdjustHandles="1" noChangeArrowheads="1" noChangeShapeType="1" noTextEdit="1"/>
              </p:cNvSpPr>
              <p:nvPr/>
            </p:nvSpPr>
            <p:spPr>
              <a:xfrm>
                <a:off x="467544" y="908720"/>
                <a:ext cx="8352928" cy="3701013"/>
              </a:xfrm>
              <a:prstGeom prst="rect">
                <a:avLst/>
              </a:prstGeom>
              <a:blipFill rotWithShape="1">
                <a:blip r:embed="rId2"/>
                <a:stretch>
                  <a:fillRect l="-803" t="-824"/>
                </a:stretch>
              </a:blipFill>
            </p:spPr>
            <p:txBody>
              <a:bodyPr/>
              <a:lstStyle/>
              <a:p>
                <a:r>
                  <a:rPr lang="en-GB">
                    <a:noFill/>
                  </a:rPr>
                  <a:t> </a:t>
                </a:r>
              </a:p>
            </p:txBody>
          </p:sp>
        </mc:Fallback>
      </mc:AlternateContent>
    </p:spTree>
    <p:extLst>
      <p:ext uri="{BB962C8B-B14F-4D97-AF65-F5344CB8AC3E}">
        <p14:creationId xmlns:p14="http://schemas.microsoft.com/office/powerpoint/2010/main" val="33137238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0" y="576064"/>
            <a:ext cx="9144000"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360000" rtlCol="0">
            <a:spAutoFit/>
          </a:bodyPr>
          <a:lstStyle/>
          <a:p>
            <a:r>
              <a:rPr lang="en-GB" sz="2400" b="1" dirty="0"/>
              <a:t>Often, it helps to consider all the possible residues.</a:t>
            </a:r>
          </a:p>
        </p:txBody>
      </p:sp>
      <p:sp>
        <p:nvSpPr>
          <p:cNvPr id="17" name="TextBox 16"/>
          <p:cNvSpPr txBox="1"/>
          <p:nvPr/>
        </p:nvSpPr>
        <p:spPr>
          <a:xfrm>
            <a:off x="539552" y="2420888"/>
            <a:ext cx="7776864" cy="3970318"/>
          </a:xfrm>
          <a:prstGeom prst="rect">
            <a:avLst/>
          </a:prstGeom>
          <a:noFill/>
        </p:spPr>
        <p:txBody>
          <a:bodyPr wrap="square" rtlCol="0">
            <a:spAutoFit/>
          </a:bodyPr>
          <a:lstStyle/>
          <a:p>
            <a:r>
              <a:rPr lang="en-GB" dirty="0"/>
              <a:t>Let’s use modulo-3 arithmetic:</a:t>
            </a:r>
          </a:p>
          <a:p>
            <a:endParaRPr lang="en-GB" dirty="0">
              <a:solidFill>
                <a:prstClr val="black"/>
              </a:solidFill>
            </a:endParaRPr>
          </a:p>
          <a:p>
            <a:r>
              <a:rPr lang="en-GB" b="1" dirty="0">
                <a:solidFill>
                  <a:prstClr val="black"/>
                </a:solidFill>
              </a:rPr>
              <a:t>The given sequence:</a:t>
            </a:r>
          </a:p>
          <a:p>
            <a:r>
              <a:rPr lang="en-GB" dirty="0">
                <a:solidFill>
                  <a:prstClr val="black"/>
                </a:solidFill>
              </a:rPr>
              <a:t>2, 5, 8, 11, ... </a:t>
            </a:r>
            <a:r>
              <a:rPr lang="en-GB" dirty="0">
                <a:solidFill>
                  <a:prstClr val="black"/>
                </a:solidFill>
                <a:sym typeface="Symbol"/>
              </a:rPr>
              <a:t></a:t>
            </a:r>
            <a:r>
              <a:rPr lang="en-GB" dirty="0">
                <a:solidFill>
                  <a:prstClr val="black"/>
                </a:solidFill>
              </a:rPr>
              <a:t> 2, 2, 2, 2, ... (mod 3)</a:t>
            </a:r>
          </a:p>
          <a:p>
            <a:endParaRPr lang="en-GB" dirty="0">
              <a:solidFill>
                <a:prstClr val="black"/>
              </a:solidFill>
            </a:endParaRPr>
          </a:p>
          <a:p>
            <a:r>
              <a:rPr lang="en-GB" b="1" dirty="0">
                <a:solidFill>
                  <a:prstClr val="black"/>
                </a:solidFill>
              </a:rPr>
              <a:t>The natural numbers:</a:t>
            </a:r>
          </a:p>
          <a:p>
            <a:r>
              <a:rPr lang="en-GB" dirty="0">
                <a:solidFill>
                  <a:prstClr val="black"/>
                </a:solidFill>
              </a:rPr>
              <a:t>0, 1, 2, 3, 4, 5, ... </a:t>
            </a:r>
            <a:r>
              <a:rPr lang="en-GB" dirty="0">
                <a:solidFill>
                  <a:prstClr val="black"/>
                </a:solidFill>
                <a:sym typeface="Symbol"/>
              </a:rPr>
              <a:t></a:t>
            </a:r>
            <a:r>
              <a:rPr lang="en-GB" dirty="0">
                <a:solidFill>
                  <a:prstClr val="black"/>
                </a:solidFill>
              </a:rPr>
              <a:t> 0, 1, 2, 0, 1, 2, ... (mod 3)</a:t>
            </a:r>
          </a:p>
          <a:p>
            <a:r>
              <a:rPr lang="en-GB" dirty="0">
                <a:solidFill>
                  <a:prstClr val="black"/>
                </a:solidFill>
              </a:rPr>
              <a:t>Then by the laws of modulo arithmetic:</a:t>
            </a:r>
          </a:p>
          <a:p>
            <a:r>
              <a:rPr lang="en-GB" dirty="0">
                <a:solidFill>
                  <a:prstClr val="black"/>
                </a:solidFill>
              </a:rPr>
              <a:t>0</a:t>
            </a:r>
            <a:r>
              <a:rPr lang="en-GB" baseline="30000" dirty="0">
                <a:solidFill>
                  <a:prstClr val="black"/>
                </a:solidFill>
              </a:rPr>
              <a:t>2</a:t>
            </a:r>
            <a:r>
              <a:rPr lang="en-GB" dirty="0">
                <a:solidFill>
                  <a:prstClr val="black"/>
                </a:solidFill>
              </a:rPr>
              <a:t>, 1</a:t>
            </a:r>
            <a:r>
              <a:rPr lang="en-GB" baseline="30000" dirty="0">
                <a:solidFill>
                  <a:prstClr val="black"/>
                </a:solidFill>
              </a:rPr>
              <a:t>2</a:t>
            </a:r>
            <a:r>
              <a:rPr lang="en-GB" dirty="0">
                <a:solidFill>
                  <a:prstClr val="black"/>
                </a:solidFill>
              </a:rPr>
              <a:t>, 2</a:t>
            </a:r>
            <a:r>
              <a:rPr lang="en-GB" baseline="30000" dirty="0">
                <a:solidFill>
                  <a:prstClr val="black"/>
                </a:solidFill>
              </a:rPr>
              <a:t>2</a:t>
            </a:r>
            <a:r>
              <a:rPr lang="en-GB" dirty="0">
                <a:solidFill>
                  <a:prstClr val="black"/>
                </a:solidFill>
              </a:rPr>
              <a:t>, 3</a:t>
            </a:r>
            <a:r>
              <a:rPr lang="en-GB" baseline="30000" dirty="0">
                <a:solidFill>
                  <a:prstClr val="black"/>
                </a:solidFill>
              </a:rPr>
              <a:t>2</a:t>
            </a:r>
            <a:r>
              <a:rPr lang="en-GB" dirty="0">
                <a:solidFill>
                  <a:prstClr val="black"/>
                </a:solidFill>
              </a:rPr>
              <a:t>, 4</a:t>
            </a:r>
            <a:r>
              <a:rPr lang="en-GB" baseline="30000" dirty="0">
                <a:solidFill>
                  <a:prstClr val="black"/>
                </a:solidFill>
              </a:rPr>
              <a:t>2</a:t>
            </a:r>
            <a:r>
              <a:rPr lang="en-GB" dirty="0">
                <a:solidFill>
                  <a:prstClr val="black"/>
                </a:solidFill>
              </a:rPr>
              <a:t>, 5</a:t>
            </a:r>
            <a:r>
              <a:rPr lang="en-GB" baseline="30000" dirty="0">
                <a:solidFill>
                  <a:prstClr val="black"/>
                </a:solidFill>
              </a:rPr>
              <a:t>2</a:t>
            </a:r>
            <a:r>
              <a:rPr lang="en-GB" dirty="0">
                <a:solidFill>
                  <a:prstClr val="black"/>
                </a:solidFill>
              </a:rPr>
              <a:t>, ... </a:t>
            </a:r>
            <a:r>
              <a:rPr lang="en-GB" dirty="0">
                <a:solidFill>
                  <a:prstClr val="black"/>
                </a:solidFill>
                <a:sym typeface="Symbol"/>
              </a:rPr>
              <a:t></a:t>
            </a:r>
            <a:r>
              <a:rPr lang="en-GB" dirty="0">
                <a:solidFill>
                  <a:prstClr val="black"/>
                </a:solidFill>
              </a:rPr>
              <a:t> 0</a:t>
            </a:r>
            <a:r>
              <a:rPr lang="en-GB" baseline="30000" dirty="0">
                <a:solidFill>
                  <a:prstClr val="black"/>
                </a:solidFill>
              </a:rPr>
              <a:t>2</a:t>
            </a:r>
            <a:r>
              <a:rPr lang="en-GB" dirty="0">
                <a:solidFill>
                  <a:prstClr val="black"/>
                </a:solidFill>
              </a:rPr>
              <a:t>, 1</a:t>
            </a:r>
            <a:r>
              <a:rPr lang="en-GB" baseline="30000" dirty="0">
                <a:solidFill>
                  <a:prstClr val="black"/>
                </a:solidFill>
              </a:rPr>
              <a:t>2</a:t>
            </a:r>
            <a:r>
              <a:rPr lang="en-GB" dirty="0">
                <a:solidFill>
                  <a:prstClr val="black"/>
                </a:solidFill>
              </a:rPr>
              <a:t>, 2</a:t>
            </a:r>
            <a:r>
              <a:rPr lang="en-GB" baseline="30000" dirty="0">
                <a:solidFill>
                  <a:prstClr val="black"/>
                </a:solidFill>
              </a:rPr>
              <a:t>2</a:t>
            </a:r>
            <a:r>
              <a:rPr lang="en-GB" dirty="0">
                <a:solidFill>
                  <a:prstClr val="black"/>
                </a:solidFill>
              </a:rPr>
              <a:t>, 0</a:t>
            </a:r>
            <a:r>
              <a:rPr lang="en-GB" baseline="30000" dirty="0">
                <a:solidFill>
                  <a:prstClr val="black"/>
                </a:solidFill>
              </a:rPr>
              <a:t>2</a:t>
            </a:r>
            <a:r>
              <a:rPr lang="en-GB" dirty="0">
                <a:solidFill>
                  <a:prstClr val="black"/>
                </a:solidFill>
              </a:rPr>
              <a:t>, 1</a:t>
            </a:r>
            <a:r>
              <a:rPr lang="en-GB" baseline="30000" dirty="0">
                <a:solidFill>
                  <a:prstClr val="black"/>
                </a:solidFill>
              </a:rPr>
              <a:t>2</a:t>
            </a:r>
            <a:r>
              <a:rPr lang="en-GB" dirty="0">
                <a:solidFill>
                  <a:prstClr val="black"/>
                </a:solidFill>
              </a:rPr>
              <a:t>, 2</a:t>
            </a:r>
            <a:r>
              <a:rPr lang="en-GB" baseline="30000" dirty="0">
                <a:solidFill>
                  <a:prstClr val="black"/>
                </a:solidFill>
              </a:rPr>
              <a:t>2</a:t>
            </a:r>
            <a:r>
              <a:rPr lang="en-GB" dirty="0">
                <a:solidFill>
                  <a:prstClr val="black"/>
                </a:solidFill>
              </a:rPr>
              <a:t>, ... (mod 3)</a:t>
            </a:r>
          </a:p>
          <a:p>
            <a:r>
              <a:rPr lang="en-GB" dirty="0">
                <a:solidFill>
                  <a:prstClr val="black"/>
                </a:solidFill>
              </a:rPr>
              <a:t>		</a:t>
            </a:r>
            <a:r>
              <a:rPr lang="en-GB" dirty="0">
                <a:solidFill>
                  <a:prstClr val="black"/>
                </a:solidFill>
                <a:sym typeface="Symbol"/>
              </a:rPr>
              <a:t> </a:t>
            </a:r>
            <a:r>
              <a:rPr lang="en-GB" dirty="0">
                <a:solidFill>
                  <a:prstClr val="black"/>
                </a:solidFill>
              </a:rPr>
              <a:t> 0, 1, 1, 0, 1, 1, ... (mod 3)</a:t>
            </a:r>
          </a:p>
          <a:p>
            <a:endParaRPr lang="en-GB" dirty="0">
              <a:solidFill>
                <a:prstClr val="black"/>
              </a:solidFill>
            </a:endParaRPr>
          </a:p>
          <a:p>
            <a:r>
              <a:rPr lang="en-GB" dirty="0">
                <a:solidFill>
                  <a:prstClr val="black"/>
                </a:solidFill>
              </a:rPr>
              <a:t>We can see therefore that the square numbers only give a remainder of 0 or 1 when divided by 3, so we never see any of the numbers on the sequence.</a:t>
            </a:r>
            <a:endParaRPr lang="en-GB" dirty="0"/>
          </a:p>
          <a:p>
            <a:endParaRPr lang="en-GB" dirty="0"/>
          </a:p>
        </p:txBody>
      </p:sp>
      <p:sp>
        <p:nvSpPr>
          <p:cNvPr id="18" name="TextBox 17"/>
          <p:cNvSpPr txBox="1"/>
          <p:nvPr/>
        </p:nvSpPr>
        <p:spPr>
          <a:xfrm>
            <a:off x="528369" y="1340768"/>
            <a:ext cx="7632848" cy="830997"/>
          </a:xfrm>
          <a:prstGeom prst="rect">
            <a:avLst/>
          </a:prstGeom>
          <a:noFill/>
        </p:spPr>
        <p:txBody>
          <a:bodyPr wrap="square" rtlCol="0">
            <a:spAutoFit/>
          </a:bodyPr>
          <a:lstStyle/>
          <a:p>
            <a:r>
              <a:rPr lang="en-GB" sz="2400" b="1" dirty="0"/>
              <a:t>Question: </a:t>
            </a:r>
            <a:r>
              <a:rPr lang="en-GB" sz="2400" dirty="0"/>
              <a:t>Show that the arithmetic sequence 2, 5, 8, 11, ... does not contain a square number.</a:t>
            </a:r>
          </a:p>
        </p:txBody>
      </p:sp>
      <p:cxnSp>
        <p:nvCxnSpPr>
          <p:cNvPr id="19" name="Straight Connector 18"/>
          <p:cNvCxnSpPr/>
          <p:nvPr/>
        </p:nvCxnSpPr>
        <p:spPr>
          <a:xfrm flipH="1">
            <a:off x="0" y="2348880"/>
            <a:ext cx="9144000" cy="0"/>
          </a:xfrm>
          <a:prstGeom prst="line">
            <a:avLst/>
          </a:prstGeom>
        </p:spPr>
        <p:style>
          <a:lnRef idx="1">
            <a:schemeClr val="dk1"/>
          </a:lnRef>
          <a:fillRef idx="0">
            <a:schemeClr val="dk1"/>
          </a:fillRef>
          <a:effectRef idx="0">
            <a:schemeClr val="dk1"/>
          </a:effectRef>
          <a:fontRef idx="minor">
            <a:schemeClr val="tx1"/>
          </a:fontRef>
        </p:style>
      </p:cxnSp>
      <p:sp>
        <p:nvSpPr>
          <p:cNvPr id="22" name="Rectangle 21"/>
          <p:cNvSpPr/>
          <p:nvPr/>
        </p:nvSpPr>
        <p:spPr>
          <a:xfrm>
            <a:off x="539552" y="2492896"/>
            <a:ext cx="8064896" cy="38884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TextBox 7"/>
          <p:cNvSpPr txBox="1"/>
          <p:nvPr/>
        </p:nvSpPr>
        <p:spPr>
          <a:xfrm>
            <a:off x="0" y="0"/>
            <a:ext cx="9144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360000" rtlCol="0">
            <a:spAutoFit/>
          </a:bodyPr>
          <a:lstStyle/>
          <a:p>
            <a:r>
              <a:rPr lang="en-GB" sz="3200" dirty="0"/>
              <a:t>Using Laws of Modular Arithmetic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611560" y="2204864"/>
            <a:ext cx="165618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p:sp>
        <p:nvSpPr>
          <p:cNvPr id="12" name="Rectangle 11"/>
          <p:cNvSpPr/>
          <p:nvPr/>
        </p:nvSpPr>
        <p:spPr>
          <a:xfrm>
            <a:off x="4644008" y="2204864"/>
            <a:ext cx="1656184" cy="648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ym typeface="Wingdings"/>
              </a:rPr>
              <a:t></a:t>
            </a:r>
            <a:endParaRPr lang="en-GB" sz="2800" dirty="0"/>
          </a:p>
        </p:txBody>
      </p:sp>
      <p:sp>
        <p:nvSpPr>
          <p:cNvPr id="18" name="Rectangle 17"/>
          <p:cNvSpPr/>
          <p:nvPr/>
        </p:nvSpPr>
        <p:spPr>
          <a:xfrm>
            <a:off x="611560" y="3068960"/>
            <a:ext cx="165618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p:sp>
        <p:nvSpPr>
          <p:cNvPr id="2" name="TextBox 1"/>
          <p:cNvSpPr txBox="1"/>
          <p:nvPr/>
        </p:nvSpPr>
        <p:spPr>
          <a:xfrm>
            <a:off x="523652" y="865436"/>
            <a:ext cx="5920556" cy="70788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US" sz="2000" dirty="0"/>
              <a:t>[SMC 2005 Q14] A square number is divided by 6.</a:t>
            </a:r>
            <a:endParaRPr lang="en-GB" sz="2000" dirty="0"/>
          </a:p>
          <a:p>
            <a:r>
              <a:rPr lang="en-US" sz="2000" dirty="0"/>
              <a:t>Which of the following could not be the remainder?</a:t>
            </a:r>
            <a:endParaRPr lang="en-GB" sz="2000" dirty="0"/>
          </a:p>
        </p:txBody>
      </p:sp>
      <p:sp>
        <p:nvSpPr>
          <p:cNvPr id="11" name="Rectangle 10"/>
          <p:cNvSpPr/>
          <p:nvPr/>
        </p:nvSpPr>
        <p:spPr>
          <a:xfrm>
            <a:off x="611560" y="2204864"/>
            <a:ext cx="1656184"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800" dirty="0"/>
              <a:t>A: 0</a:t>
            </a:r>
          </a:p>
        </p:txBody>
      </p:sp>
      <p:sp>
        <p:nvSpPr>
          <p:cNvPr id="13" name="Rectangle 12"/>
          <p:cNvSpPr/>
          <p:nvPr/>
        </p:nvSpPr>
        <p:spPr>
          <a:xfrm>
            <a:off x="2555776" y="2204864"/>
            <a:ext cx="165618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p:sp>
        <p:nvSpPr>
          <p:cNvPr id="17" name="Rectangle 16"/>
          <p:cNvSpPr/>
          <p:nvPr/>
        </p:nvSpPr>
        <p:spPr>
          <a:xfrm>
            <a:off x="2555776" y="3068960"/>
            <a:ext cx="165618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p:sp>
        <p:nvSpPr>
          <p:cNvPr id="20" name="Rectangle 19"/>
          <p:cNvSpPr/>
          <p:nvPr/>
        </p:nvSpPr>
        <p:spPr>
          <a:xfrm>
            <a:off x="2555776" y="2204864"/>
            <a:ext cx="1656184"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800" dirty="0"/>
              <a:t>B: 1</a:t>
            </a:r>
          </a:p>
        </p:txBody>
      </p:sp>
      <p:sp>
        <p:nvSpPr>
          <p:cNvPr id="22" name="Rectangle 21"/>
          <p:cNvSpPr/>
          <p:nvPr/>
        </p:nvSpPr>
        <p:spPr>
          <a:xfrm>
            <a:off x="4644008" y="2204864"/>
            <a:ext cx="1656184"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800" dirty="0"/>
              <a:t>C: 2</a:t>
            </a:r>
            <a:endParaRPr lang="en-GB" sz="2800" baseline="30000" dirty="0"/>
          </a:p>
        </p:txBody>
      </p:sp>
      <p:sp>
        <p:nvSpPr>
          <p:cNvPr id="24" name="Rectangle 23"/>
          <p:cNvSpPr/>
          <p:nvPr/>
        </p:nvSpPr>
        <p:spPr>
          <a:xfrm>
            <a:off x="611560" y="3068960"/>
            <a:ext cx="1656184"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800" dirty="0"/>
              <a:t>D: 3</a:t>
            </a:r>
          </a:p>
        </p:txBody>
      </p:sp>
      <p:sp>
        <p:nvSpPr>
          <p:cNvPr id="26" name="Rectangle 25"/>
          <p:cNvSpPr/>
          <p:nvPr/>
        </p:nvSpPr>
        <p:spPr>
          <a:xfrm>
            <a:off x="2555776" y="3068960"/>
            <a:ext cx="1656184"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800" dirty="0"/>
              <a:t>E: 4</a:t>
            </a:r>
          </a:p>
        </p:txBody>
      </p:sp>
      <p:sp>
        <p:nvSpPr>
          <p:cNvPr id="27" name="TextBox 26"/>
          <p:cNvSpPr txBox="1"/>
          <p:nvPr/>
        </p:nvSpPr>
        <p:spPr>
          <a:xfrm>
            <a:off x="251520" y="4221088"/>
            <a:ext cx="8208912" cy="1631216"/>
          </a:xfrm>
          <a:prstGeom prst="rect">
            <a:avLst/>
          </a:prstGeom>
          <a:noFill/>
        </p:spPr>
        <p:txBody>
          <a:bodyPr wrap="square" rtlCol="0">
            <a:spAutoFit/>
          </a:bodyPr>
          <a:lstStyle/>
          <a:p>
            <a:r>
              <a:rPr lang="en-US" sz="2000" dirty="0"/>
              <a:t>When divided by 6, a whole number leaves remainder 0, 1, 2, 3, 4 or 5. So the possible remainders when a square number is divided by 6 are the remainders when 0, 1, 4, 9, 16 and 25 are divided by 6. These are 0, 1, 4, 3, 4 and 1 respectively, so a square number cannot leave remainder 2 (or remainder 5) when divided by 6..</a:t>
            </a:r>
            <a:endParaRPr lang="en-GB" sz="2000" dirty="0"/>
          </a:p>
        </p:txBody>
      </p:sp>
      <p:grpSp>
        <p:nvGrpSpPr>
          <p:cNvPr id="25" name="Group 24"/>
          <p:cNvGrpSpPr/>
          <p:nvPr/>
        </p:nvGrpSpPr>
        <p:grpSpPr>
          <a:xfrm>
            <a:off x="0" y="0"/>
            <a:ext cx="9143074" cy="599127"/>
            <a:chOff x="0" y="13335"/>
            <a:chExt cx="9144218" cy="599127"/>
          </a:xfrm>
        </p:grpSpPr>
        <p:sp>
          <p:nvSpPr>
            <p:cNvPr id="29"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Using laws of Modular Arithmetic</a:t>
              </a:r>
            </a:p>
          </p:txBody>
        </p:sp>
        <p:cxnSp>
          <p:nvCxnSpPr>
            <p:cNvPr id="30" name="Straight Connector 29"/>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childTnLst>
                                </p:cTn>
                              </p:par>
                            </p:childTnLst>
                          </p:cTn>
                        </p:par>
                      </p:childTnLst>
                    </p:cTn>
                  </p:par>
                </p:childTnLst>
              </p:cTn>
              <p:nextCondLst>
                <p:cond evt="onClick" delay="0">
                  <p:tgtEl>
                    <p:spTgt spid="22"/>
                  </p:tgtEl>
                </p:cond>
              </p:nextCondLst>
            </p:seq>
            <p:seq concurrent="1" nextAc="seek">
              <p:cTn id="23" restart="whenNotActive" fill="hold" evtFilter="cancelBubble" nodeType="interactiveSeq">
                <p:stCondLst>
                  <p:cond evt="onClick" delay="0">
                    <p:tgtEl>
                      <p:spTgt spid="24"/>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9" restart="whenNotActive" fill="hold" evtFilter="cancelBubble" nodeType="interactiveSeq">
                <p:stCondLst>
                  <p:cond evt="onClick" delay="0">
                    <p:tgtEl>
                      <p:spTgt spid="26"/>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26"/>
                                        </p:tgtEl>
                                      </p:cBhvr>
                                    </p:animEffect>
                                    <p:set>
                                      <p:cBhvr>
                                        <p:cTn id="34"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11" grpId="0" animBg="1"/>
      <p:bldP spid="20" grpId="0" animBg="1"/>
      <p:bldP spid="22" grpId="0" animBg="1"/>
      <p:bldP spid="24" grpId="0" animBg="1"/>
      <p:bldP spid="26" grpId="0" animBg="1"/>
      <p:bldP spid="2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11560" y="2204864"/>
            <a:ext cx="1656184" cy="648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ym typeface="Wingdings"/>
              </a:rPr>
              <a:t></a:t>
            </a:r>
            <a:endParaRPr lang="en-GB" sz="2800" dirty="0"/>
          </a:p>
        </p:txBody>
      </p:sp>
      <p:sp>
        <p:nvSpPr>
          <p:cNvPr id="18" name="Rectangle 17"/>
          <p:cNvSpPr/>
          <p:nvPr/>
        </p:nvSpPr>
        <p:spPr>
          <a:xfrm>
            <a:off x="611560" y="3068960"/>
            <a:ext cx="165618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mc:AlternateContent xmlns:mc="http://schemas.openxmlformats.org/markup-compatibility/2006" xmlns:a14="http://schemas.microsoft.com/office/drawing/2010/main">
        <mc:Choice Requires="a14">
          <p:sp>
            <p:nvSpPr>
              <p:cNvPr id="2" name="TextBox 1"/>
              <p:cNvSpPr txBox="1"/>
              <p:nvPr/>
            </p:nvSpPr>
            <p:spPr>
              <a:xfrm>
                <a:off x="539552" y="1052736"/>
                <a:ext cx="6120680" cy="1015663"/>
              </a:xfrm>
              <a:prstGeom prst="rect">
                <a:avLst/>
              </a:prstGeom>
              <a:noFill/>
            </p:spPr>
            <p:txBody>
              <a:bodyPr wrap="square" rtlCol="0">
                <a:spAutoFit/>
              </a:bodyPr>
              <a:lstStyle/>
              <a:p>
                <a:r>
                  <a:rPr lang="en-GB" sz="2000" b="1" dirty="0"/>
                  <a:t>Problem Revisited!</a:t>
                </a:r>
              </a:p>
              <a:p>
                <a:r>
                  <a:rPr lang="en-GB" sz="2000" dirty="0"/>
                  <a:t>Which of the following is divisible by 3 for every whole number </a:t>
                </a:r>
                <a14:m>
                  <m:oMath xmlns:m="http://schemas.openxmlformats.org/officeDocument/2006/math">
                    <m:r>
                      <a:rPr lang="en-GB" sz="2000" i="1" dirty="0" smtClean="0">
                        <a:latin typeface="Cambria Math" panose="02040503050406030204" pitchFamily="18" charset="0"/>
                      </a:rPr>
                      <m:t>𝑥</m:t>
                    </m:r>
                  </m:oMath>
                </a14:m>
                <a:r>
                  <a:rPr lang="en-GB" sz="2000" dirty="0"/>
                  <a:t>? </a:t>
                </a:r>
                <a:r>
                  <a:rPr lang="en-GB" sz="2000" i="1" dirty="0"/>
                  <a:t>(Now answer using modular arithmetic)</a:t>
                </a:r>
              </a:p>
            </p:txBody>
          </p:sp>
        </mc:Choice>
        <mc:Fallback xmlns="">
          <p:sp>
            <p:nvSpPr>
              <p:cNvPr id="2" name="TextBox 1"/>
              <p:cNvSpPr txBox="1">
                <a:spLocks noRot="1" noChangeAspect="1" noMove="1" noResize="1" noEditPoints="1" noAdjustHandles="1" noChangeArrowheads="1" noChangeShapeType="1" noTextEdit="1"/>
              </p:cNvSpPr>
              <p:nvPr/>
            </p:nvSpPr>
            <p:spPr>
              <a:xfrm>
                <a:off x="539552" y="1052736"/>
                <a:ext cx="6120680" cy="1015663"/>
              </a:xfrm>
              <a:prstGeom prst="rect">
                <a:avLst/>
              </a:prstGeom>
              <a:blipFill>
                <a:blip r:embed="rId2"/>
                <a:stretch>
                  <a:fillRect l="-1096" t="-3614" b="-1024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611560" y="2204864"/>
                <a:ext cx="1656184"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800" dirty="0"/>
                  <a:t>A: </a:t>
                </a:r>
                <a14:m>
                  <m:oMath xmlns:m="http://schemas.openxmlformats.org/officeDocument/2006/math">
                    <m:sSup>
                      <m:sSupPr>
                        <m:ctrlPr>
                          <a:rPr lang="en-GB" sz="2800" b="0" i="1" smtClean="0">
                            <a:latin typeface="Cambria Math"/>
                          </a:rPr>
                        </m:ctrlPr>
                      </m:sSupPr>
                      <m:e>
                        <m:r>
                          <a:rPr lang="en-GB" sz="2800" b="0" i="1" smtClean="0">
                            <a:latin typeface="Cambria Math" panose="02040503050406030204" pitchFamily="18" charset="0"/>
                          </a:rPr>
                          <m:t>𝑥</m:t>
                        </m:r>
                      </m:e>
                      <m:sup>
                        <m:r>
                          <a:rPr lang="en-GB" sz="2800" b="0" i="1" smtClean="0">
                            <a:latin typeface="Cambria Math" panose="02040503050406030204" pitchFamily="18" charset="0"/>
                          </a:rPr>
                          <m:t>3</m:t>
                        </m:r>
                      </m:sup>
                    </m:sSup>
                    <m:r>
                      <a:rPr lang="en-GB" sz="2800" b="0" i="1" smtClean="0">
                        <a:latin typeface="Cambria Math" panose="02040503050406030204" pitchFamily="18" charset="0"/>
                      </a:rPr>
                      <m:t>−</m:t>
                    </m:r>
                    <m:r>
                      <a:rPr lang="en-GB" sz="2800" b="0" i="1" smtClean="0">
                        <a:latin typeface="Cambria Math" panose="02040503050406030204" pitchFamily="18" charset="0"/>
                      </a:rPr>
                      <m:t>𝑥</m:t>
                    </m:r>
                  </m:oMath>
                </a14:m>
                <a:endParaRPr lang="en-GB" sz="2800" dirty="0"/>
              </a:p>
            </p:txBody>
          </p:sp>
        </mc:Choice>
        <mc:Fallback xmlns="">
          <p:sp>
            <p:nvSpPr>
              <p:cNvPr id="11" name="Rectangle 10"/>
              <p:cNvSpPr>
                <a:spLocks noRot="1" noChangeAspect="1" noMove="1" noResize="1" noEditPoints="1" noAdjustHandles="1" noChangeArrowheads="1" noChangeShapeType="1" noTextEdit="1"/>
              </p:cNvSpPr>
              <p:nvPr/>
            </p:nvSpPr>
            <p:spPr>
              <a:xfrm>
                <a:off x="611560" y="2204864"/>
                <a:ext cx="1656184" cy="648072"/>
              </a:xfrm>
              <a:prstGeom prst="rect">
                <a:avLst/>
              </a:prstGeom>
              <a:blipFill>
                <a:blip r:embed="rId3"/>
                <a:stretch>
                  <a:fillRect l="-6522" b="-14545"/>
                </a:stretch>
              </a:blipFill>
            </p:spPr>
            <p:txBody>
              <a:bodyPr/>
              <a:lstStyle/>
              <a:p>
                <a:r>
                  <a:rPr lang="en-GB">
                    <a:noFill/>
                  </a:rPr>
                  <a:t> </a:t>
                </a:r>
              </a:p>
            </p:txBody>
          </p:sp>
        </mc:Fallback>
      </mc:AlternateContent>
      <p:sp>
        <p:nvSpPr>
          <p:cNvPr id="13" name="Rectangle 12"/>
          <p:cNvSpPr/>
          <p:nvPr/>
        </p:nvSpPr>
        <p:spPr>
          <a:xfrm>
            <a:off x="2555776" y="2204864"/>
            <a:ext cx="165618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p:sp>
        <p:nvSpPr>
          <p:cNvPr id="16" name="Rectangle 15"/>
          <p:cNvSpPr/>
          <p:nvPr/>
        </p:nvSpPr>
        <p:spPr>
          <a:xfrm>
            <a:off x="4499992" y="2204864"/>
            <a:ext cx="165618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p:sp>
        <p:nvSpPr>
          <p:cNvPr id="17" name="Rectangle 16"/>
          <p:cNvSpPr/>
          <p:nvPr/>
        </p:nvSpPr>
        <p:spPr>
          <a:xfrm>
            <a:off x="2555776" y="3068960"/>
            <a:ext cx="165618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p:sp>
        <p:nvSpPr>
          <p:cNvPr id="19" name="Rectangle 18"/>
          <p:cNvSpPr/>
          <p:nvPr/>
        </p:nvSpPr>
        <p:spPr>
          <a:xfrm>
            <a:off x="2555776" y="2204864"/>
            <a:ext cx="165618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mc:AlternateContent xmlns:mc="http://schemas.openxmlformats.org/markup-compatibility/2006" xmlns:a14="http://schemas.microsoft.com/office/drawing/2010/main">
        <mc:Choice Requires="a14">
          <p:sp>
            <p:nvSpPr>
              <p:cNvPr id="20" name="Rectangle 19"/>
              <p:cNvSpPr/>
              <p:nvPr/>
            </p:nvSpPr>
            <p:spPr>
              <a:xfrm>
                <a:off x="2555776" y="2204864"/>
                <a:ext cx="1656184"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800" dirty="0"/>
                  <a:t>B: </a:t>
                </a:r>
                <a14:m>
                  <m:oMath xmlns:m="http://schemas.openxmlformats.org/officeDocument/2006/math">
                    <m:sSup>
                      <m:sSupPr>
                        <m:ctrlPr>
                          <a:rPr lang="en-GB" sz="2800" b="0" i="1" smtClean="0">
                            <a:latin typeface="Cambria Math"/>
                          </a:rPr>
                        </m:ctrlPr>
                      </m:sSupPr>
                      <m:e>
                        <m:r>
                          <a:rPr lang="en-GB" sz="2800" b="0" i="1" smtClean="0">
                            <a:latin typeface="Cambria Math" panose="02040503050406030204" pitchFamily="18" charset="0"/>
                          </a:rPr>
                          <m:t>𝑥</m:t>
                        </m:r>
                      </m:e>
                      <m:sup>
                        <m:r>
                          <a:rPr lang="en-GB" sz="2800" b="0" i="1" smtClean="0">
                            <a:latin typeface="Cambria Math" panose="02040503050406030204" pitchFamily="18" charset="0"/>
                          </a:rPr>
                          <m:t>3</m:t>
                        </m:r>
                      </m:sup>
                    </m:sSup>
                    <m:r>
                      <a:rPr lang="en-GB" sz="2800" b="0" i="1" smtClean="0">
                        <a:latin typeface="Cambria Math" panose="02040503050406030204" pitchFamily="18" charset="0"/>
                      </a:rPr>
                      <m:t>−1</m:t>
                    </m:r>
                  </m:oMath>
                </a14:m>
                <a:endParaRPr lang="en-GB" sz="2800" dirty="0"/>
              </a:p>
            </p:txBody>
          </p:sp>
        </mc:Choice>
        <mc:Fallback xmlns="">
          <p:sp>
            <p:nvSpPr>
              <p:cNvPr id="20" name="Rectangle 19"/>
              <p:cNvSpPr>
                <a:spLocks noRot="1" noChangeAspect="1" noMove="1" noResize="1" noEditPoints="1" noAdjustHandles="1" noChangeArrowheads="1" noChangeShapeType="1" noTextEdit="1"/>
              </p:cNvSpPr>
              <p:nvPr/>
            </p:nvSpPr>
            <p:spPr>
              <a:xfrm>
                <a:off x="2555776" y="2204864"/>
                <a:ext cx="1656184" cy="648072"/>
              </a:xfrm>
              <a:prstGeom prst="rect">
                <a:avLst/>
              </a:prstGeom>
              <a:blipFill>
                <a:blip r:embed="rId4"/>
                <a:stretch>
                  <a:fillRect l="-6522" b="-14545"/>
                </a:stretch>
              </a:blipFill>
            </p:spPr>
            <p:txBody>
              <a:bodyPr/>
              <a:lstStyle/>
              <a:p>
                <a:r>
                  <a:rPr lang="en-GB">
                    <a:noFill/>
                  </a:rPr>
                  <a:t> </a:t>
                </a:r>
              </a:p>
            </p:txBody>
          </p:sp>
        </mc:Fallback>
      </mc:AlternateContent>
      <p:sp>
        <p:nvSpPr>
          <p:cNvPr id="21" name="Rectangle 20"/>
          <p:cNvSpPr/>
          <p:nvPr/>
        </p:nvSpPr>
        <p:spPr>
          <a:xfrm>
            <a:off x="4499992" y="2204864"/>
            <a:ext cx="165618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mc:AlternateContent xmlns:mc="http://schemas.openxmlformats.org/markup-compatibility/2006" xmlns:a14="http://schemas.microsoft.com/office/drawing/2010/main">
        <mc:Choice Requires="a14">
          <p:sp>
            <p:nvSpPr>
              <p:cNvPr id="22" name="Rectangle 21"/>
              <p:cNvSpPr/>
              <p:nvPr/>
            </p:nvSpPr>
            <p:spPr>
              <a:xfrm>
                <a:off x="4499992" y="2204864"/>
                <a:ext cx="1656184"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800" dirty="0"/>
                  <a:t>C: </a:t>
                </a:r>
                <a14:m>
                  <m:oMath xmlns:m="http://schemas.openxmlformats.org/officeDocument/2006/math">
                    <m:sSup>
                      <m:sSupPr>
                        <m:ctrlPr>
                          <a:rPr lang="en-GB" sz="2800" b="0" i="1" smtClean="0">
                            <a:latin typeface="Cambria Math"/>
                          </a:rPr>
                        </m:ctrlPr>
                      </m:sSupPr>
                      <m:e>
                        <m:r>
                          <a:rPr lang="en-GB" sz="2800" b="0" i="1" smtClean="0">
                            <a:latin typeface="Cambria Math" panose="02040503050406030204" pitchFamily="18" charset="0"/>
                          </a:rPr>
                          <m:t>𝑥</m:t>
                        </m:r>
                      </m:e>
                      <m:sup>
                        <m:r>
                          <a:rPr lang="en-GB" sz="2800" b="0" i="1" smtClean="0">
                            <a:latin typeface="Cambria Math" panose="02040503050406030204" pitchFamily="18" charset="0"/>
                          </a:rPr>
                          <m:t>3</m:t>
                        </m:r>
                      </m:sup>
                    </m:sSup>
                  </m:oMath>
                </a14:m>
                <a:endParaRPr lang="en-GB" sz="2800" baseline="30000" dirty="0"/>
              </a:p>
            </p:txBody>
          </p:sp>
        </mc:Choice>
        <mc:Fallback xmlns="">
          <p:sp>
            <p:nvSpPr>
              <p:cNvPr id="22" name="Rectangle 21"/>
              <p:cNvSpPr>
                <a:spLocks noRot="1" noChangeAspect="1" noMove="1" noResize="1" noEditPoints="1" noAdjustHandles="1" noChangeArrowheads="1" noChangeShapeType="1" noTextEdit="1"/>
              </p:cNvSpPr>
              <p:nvPr/>
            </p:nvSpPr>
            <p:spPr>
              <a:xfrm>
                <a:off x="4499992" y="2204864"/>
                <a:ext cx="1656184" cy="648072"/>
              </a:xfrm>
              <a:prstGeom prst="rect">
                <a:avLst/>
              </a:prstGeom>
              <a:blipFill>
                <a:blip r:embed="rId5"/>
                <a:stretch>
                  <a:fillRect l="-6522" b="-145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611560" y="3068960"/>
                <a:ext cx="1656184"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800" dirty="0"/>
                  <a:t>D: </a:t>
                </a:r>
                <a14:m>
                  <m:oMath xmlns:m="http://schemas.openxmlformats.org/officeDocument/2006/math">
                    <m:sSup>
                      <m:sSupPr>
                        <m:ctrlPr>
                          <a:rPr lang="en-GB" sz="2800" b="0" i="1" smtClean="0">
                            <a:latin typeface="Cambria Math"/>
                          </a:rPr>
                        </m:ctrlPr>
                      </m:sSupPr>
                      <m:e>
                        <m:r>
                          <a:rPr lang="en-GB" sz="2800" b="0" i="1" smtClean="0">
                            <a:latin typeface="Cambria Math" panose="02040503050406030204" pitchFamily="18" charset="0"/>
                          </a:rPr>
                          <m:t>𝑥</m:t>
                        </m:r>
                      </m:e>
                      <m:sup>
                        <m:r>
                          <a:rPr lang="en-GB" sz="2800" b="0" i="1" smtClean="0">
                            <a:latin typeface="Cambria Math" panose="02040503050406030204" pitchFamily="18" charset="0"/>
                          </a:rPr>
                          <m:t>3</m:t>
                        </m:r>
                      </m:sup>
                    </m:sSup>
                    <m:r>
                      <a:rPr lang="en-GB" sz="2800" b="0" i="1" smtClean="0">
                        <a:latin typeface="Cambria Math" panose="02040503050406030204" pitchFamily="18" charset="0"/>
                      </a:rPr>
                      <m:t>+1</m:t>
                    </m:r>
                  </m:oMath>
                </a14:m>
                <a:endParaRPr lang="en-GB" sz="2800" dirty="0"/>
              </a:p>
            </p:txBody>
          </p:sp>
        </mc:Choice>
        <mc:Fallback xmlns="">
          <p:sp>
            <p:nvSpPr>
              <p:cNvPr id="24" name="Rectangle 23"/>
              <p:cNvSpPr>
                <a:spLocks noRot="1" noChangeAspect="1" noMove="1" noResize="1" noEditPoints="1" noAdjustHandles="1" noChangeArrowheads="1" noChangeShapeType="1" noTextEdit="1"/>
              </p:cNvSpPr>
              <p:nvPr/>
            </p:nvSpPr>
            <p:spPr>
              <a:xfrm>
                <a:off x="611560" y="3068960"/>
                <a:ext cx="1656184" cy="648072"/>
              </a:xfrm>
              <a:prstGeom prst="rect">
                <a:avLst/>
              </a:prstGeom>
              <a:blipFill>
                <a:blip r:embed="rId6"/>
                <a:stretch>
                  <a:fillRect l="-6522" b="-14414"/>
                </a:stretch>
              </a:blipFill>
            </p:spPr>
            <p:txBody>
              <a:bodyPr/>
              <a:lstStyle/>
              <a:p>
                <a:r>
                  <a:rPr lang="en-GB">
                    <a:noFill/>
                  </a:rPr>
                  <a:t> </a:t>
                </a:r>
              </a:p>
            </p:txBody>
          </p:sp>
        </mc:Fallback>
      </mc:AlternateContent>
      <p:sp>
        <p:nvSpPr>
          <p:cNvPr id="25" name="Rectangle 24"/>
          <p:cNvSpPr/>
          <p:nvPr/>
        </p:nvSpPr>
        <p:spPr>
          <a:xfrm>
            <a:off x="2555776" y="3068960"/>
            <a:ext cx="165618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mc:AlternateContent xmlns:mc="http://schemas.openxmlformats.org/markup-compatibility/2006" xmlns:a14="http://schemas.microsoft.com/office/drawing/2010/main">
        <mc:Choice Requires="a14">
          <p:sp>
            <p:nvSpPr>
              <p:cNvPr id="26" name="Rectangle 25"/>
              <p:cNvSpPr/>
              <p:nvPr/>
            </p:nvSpPr>
            <p:spPr>
              <a:xfrm>
                <a:off x="2555776" y="3068960"/>
                <a:ext cx="1656184"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800" dirty="0"/>
                  <a:t>E: </a:t>
                </a:r>
                <a14:m>
                  <m:oMath xmlns:m="http://schemas.openxmlformats.org/officeDocument/2006/math">
                    <m:sSup>
                      <m:sSupPr>
                        <m:ctrlPr>
                          <a:rPr lang="en-GB" sz="2800" b="0" i="1" smtClean="0">
                            <a:latin typeface="Cambria Math"/>
                          </a:rPr>
                        </m:ctrlPr>
                      </m:sSupPr>
                      <m:e>
                        <m:r>
                          <a:rPr lang="en-GB" sz="2800" b="0" i="1" smtClean="0">
                            <a:latin typeface="Cambria Math" panose="02040503050406030204" pitchFamily="18" charset="0"/>
                          </a:rPr>
                          <m:t>𝑥</m:t>
                        </m:r>
                      </m:e>
                      <m:sup>
                        <m:r>
                          <a:rPr lang="en-GB" sz="2800" b="0" i="1" smtClean="0">
                            <a:latin typeface="Cambria Math" panose="02040503050406030204" pitchFamily="18" charset="0"/>
                          </a:rPr>
                          <m:t>3</m:t>
                        </m:r>
                      </m:sup>
                    </m:sSup>
                    <m:r>
                      <a:rPr lang="en-GB" sz="2800" b="0" i="1" smtClean="0">
                        <a:latin typeface="Cambria Math" panose="02040503050406030204" pitchFamily="18" charset="0"/>
                      </a:rPr>
                      <m:t>+</m:t>
                    </m:r>
                    <m:r>
                      <a:rPr lang="en-GB" sz="2800" b="0" i="1" smtClean="0">
                        <a:latin typeface="Cambria Math" panose="02040503050406030204" pitchFamily="18" charset="0"/>
                      </a:rPr>
                      <m:t>𝑥</m:t>
                    </m:r>
                  </m:oMath>
                </a14:m>
                <a:endParaRPr lang="en-GB" sz="2800" dirty="0"/>
              </a:p>
            </p:txBody>
          </p:sp>
        </mc:Choice>
        <mc:Fallback xmlns="">
          <p:sp>
            <p:nvSpPr>
              <p:cNvPr id="26" name="Rectangle 25"/>
              <p:cNvSpPr>
                <a:spLocks noRot="1" noChangeAspect="1" noMove="1" noResize="1" noEditPoints="1" noAdjustHandles="1" noChangeArrowheads="1" noChangeShapeType="1" noTextEdit="1"/>
              </p:cNvSpPr>
              <p:nvPr/>
            </p:nvSpPr>
            <p:spPr>
              <a:xfrm>
                <a:off x="2555776" y="3068960"/>
                <a:ext cx="1656184" cy="648072"/>
              </a:xfrm>
              <a:prstGeom prst="rect">
                <a:avLst/>
              </a:prstGeom>
              <a:blipFill>
                <a:blip r:embed="rId7"/>
                <a:stretch>
                  <a:fillRect l="-6522" b="-144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23528" y="4365104"/>
                <a:ext cx="6408712" cy="1631216"/>
              </a:xfrm>
              <a:prstGeom prst="rect">
                <a:avLst/>
              </a:prstGeom>
              <a:noFill/>
            </p:spPr>
            <p:txBody>
              <a:bodyPr wrap="square" rtlCol="0">
                <a:spAutoFit/>
              </a:bodyPr>
              <a:lstStyle/>
              <a:p>
                <a:r>
                  <a:rPr lang="en-US" sz="2000" dirty="0"/>
                  <a:t>If for the natural numbers. </a:t>
                </a:r>
                <a14:m>
                  <m:oMath xmlns:m="http://schemas.openxmlformats.org/officeDocument/2006/math">
                    <m:r>
                      <a:rPr lang="en-GB" sz="2000" b="0" i="1" smtClean="0">
                        <a:latin typeface="Cambria Math" panose="02040503050406030204" pitchFamily="18" charset="0"/>
                      </a:rPr>
                      <m:t>𝑥</m:t>
                    </m:r>
                    <m:r>
                      <a:rPr lang="en-GB" sz="2000" b="0" i="1" smtClean="0">
                        <a:latin typeface="Cambria Math" panose="02040503050406030204" pitchFamily="18" charset="0"/>
                      </a:rPr>
                      <m:t>≡0,1,2 </m:t>
                    </m:r>
                    <m:d>
                      <m:dPr>
                        <m:ctrlPr>
                          <a:rPr lang="en-GB" sz="2000" b="0" i="1" smtClean="0">
                            <a:latin typeface="Cambria Math"/>
                          </a:rPr>
                        </m:ctrlPr>
                      </m:dPr>
                      <m:e>
                        <m:r>
                          <a:rPr lang="en-GB" sz="2000" b="0" i="1" smtClean="0">
                            <a:latin typeface="Cambria Math" panose="02040503050406030204" pitchFamily="18" charset="0"/>
                          </a:rPr>
                          <m:t>𝑚𝑜𝑑</m:t>
                        </m:r>
                        <m:r>
                          <a:rPr lang="en-GB" sz="2000" b="0" i="1" smtClean="0">
                            <a:latin typeface="Cambria Math" panose="02040503050406030204" pitchFamily="18" charset="0"/>
                          </a:rPr>
                          <m:t> 3</m:t>
                        </m:r>
                      </m:e>
                    </m:d>
                  </m:oMath>
                </a14:m>
                <a:r>
                  <a:rPr lang="en-US" sz="2000" dirty="0"/>
                  <a:t> then:</a:t>
                </a:r>
                <a:endParaRPr lang="en-GB" sz="2000" dirty="0"/>
              </a:p>
              <a:p>
                <a:pPr/>
                <a14:m>
                  <m:oMathPara xmlns:m="http://schemas.openxmlformats.org/officeDocument/2006/math">
                    <m:oMathParaPr>
                      <m:jc m:val="centerGroup"/>
                    </m:oMathParaPr>
                    <m:oMath xmlns:m="http://schemas.openxmlformats.org/officeDocument/2006/math">
                      <m:sSup>
                        <m:sSupPr>
                          <m:ctrlPr>
                            <a:rPr lang="en-GB" sz="2000" b="0" i="1" smtClean="0">
                              <a:latin typeface="Cambria Math"/>
                            </a:rPr>
                          </m:ctrlPr>
                        </m:sSupPr>
                        <m:e>
                          <m:r>
                            <a:rPr lang="en-GB" sz="2000" b="0" i="1" smtClean="0">
                              <a:latin typeface="Cambria Math" panose="02040503050406030204" pitchFamily="18" charset="0"/>
                            </a:rPr>
                            <m:t>𝑥</m:t>
                          </m:r>
                        </m:e>
                        <m:sup>
                          <m:r>
                            <a:rPr lang="en-GB" sz="2000" b="0" i="1" smtClean="0">
                              <a:latin typeface="Cambria Math" panose="02040503050406030204" pitchFamily="18" charset="0"/>
                            </a:rPr>
                            <m:t>3</m:t>
                          </m:r>
                        </m:sup>
                      </m:sSup>
                      <m:r>
                        <a:rPr lang="en-GB" sz="2000" b="0" i="1" smtClean="0">
                          <a:latin typeface="Cambria Math" panose="02040503050406030204" pitchFamily="18" charset="0"/>
                        </a:rPr>
                        <m:t>≡0,1,8≡0,1,2 (</m:t>
                      </m:r>
                      <m:r>
                        <a:rPr lang="en-GB" sz="2000" b="0" i="1" smtClean="0">
                          <a:latin typeface="Cambria Math" panose="02040503050406030204" pitchFamily="18" charset="0"/>
                        </a:rPr>
                        <m:t>𝑚𝑜𝑑</m:t>
                      </m:r>
                      <m:r>
                        <a:rPr lang="en-GB" sz="2000" b="0" i="1" smtClean="0">
                          <a:latin typeface="Cambria Math" panose="02040503050406030204" pitchFamily="18" charset="0"/>
                        </a:rPr>
                        <m:t> 3)</m:t>
                      </m:r>
                    </m:oMath>
                  </m:oMathPara>
                </a14:m>
                <a:endParaRPr lang="en-GB" sz="2000" dirty="0"/>
              </a:p>
              <a:p>
                <a:r>
                  <a:rPr lang="en-US" sz="2000" dirty="0"/>
                  <a:t>Then </a:t>
                </a:r>
                <a14:m>
                  <m:oMath xmlns:m="http://schemas.openxmlformats.org/officeDocument/2006/math">
                    <m:sSup>
                      <m:sSupPr>
                        <m:ctrlPr>
                          <a:rPr lang="en-GB" sz="2000" b="0" i="1" smtClean="0">
                            <a:latin typeface="Cambria Math"/>
                          </a:rPr>
                        </m:ctrlPr>
                      </m:sSupPr>
                      <m:e>
                        <m:r>
                          <a:rPr lang="en-GB" sz="2000" b="0" i="1" smtClean="0">
                            <a:latin typeface="Cambria Math" panose="02040503050406030204" pitchFamily="18" charset="0"/>
                          </a:rPr>
                          <m:t>𝑥</m:t>
                        </m:r>
                      </m:e>
                      <m:sup>
                        <m:r>
                          <a:rPr lang="en-GB" sz="2000" b="0" i="1" smtClean="0">
                            <a:latin typeface="Cambria Math" panose="02040503050406030204" pitchFamily="18" charset="0"/>
                          </a:rPr>
                          <m:t>3</m:t>
                        </m:r>
                      </m:sup>
                    </m:sSup>
                    <m:r>
                      <a:rPr lang="en-GB" sz="2000" b="0" i="1" smtClean="0">
                        <a:latin typeface="Cambria Math" panose="02040503050406030204" pitchFamily="18" charset="0"/>
                      </a:rPr>
                      <m:t>−</m:t>
                    </m:r>
                    <m:r>
                      <a:rPr lang="en-GB" sz="2000" b="0" i="1" smtClean="0">
                        <a:latin typeface="Cambria Math" panose="02040503050406030204" pitchFamily="18" charset="0"/>
                      </a:rPr>
                      <m:t>𝑥</m:t>
                    </m:r>
                    <m:r>
                      <a:rPr lang="en-GB" sz="2000" b="0" i="1" smtClean="0">
                        <a:latin typeface="Cambria Math" panose="02040503050406030204" pitchFamily="18" charset="0"/>
                      </a:rPr>
                      <m:t>≡0−1, 1−1, 2−2≡0,0,0 (</m:t>
                    </m:r>
                    <m:r>
                      <a:rPr lang="en-GB" sz="2000" b="0" i="1" smtClean="0">
                        <a:latin typeface="Cambria Math" panose="02040503050406030204" pitchFamily="18" charset="0"/>
                      </a:rPr>
                      <m:t>𝑚𝑜𝑑</m:t>
                    </m:r>
                    <m:r>
                      <a:rPr lang="en-GB" sz="2000" b="0" i="1" smtClean="0">
                        <a:latin typeface="Cambria Math" panose="02040503050406030204" pitchFamily="18" charset="0"/>
                      </a:rPr>
                      <m:t> 3)</m:t>
                    </m:r>
                  </m:oMath>
                </a14:m>
                <a:endParaRPr lang="en-GB" sz="2000" dirty="0"/>
              </a:p>
              <a:p>
                <a:r>
                  <a:rPr lang="en-US" sz="2000" dirty="0"/>
                  <a:t>i.e.  For all numbers of </a:t>
                </a:r>
                <a14:m>
                  <m:oMath xmlns:m="http://schemas.openxmlformats.org/officeDocument/2006/math">
                    <m:r>
                      <a:rPr lang="en-US" sz="2000" i="1" dirty="0" smtClean="0">
                        <a:latin typeface="Cambria Math" panose="02040503050406030204" pitchFamily="18" charset="0"/>
                      </a:rPr>
                      <m:t>𝑥</m:t>
                    </m:r>
                  </m:oMath>
                </a14:m>
                <a:r>
                  <a:rPr lang="en-US" sz="2000" dirty="0"/>
                  <a:t>, </a:t>
                </a:r>
                <a14:m>
                  <m:oMath xmlns:m="http://schemas.openxmlformats.org/officeDocument/2006/math">
                    <m:sSup>
                      <m:sSupPr>
                        <m:ctrlPr>
                          <a:rPr lang="en-GB" sz="2000" b="0" i="1" smtClean="0">
                            <a:latin typeface="Cambria Math"/>
                          </a:rPr>
                        </m:ctrlPr>
                      </m:sSupPr>
                      <m:e>
                        <m:r>
                          <a:rPr lang="en-GB" sz="2000" b="0" i="1" smtClean="0">
                            <a:latin typeface="Cambria Math" panose="02040503050406030204" pitchFamily="18" charset="0"/>
                          </a:rPr>
                          <m:t>𝑥</m:t>
                        </m:r>
                      </m:e>
                      <m:sup>
                        <m:r>
                          <a:rPr lang="en-GB" sz="2000" b="0" i="1" smtClean="0">
                            <a:latin typeface="Cambria Math" panose="02040503050406030204" pitchFamily="18" charset="0"/>
                          </a:rPr>
                          <m:t>3</m:t>
                        </m:r>
                      </m:sup>
                    </m:sSup>
                    <m:r>
                      <a:rPr lang="en-GB" sz="2000" b="0" i="1" smtClean="0">
                        <a:latin typeface="Cambria Math" panose="02040503050406030204" pitchFamily="18" charset="0"/>
                      </a:rPr>
                      <m:t>−</m:t>
                    </m:r>
                    <m:r>
                      <a:rPr lang="en-GB" sz="2000" b="0" i="1" smtClean="0">
                        <a:latin typeface="Cambria Math" panose="02040503050406030204" pitchFamily="18" charset="0"/>
                      </a:rPr>
                      <m:t>𝑥</m:t>
                    </m:r>
                  </m:oMath>
                </a14:m>
                <a:r>
                  <a:rPr lang="en-US" sz="2000" dirty="0"/>
                  <a:t> gives us a remainder of 0 when dividing by 3.</a:t>
                </a:r>
                <a:endParaRPr lang="en-GB" sz="2000" dirty="0"/>
              </a:p>
            </p:txBody>
          </p:sp>
        </mc:Choice>
        <mc:Fallback xmlns="">
          <p:sp>
            <p:nvSpPr>
              <p:cNvPr id="27" name="TextBox 26"/>
              <p:cNvSpPr txBox="1">
                <a:spLocks noRot="1" noChangeAspect="1" noMove="1" noResize="1" noEditPoints="1" noAdjustHandles="1" noChangeArrowheads="1" noChangeShapeType="1" noTextEdit="1"/>
              </p:cNvSpPr>
              <p:nvPr/>
            </p:nvSpPr>
            <p:spPr>
              <a:xfrm>
                <a:off x="323528" y="4365104"/>
                <a:ext cx="6408712" cy="1631216"/>
              </a:xfrm>
              <a:prstGeom prst="rect">
                <a:avLst/>
              </a:prstGeom>
              <a:blipFill>
                <a:blip r:embed="rId8"/>
                <a:stretch>
                  <a:fillRect l="-951" t="-1866" b="-5597"/>
                </a:stretch>
              </a:blipFill>
            </p:spPr>
            <p:txBody>
              <a:bodyPr/>
              <a:lstStyle/>
              <a:p>
                <a:r>
                  <a:rPr lang="en-GB">
                    <a:noFill/>
                  </a:rPr>
                  <a:t> </a:t>
                </a:r>
              </a:p>
            </p:txBody>
          </p:sp>
        </mc:Fallback>
      </mc:AlternateContent>
      <p:grpSp>
        <p:nvGrpSpPr>
          <p:cNvPr id="29" name="Group 28"/>
          <p:cNvGrpSpPr/>
          <p:nvPr/>
        </p:nvGrpSpPr>
        <p:grpSpPr>
          <a:xfrm>
            <a:off x="0" y="0"/>
            <a:ext cx="9143074" cy="599127"/>
            <a:chOff x="0" y="13335"/>
            <a:chExt cx="9144218" cy="599127"/>
          </a:xfrm>
        </p:grpSpPr>
        <p:sp>
          <p:nvSpPr>
            <p:cNvPr id="30"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Using laws of Modular Arithmetic</a:t>
              </a:r>
            </a:p>
          </p:txBody>
        </p:sp>
        <p:cxnSp>
          <p:nvCxnSpPr>
            <p:cNvPr id="31" name="Straight Connector 30"/>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1000"/>
                                        <p:tgtEl>
                                          <p:spTgt spid="27"/>
                                        </p:tgtEl>
                                      </p:cBhvr>
                                    </p:animEffect>
                                  </p:childTnLst>
                                </p:cTn>
                              </p:par>
                            </p:childTnLst>
                          </p:cTn>
                        </p:par>
                      </p:childTnLst>
                    </p:cTn>
                  </p:par>
                </p:childTnLst>
              </p:cTn>
              <p:nextCondLst>
                <p:cond evt="onClick" delay="0">
                  <p:tgtEl>
                    <p:spTgt spid="11"/>
                  </p:tgtEl>
                </p:cond>
              </p:nextCondLst>
            </p:seq>
            <p:seq concurrent="1" nextAc="seek">
              <p:cTn id="11" restart="whenNotActive" fill="hold" evtFilter="cancelBubble" nodeType="interactiveSeq">
                <p:stCondLst>
                  <p:cond evt="onClick" delay="0">
                    <p:tgtEl>
                      <p:spTgt spid="2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20"/>
                                        </p:tgtEl>
                                      </p:cBhvr>
                                    </p:animEffect>
                                    <p:set>
                                      <p:cBhvr>
                                        <p:cTn id="16"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7" restart="whenNotActive" fill="hold" evtFilter="cancelBubble" nodeType="interactiveSeq">
                <p:stCondLst>
                  <p:cond evt="onClick" delay="0">
                    <p:tgtEl>
                      <p:spTgt spid="22"/>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2"/>
                                        </p:tgtEl>
                                      </p:cBhvr>
                                    </p:animEffect>
                                    <p:set>
                                      <p:cBhvr>
                                        <p:cTn id="22"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3" restart="whenNotActive" fill="hold" evtFilter="cancelBubble" nodeType="interactiveSeq">
                <p:stCondLst>
                  <p:cond evt="onClick" delay="0">
                    <p:tgtEl>
                      <p:spTgt spid="24"/>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9" restart="whenNotActive" fill="hold" evtFilter="cancelBubble" nodeType="interactiveSeq">
                <p:stCondLst>
                  <p:cond evt="onClick" delay="0">
                    <p:tgtEl>
                      <p:spTgt spid="26"/>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26"/>
                                        </p:tgtEl>
                                      </p:cBhvr>
                                    </p:animEffect>
                                    <p:set>
                                      <p:cBhvr>
                                        <p:cTn id="34"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11" grpId="0" animBg="1"/>
      <p:bldP spid="20" grpId="0" animBg="1"/>
      <p:bldP spid="22" grpId="0" animBg="1"/>
      <p:bldP spid="24" grpId="0" animBg="1"/>
      <p:bldP spid="26" grpId="0" animBg="1"/>
      <p:bldP spid="2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1691680" y="2060848"/>
            <a:ext cx="3168352" cy="3024336"/>
            <a:chOff x="1547664" y="1052736"/>
            <a:chExt cx="1728192" cy="1728192"/>
          </a:xfrm>
        </p:grpSpPr>
        <p:sp>
          <p:nvSpPr>
            <p:cNvPr id="30" name="Rectangle 29"/>
            <p:cNvSpPr/>
            <p:nvPr/>
          </p:nvSpPr>
          <p:spPr>
            <a:xfrm>
              <a:off x="1547664" y="1052736"/>
              <a:ext cx="432048" cy="4320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1" name="Rectangle 30"/>
            <p:cNvSpPr/>
            <p:nvPr/>
          </p:nvSpPr>
          <p:spPr>
            <a:xfrm>
              <a:off x="1979712" y="1052736"/>
              <a:ext cx="432048"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2" name="Rectangle 31"/>
            <p:cNvSpPr/>
            <p:nvPr/>
          </p:nvSpPr>
          <p:spPr>
            <a:xfrm>
              <a:off x="2411760" y="1052736"/>
              <a:ext cx="432048" cy="4320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3" name="Rectangle 32"/>
            <p:cNvSpPr/>
            <p:nvPr/>
          </p:nvSpPr>
          <p:spPr>
            <a:xfrm>
              <a:off x="2843808" y="1052736"/>
              <a:ext cx="432048"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4" name="Rectangle 33"/>
            <p:cNvSpPr/>
            <p:nvPr/>
          </p:nvSpPr>
          <p:spPr>
            <a:xfrm>
              <a:off x="1979712" y="1484784"/>
              <a:ext cx="432048" cy="4320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5" name="Rectangle 34"/>
            <p:cNvSpPr/>
            <p:nvPr/>
          </p:nvSpPr>
          <p:spPr>
            <a:xfrm>
              <a:off x="2411760" y="1484784"/>
              <a:ext cx="432048"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6" name="Rectangle 35"/>
            <p:cNvSpPr/>
            <p:nvPr/>
          </p:nvSpPr>
          <p:spPr>
            <a:xfrm>
              <a:off x="2843808" y="1484784"/>
              <a:ext cx="432048" cy="4320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7" name="Rectangle 36"/>
            <p:cNvSpPr/>
            <p:nvPr/>
          </p:nvSpPr>
          <p:spPr>
            <a:xfrm>
              <a:off x="1547664" y="1484784"/>
              <a:ext cx="432048"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8" name="Rectangle 37"/>
            <p:cNvSpPr/>
            <p:nvPr/>
          </p:nvSpPr>
          <p:spPr>
            <a:xfrm>
              <a:off x="1547664" y="1916832"/>
              <a:ext cx="432048" cy="4320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9" name="Rectangle 38"/>
            <p:cNvSpPr/>
            <p:nvPr/>
          </p:nvSpPr>
          <p:spPr>
            <a:xfrm>
              <a:off x="1979712" y="1916832"/>
              <a:ext cx="432048"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0" name="Rectangle 39"/>
            <p:cNvSpPr/>
            <p:nvPr/>
          </p:nvSpPr>
          <p:spPr>
            <a:xfrm>
              <a:off x="2411760" y="1916832"/>
              <a:ext cx="432048" cy="4320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1" name="Rectangle 40"/>
            <p:cNvSpPr/>
            <p:nvPr/>
          </p:nvSpPr>
          <p:spPr>
            <a:xfrm>
              <a:off x="2843808" y="1916832"/>
              <a:ext cx="432048"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2" name="Rectangle 41"/>
            <p:cNvSpPr/>
            <p:nvPr/>
          </p:nvSpPr>
          <p:spPr>
            <a:xfrm>
              <a:off x="1979712" y="2348880"/>
              <a:ext cx="432048" cy="4320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3" name="Rectangle 42"/>
            <p:cNvSpPr/>
            <p:nvPr/>
          </p:nvSpPr>
          <p:spPr>
            <a:xfrm>
              <a:off x="2411760" y="2348880"/>
              <a:ext cx="432048"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4" name="Rectangle 43"/>
            <p:cNvSpPr/>
            <p:nvPr/>
          </p:nvSpPr>
          <p:spPr>
            <a:xfrm>
              <a:off x="2843808" y="2348880"/>
              <a:ext cx="432048" cy="4320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5" name="Rectangle 44"/>
            <p:cNvSpPr/>
            <p:nvPr/>
          </p:nvSpPr>
          <p:spPr>
            <a:xfrm>
              <a:off x="1547664" y="2348880"/>
              <a:ext cx="432048"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sp>
        <p:nvSpPr>
          <p:cNvPr id="46" name="TextBox 45"/>
          <p:cNvSpPr txBox="1"/>
          <p:nvPr/>
        </p:nvSpPr>
        <p:spPr>
          <a:xfrm>
            <a:off x="2843808" y="1412776"/>
            <a:ext cx="792088" cy="523220"/>
          </a:xfrm>
          <a:prstGeom prst="rect">
            <a:avLst/>
          </a:prstGeom>
          <a:noFill/>
        </p:spPr>
        <p:txBody>
          <a:bodyPr wrap="square" rtlCol="0">
            <a:spAutoFit/>
          </a:bodyPr>
          <a:lstStyle/>
          <a:p>
            <a:pPr algn="ctr"/>
            <a:r>
              <a:rPr lang="en-GB" sz="2800" dirty="0"/>
              <a:t>2</a:t>
            </a:r>
            <a:r>
              <a:rPr lang="en-GB" sz="2800" baseline="30000" dirty="0"/>
              <a:t>2</a:t>
            </a:r>
          </a:p>
        </p:txBody>
      </p:sp>
      <p:sp>
        <p:nvSpPr>
          <p:cNvPr id="47" name="TextBox 46"/>
          <p:cNvSpPr txBox="1"/>
          <p:nvPr/>
        </p:nvSpPr>
        <p:spPr>
          <a:xfrm>
            <a:off x="755576" y="3356992"/>
            <a:ext cx="792088" cy="523220"/>
          </a:xfrm>
          <a:prstGeom prst="rect">
            <a:avLst/>
          </a:prstGeom>
          <a:noFill/>
        </p:spPr>
        <p:txBody>
          <a:bodyPr wrap="square" rtlCol="0">
            <a:spAutoFit/>
          </a:bodyPr>
          <a:lstStyle/>
          <a:p>
            <a:pPr algn="ctr"/>
            <a:r>
              <a:rPr lang="en-GB" sz="2800" dirty="0"/>
              <a:t>2</a:t>
            </a:r>
            <a:r>
              <a:rPr lang="en-GB" sz="2800" baseline="30000" dirty="0"/>
              <a:t>2</a:t>
            </a:r>
          </a:p>
        </p:txBody>
      </p:sp>
      <p:cxnSp>
        <p:nvCxnSpPr>
          <p:cNvPr id="48" name="Straight Arrow Connector 47"/>
          <p:cNvCxnSpPr/>
          <p:nvPr/>
        </p:nvCxnSpPr>
        <p:spPr>
          <a:xfrm flipV="1">
            <a:off x="1115616" y="2132856"/>
            <a:ext cx="0" cy="115212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9" name="Straight Arrow Connector 48"/>
          <p:cNvCxnSpPr/>
          <p:nvPr/>
        </p:nvCxnSpPr>
        <p:spPr>
          <a:xfrm rot="10800000" flipV="1">
            <a:off x="1115616" y="3933056"/>
            <a:ext cx="0" cy="115212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0" name="Straight Arrow Connector 49"/>
          <p:cNvCxnSpPr/>
          <p:nvPr/>
        </p:nvCxnSpPr>
        <p:spPr>
          <a:xfrm rot="16200000" flipV="1">
            <a:off x="2339752" y="1124744"/>
            <a:ext cx="0" cy="115212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1" name="Straight Arrow Connector 50"/>
          <p:cNvCxnSpPr/>
          <p:nvPr/>
        </p:nvCxnSpPr>
        <p:spPr>
          <a:xfrm rot="5400000" flipV="1">
            <a:off x="4283968" y="1124744"/>
            <a:ext cx="0" cy="115212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2" name="Freeform 51"/>
          <p:cNvSpPr/>
          <p:nvPr/>
        </p:nvSpPr>
        <p:spPr>
          <a:xfrm>
            <a:off x="2483768" y="2780928"/>
            <a:ext cx="1615440" cy="1524000"/>
          </a:xfrm>
          <a:custGeom>
            <a:avLst/>
            <a:gdLst>
              <a:gd name="connsiteX0" fmla="*/ 0 w 1615440"/>
              <a:gd name="connsiteY0" fmla="*/ 1503680 h 1524000"/>
              <a:gd name="connsiteX1" fmla="*/ 0 w 1615440"/>
              <a:gd name="connsiteY1" fmla="*/ 0 h 1524000"/>
              <a:gd name="connsiteX2" fmla="*/ 812800 w 1615440"/>
              <a:gd name="connsiteY2" fmla="*/ 10160 h 1524000"/>
              <a:gd name="connsiteX3" fmla="*/ 802640 w 1615440"/>
              <a:gd name="connsiteY3" fmla="*/ 772160 h 1524000"/>
              <a:gd name="connsiteX4" fmla="*/ 1605280 w 1615440"/>
              <a:gd name="connsiteY4" fmla="*/ 751840 h 1524000"/>
              <a:gd name="connsiteX5" fmla="*/ 1615440 w 1615440"/>
              <a:gd name="connsiteY5" fmla="*/ 1524000 h 1524000"/>
              <a:gd name="connsiteX6" fmla="*/ 0 w 1615440"/>
              <a:gd name="connsiteY6" fmla="*/ 150368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5440" h="1524000">
                <a:moveTo>
                  <a:pt x="0" y="1503680"/>
                </a:moveTo>
                <a:lnTo>
                  <a:pt x="0" y="0"/>
                </a:lnTo>
                <a:lnTo>
                  <a:pt x="812800" y="10160"/>
                </a:lnTo>
                <a:lnTo>
                  <a:pt x="802640" y="772160"/>
                </a:lnTo>
                <a:lnTo>
                  <a:pt x="1605280" y="751840"/>
                </a:lnTo>
                <a:lnTo>
                  <a:pt x="1615440" y="1524000"/>
                </a:lnTo>
                <a:lnTo>
                  <a:pt x="0" y="150368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3" name="TextBox 52"/>
              <p:cNvSpPr txBox="1"/>
              <p:nvPr/>
            </p:nvSpPr>
            <p:spPr>
              <a:xfrm>
                <a:off x="5220072" y="1988840"/>
                <a:ext cx="3456384" cy="3046988"/>
              </a:xfrm>
              <a:prstGeom prst="rect">
                <a:avLst/>
              </a:prstGeom>
              <a:noFill/>
            </p:spPr>
            <p:txBody>
              <a:bodyPr wrap="square" rtlCol="0">
                <a:spAutoFit/>
              </a:bodyPr>
              <a:lstStyle/>
              <a:p>
                <a:r>
                  <a:rPr lang="en-GB" sz="2400" dirty="0"/>
                  <a:t>A square chessboard of sides </a:t>
                </a:r>
                <a14:m>
                  <m:oMath xmlns:m="http://schemas.openxmlformats.org/officeDocument/2006/math">
                    <m:sSup>
                      <m:sSupPr>
                        <m:ctrlPr>
                          <a:rPr lang="en-GB" sz="2400" b="0" i="1" smtClean="0">
                            <a:latin typeface="Cambria Math"/>
                          </a:rPr>
                        </m:ctrlPr>
                      </m:sSupPr>
                      <m:e>
                        <m:r>
                          <a:rPr lang="en-GB" sz="2400" b="0" i="1" smtClean="0">
                            <a:latin typeface="Cambria Math" panose="02040503050406030204" pitchFamily="18" charset="0"/>
                          </a:rPr>
                          <m:t>2</m:t>
                        </m:r>
                      </m:e>
                      <m:sup>
                        <m:r>
                          <a:rPr lang="en-GB" sz="2400" b="0" i="1" smtClean="0">
                            <a:latin typeface="Cambria Math" panose="02040503050406030204" pitchFamily="18" charset="0"/>
                          </a:rPr>
                          <m:t>𝑛</m:t>
                        </m:r>
                      </m:sup>
                    </m:sSup>
                  </m:oMath>
                </a14:m>
                <a:r>
                  <a:rPr lang="en-GB" sz="2400" dirty="0"/>
                  <a:t> (for any </a:t>
                </a:r>
                <a14:m>
                  <m:oMath xmlns:m="http://schemas.openxmlformats.org/officeDocument/2006/math">
                    <m:r>
                      <a:rPr lang="en-GB" sz="2400" i="1" dirty="0" smtClean="0">
                        <a:latin typeface="Cambria Math" panose="02040503050406030204" pitchFamily="18" charset="0"/>
                      </a:rPr>
                      <m:t>𝑛</m:t>
                    </m:r>
                  </m:oMath>
                </a14:m>
                <a:r>
                  <a:rPr lang="en-GB" sz="2400" dirty="0"/>
                  <a:t>) is tiled with L-shapes, each of 3 squares, such that tiles don’t overlap.</a:t>
                </a:r>
              </a:p>
              <a:p>
                <a:r>
                  <a:rPr lang="en-GB" sz="2400" dirty="0"/>
                  <a:t>Show that you will always have 1 square on the chessboard left </a:t>
                </a:r>
                <a:r>
                  <a:rPr lang="en-GB" sz="2400" dirty="0" err="1"/>
                  <a:t>untiled</a:t>
                </a:r>
                <a:r>
                  <a:rPr lang="en-GB" sz="2400" dirty="0"/>
                  <a:t>.</a:t>
                </a:r>
              </a:p>
            </p:txBody>
          </p:sp>
        </mc:Choice>
        <mc:Fallback xmlns="">
          <p:sp>
            <p:nvSpPr>
              <p:cNvPr id="53" name="TextBox 52"/>
              <p:cNvSpPr txBox="1">
                <a:spLocks noRot="1" noChangeAspect="1" noMove="1" noResize="1" noEditPoints="1" noAdjustHandles="1" noChangeArrowheads="1" noChangeShapeType="1" noTextEdit="1"/>
              </p:cNvSpPr>
              <p:nvPr/>
            </p:nvSpPr>
            <p:spPr>
              <a:xfrm>
                <a:off x="5220072" y="1988840"/>
                <a:ext cx="3456384" cy="3046988"/>
              </a:xfrm>
              <a:prstGeom prst="rect">
                <a:avLst/>
              </a:prstGeom>
              <a:blipFill>
                <a:blip r:embed="rId2"/>
                <a:stretch>
                  <a:fillRect l="-2646" t="-1600" r="-4409" b="-3600"/>
                </a:stretch>
              </a:blipFill>
            </p:spPr>
            <p:txBody>
              <a:bodyPr/>
              <a:lstStyle/>
              <a:p>
                <a:r>
                  <a:rPr lang="en-GB">
                    <a:noFill/>
                  </a:rPr>
                  <a:t> </a:t>
                </a:r>
              </a:p>
            </p:txBody>
          </p:sp>
        </mc:Fallback>
      </mc:AlternateContent>
      <p:sp>
        <p:nvSpPr>
          <p:cNvPr id="54" name="TextBox 53"/>
          <p:cNvSpPr txBox="1"/>
          <p:nvPr/>
        </p:nvSpPr>
        <p:spPr>
          <a:xfrm>
            <a:off x="6444208" y="1052736"/>
            <a:ext cx="2232248" cy="369332"/>
          </a:xfrm>
          <a:prstGeom prst="rect">
            <a:avLst/>
          </a:prstGeom>
          <a:noFill/>
        </p:spPr>
        <p:txBody>
          <a:bodyPr wrap="square" rtlCol="0">
            <a:spAutoFit/>
          </a:bodyPr>
          <a:lstStyle/>
          <a:p>
            <a:r>
              <a:rPr lang="en-GB" dirty="0"/>
              <a:t>Source: Frosty Special</a:t>
            </a:r>
          </a:p>
        </p:txBody>
      </p:sp>
      <mc:AlternateContent xmlns:mc="http://schemas.openxmlformats.org/markup-compatibility/2006" xmlns:a14="http://schemas.microsoft.com/office/drawing/2010/main">
        <mc:Choice Requires="a14">
          <p:sp>
            <p:nvSpPr>
              <p:cNvPr id="55" name="TextBox 54"/>
              <p:cNvSpPr txBox="1"/>
              <p:nvPr/>
            </p:nvSpPr>
            <p:spPr>
              <a:xfrm>
                <a:off x="1115616" y="5445224"/>
                <a:ext cx="6912768" cy="1200329"/>
              </a:xfrm>
              <a:prstGeom prst="rect">
                <a:avLst/>
              </a:prstGeom>
              <a:noFill/>
            </p:spPr>
            <p:txBody>
              <a:bodyPr wrap="square" rtlCol="0">
                <a:spAutoFit/>
              </a:bodyPr>
              <a:lstStyle/>
              <a:p>
                <a:r>
                  <a:rPr lang="en-GB" sz="2400" b="1" dirty="0"/>
                  <a:t>Solution: </a:t>
                </a:r>
                <a:r>
                  <a:rPr lang="en-GB" sz="2400" dirty="0"/>
                  <a:t>We’re finding the remainder when we </a:t>
                </a:r>
              </a:p>
              <a:p>
                <a:r>
                  <a:rPr lang="en-GB" sz="2400" dirty="0"/>
                  <a:t>divide </a:t>
                </a:r>
                <a14:m>
                  <m:oMath xmlns:m="http://schemas.openxmlformats.org/officeDocument/2006/math">
                    <m:sSup>
                      <m:sSupPr>
                        <m:ctrlPr>
                          <a:rPr lang="en-GB" sz="2400" b="0" i="1" smtClean="0">
                            <a:latin typeface="Cambria Math"/>
                          </a:rPr>
                        </m:ctrlPr>
                      </m:sSupPr>
                      <m:e>
                        <m:d>
                          <m:dPr>
                            <m:ctrlPr>
                              <a:rPr lang="en-GB" sz="2400" b="0" i="1" smtClean="0">
                                <a:latin typeface="Cambria Math"/>
                              </a:rPr>
                            </m:ctrlPr>
                          </m:dPr>
                          <m:e>
                            <m:sSup>
                              <m:sSupPr>
                                <m:ctrlPr>
                                  <a:rPr lang="en-GB" sz="2400" b="0" i="1" smtClean="0">
                                    <a:latin typeface="Cambria Math"/>
                                  </a:rPr>
                                </m:ctrlPr>
                              </m:sSupPr>
                              <m:e>
                                <m:r>
                                  <a:rPr lang="en-GB" sz="2400" b="0" i="1" smtClean="0">
                                    <a:latin typeface="Cambria Math" panose="02040503050406030204" pitchFamily="18" charset="0"/>
                                  </a:rPr>
                                  <m:t>2</m:t>
                                </m:r>
                              </m:e>
                              <m:sup>
                                <m:r>
                                  <a:rPr lang="en-GB" sz="2400" b="0" i="1" smtClean="0">
                                    <a:latin typeface="Cambria Math" panose="02040503050406030204" pitchFamily="18" charset="0"/>
                                  </a:rPr>
                                  <m:t>𝑛</m:t>
                                </m:r>
                              </m:sup>
                            </m:sSup>
                          </m:e>
                        </m:d>
                      </m:e>
                      <m:sup>
                        <m:r>
                          <a:rPr lang="en-GB" sz="2400" b="0" i="1" smtClean="0">
                            <a:latin typeface="Cambria Math" panose="02040503050406030204" pitchFamily="18" charset="0"/>
                          </a:rPr>
                          <m:t>2</m:t>
                        </m:r>
                      </m:sup>
                    </m:sSup>
                    <m:r>
                      <a:rPr lang="en-GB" sz="2400" b="0" i="1" smtClean="0">
                        <a:latin typeface="Cambria Math" panose="02040503050406030204" pitchFamily="18" charset="0"/>
                      </a:rPr>
                      <m:t>=</m:t>
                    </m:r>
                    <m:sSup>
                      <m:sSupPr>
                        <m:ctrlPr>
                          <a:rPr lang="en-GB" sz="2400" b="0" i="1" smtClean="0">
                            <a:latin typeface="Cambria Math"/>
                          </a:rPr>
                        </m:ctrlPr>
                      </m:sSupPr>
                      <m:e>
                        <m:r>
                          <a:rPr lang="en-GB" sz="2400" b="0" i="1" smtClean="0">
                            <a:latin typeface="Cambria Math" panose="02040503050406030204" pitchFamily="18" charset="0"/>
                          </a:rPr>
                          <m:t>2</m:t>
                        </m:r>
                      </m:e>
                      <m:sup>
                        <m:r>
                          <a:rPr lang="en-GB" sz="2400" b="0" i="1" smtClean="0">
                            <a:latin typeface="Cambria Math" panose="02040503050406030204" pitchFamily="18" charset="0"/>
                          </a:rPr>
                          <m:t>2</m:t>
                        </m:r>
                        <m:r>
                          <a:rPr lang="en-GB" sz="2400" b="0" i="1" smtClean="0">
                            <a:latin typeface="Cambria Math" panose="02040503050406030204" pitchFamily="18" charset="0"/>
                          </a:rPr>
                          <m:t>𝑛</m:t>
                        </m:r>
                      </m:sup>
                    </m:sSup>
                    <m:r>
                      <a:rPr lang="en-GB" sz="2400" b="0" i="1" smtClean="0">
                        <a:latin typeface="Cambria Math" panose="02040503050406030204" pitchFamily="18" charset="0"/>
                      </a:rPr>
                      <m:t>=</m:t>
                    </m:r>
                    <m:sSup>
                      <m:sSupPr>
                        <m:ctrlPr>
                          <a:rPr lang="en-GB" sz="2400" b="0" i="1" smtClean="0">
                            <a:latin typeface="Cambria Math"/>
                          </a:rPr>
                        </m:ctrlPr>
                      </m:sSupPr>
                      <m:e>
                        <m:r>
                          <a:rPr lang="en-GB" sz="2400" b="0" i="1" smtClean="0">
                            <a:latin typeface="Cambria Math" panose="02040503050406030204" pitchFamily="18" charset="0"/>
                          </a:rPr>
                          <m:t>4</m:t>
                        </m:r>
                      </m:e>
                      <m:sup>
                        <m:r>
                          <a:rPr lang="en-GB" sz="2400" b="0" i="1" smtClean="0">
                            <a:latin typeface="Cambria Math" panose="02040503050406030204" pitchFamily="18" charset="0"/>
                          </a:rPr>
                          <m:t>𝑛</m:t>
                        </m:r>
                      </m:sup>
                    </m:sSup>
                  </m:oMath>
                </a14:m>
                <a:r>
                  <a:rPr lang="en-GB" sz="2400" dirty="0"/>
                  <a:t> by 3.</a:t>
                </a:r>
              </a:p>
              <a:p>
                <a14:m>
                  <m:oMath xmlns:m="http://schemas.openxmlformats.org/officeDocument/2006/math">
                    <m:r>
                      <a:rPr lang="en-GB" sz="2400" b="0" i="1" smtClean="0">
                        <a:latin typeface="Cambria Math" panose="02040503050406030204" pitchFamily="18" charset="0"/>
                      </a:rPr>
                      <m:t>4≡1 (</m:t>
                    </m:r>
                    <m:r>
                      <a:rPr lang="en-GB" sz="2400" b="0" i="1" smtClean="0">
                        <a:latin typeface="Cambria Math" panose="02040503050406030204" pitchFamily="18" charset="0"/>
                      </a:rPr>
                      <m:t>𝑚𝑜𝑑</m:t>
                    </m:r>
                    <m:r>
                      <a:rPr lang="en-GB" sz="2400" b="0" i="1" smtClean="0">
                        <a:latin typeface="Cambria Math" panose="02040503050406030204" pitchFamily="18" charset="0"/>
                      </a:rPr>
                      <m:t> 3)</m:t>
                    </m:r>
                  </m:oMath>
                </a14:m>
                <a:r>
                  <a:rPr lang="en-GB" sz="2400" dirty="0"/>
                  <a:t>. So </a:t>
                </a:r>
                <a14:m>
                  <m:oMath xmlns:m="http://schemas.openxmlformats.org/officeDocument/2006/math">
                    <m:sSup>
                      <m:sSupPr>
                        <m:ctrlPr>
                          <a:rPr lang="en-GB" sz="2400" b="0" i="1" smtClean="0">
                            <a:latin typeface="Cambria Math"/>
                          </a:rPr>
                        </m:ctrlPr>
                      </m:sSupPr>
                      <m:e>
                        <m:r>
                          <a:rPr lang="en-GB" sz="2400" b="0" i="1" smtClean="0">
                            <a:latin typeface="Cambria Math" panose="02040503050406030204" pitchFamily="18" charset="0"/>
                          </a:rPr>
                          <m:t>4</m:t>
                        </m:r>
                      </m:e>
                      <m:sup>
                        <m:r>
                          <a:rPr lang="en-GB" sz="2400" b="0" i="1" smtClean="0">
                            <a:latin typeface="Cambria Math" panose="02040503050406030204" pitchFamily="18" charset="0"/>
                          </a:rPr>
                          <m:t>𝑛</m:t>
                        </m:r>
                      </m:sup>
                    </m:sSup>
                    <m:r>
                      <a:rPr lang="en-GB" sz="2400" b="0" i="1" smtClean="0">
                        <a:latin typeface="Cambria Math" panose="02040503050406030204" pitchFamily="18" charset="0"/>
                      </a:rPr>
                      <m:t>≡</m:t>
                    </m:r>
                    <m:sSup>
                      <m:sSupPr>
                        <m:ctrlPr>
                          <a:rPr lang="en-GB" sz="2400" b="0" i="1" smtClean="0">
                            <a:latin typeface="Cambria Math"/>
                          </a:rPr>
                        </m:ctrlPr>
                      </m:sSupPr>
                      <m:e>
                        <m:r>
                          <a:rPr lang="en-GB" sz="2400" b="0" i="1" smtClean="0">
                            <a:latin typeface="Cambria Math" panose="02040503050406030204" pitchFamily="18" charset="0"/>
                          </a:rPr>
                          <m:t>1</m:t>
                        </m:r>
                      </m:e>
                      <m:sup>
                        <m:r>
                          <a:rPr lang="en-GB" sz="2400" b="0" i="1" smtClean="0">
                            <a:latin typeface="Cambria Math" panose="02040503050406030204" pitchFamily="18" charset="0"/>
                          </a:rPr>
                          <m:t>𝑛</m:t>
                        </m:r>
                      </m:sup>
                    </m:sSup>
                    <m:r>
                      <a:rPr lang="en-GB" sz="2400" b="0" i="1" smtClean="0">
                        <a:latin typeface="Cambria Math" panose="02040503050406030204" pitchFamily="18" charset="0"/>
                      </a:rPr>
                      <m:t>≡1 (</m:t>
                    </m:r>
                    <m:r>
                      <a:rPr lang="en-GB" sz="2400" b="0" i="1" smtClean="0">
                        <a:latin typeface="Cambria Math" panose="02040503050406030204" pitchFamily="18" charset="0"/>
                      </a:rPr>
                      <m:t>𝑚𝑜𝑑</m:t>
                    </m:r>
                    <m:r>
                      <a:rPr lang="en-GB" sz="2400" b="0" i="1" smtClean="0">
                        <a:latin typeface="Cambria Math" panose="02040503050406030204" pitchFamily="18" charset="0"/>
                      </a:rPr>
                      <m:t> 3)</m:t>
                    </m:r>
                  </m:oMath>
                </a14:m>
                <a:r>
                  <a:rPr lang="en-GB" sz="2400" dirty="0"/>
                  <a:t>.</a:t>
                </a:r>
              </a:p>
            </p:txBody>
          </p:sp>
        </mc:Choice>
        <mc:Fallback xmlns="">
          <p:sp>
            <p:nvSpPr>
              <p:cNvPr id="55" name="TextBox 54"/>
              <p:cNvSpPr txBox="1">
                <a:spLocks noRot="1" noChangeAspect="1" noMove="1" noResize="1" noEditPoints="1" noAdjustHandles="1" noChangeArrowheads="1" noChangeShapeType="1" noTextEdit="1"/>
              </p:cNvSpPr>
              <p:nvPr/>
            </p:nvSpPr>
            <p:spPr>
              <a:xfrm>
                <a:off x="1115616" y="5445224"/>
                <a:ext cx="6912768" cy="1200329"/>
              </a:xfrm>
              <a:prstGeom prst="rect">
                <a:avLst/>
              </a:prstGeom>
              <a:blipFill>
                <a:blip r:embed="rId3"/>
                <a:stretch>
                  <a:fillRect l="-1323" t="-4061" b="-10660"/>
                </a:stretch>
              </a:blipFill>
            </p:spPr>
            <p:txBody>
              <a:bodyPr/>
              <a:lstStyle/>
              <a:p>
                <a:r>
                  <a:rPr lang="en-GB">
                    <a:noFill/>
                  </a:rPr>
                  <a:t> </a:t>
                </a:r>
              </a:p>
            </p:txBody>
          </p:sp>
        </mc:Fallback>
      </mc:AlternateContent>
      <p:sp>
        <p:nvSpPr>
          <p:cNvPr id="56" name="Rectangle 55"/>
          <p:cNvSpPr/>
          <p:nvPr/>
        </p:nvSpPr>
        <p:spPr>
          <a:xfrm>
            <a:off x="1151620" y="5361066"/>
            <a:ext cx="6480720" cy="12241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57" name="Group 56"/>
          <p:cNvGrpSpPr/>
          <p:nvPr/>
        </p:nvGrpSpPr>
        <p:grpSpPr>
          <a:xfrm>
            <a:off x="0" y="0"/>
            <a:ext cx="9143074" cy="599127"/>
            <a:chOff x="0" y="13335"/>
            <a:chExt cx="9144218" cy="599127"/>
          </a:xfrm>
        </p:grpSpPr>
        <p:sp>
          <p:nvSpPr>
            <p:cNvPr id="58"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Using laws of Modular Arithmetic</a:t>
              </a:r>
            </a:p>
          </p:txBody>
        </p:sp>
        <p:cxnSp>
          <p:nvCxnSpPr>
            <p:cNvPr id="59" name="Straight Connector 58"/>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6"/>
                                        </p:tgtEl>
                                      </p:cBhvr>
                                    </p:animEffect>
                                    <p:set>
                                      <p:cBhvr>
                                        <p:cTn id="7"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childTnLst>
        </p:cTn>
      </p:par>
    </p:tnLst>
    <p:bldLst>
      <p:bldP spid="5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601" name="Rectangle 1"/>
              <p:cNvSpPr>
                <a:spLocks noChangeArrowheads="1"/>
              </p:cNvSpPr>
              <p:nvPr/>
            </p:nvSpPr>
            <p:spPr bwMode="auto">
              <a:xfrm>
                <a:off x="480120" y="879482"/>
                <a:ext cx="8064896" cy="1138773"/>
              </a:xfrm>
              <a:prstGeom prst="rect">
                <a:avLst/>
              </a:prstGeom>
              <a:solidFill>
                <a:schemeClr val="bg1"/>
              </a:solidFill>
              <a:ln w="9525">
                <a:noFill/>
                <a:miter lim="800000"/>
                <a:headEnd/>
                <a:tailEnd/>
              </a:ln>
              <a:effectLst>
                <a:outerShdw blurRad="63500" sx="102000" sy="102000" algn="ctr"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GB" sz="2400" dirty="0">
                    <a:latin typeface="Calibri" panose="020F0502020204030204" pitchFamily="34" charset="0"/>
                    <a:ea typeface="Calibri" panose="020F0502020204030204" pitchFamily="34" charset="0"/>
                    <a:cs typeface="Times New Roman" panose="02020603050405020304" pitchFamily="18" charset="0"/>
                  </a:rPr>
                  <a:t>[BMO 1999/2000 Q2] Show that, for every positive integer </a:t>
                </a:r>
                <a14:m>
                  <m:oMath xmlns:m="http://schemas.openxmlformats.org/officeDocument/2006/math">
                    <m:r>
                      <a:rPr lang="en-GB" sz="2400" i="1">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GB" sz="2400" dirty="0">
                    <a:effectLst/>
                    <a:latin typeface="Calibri" panose="020F0502020204030204" pitchFamily="34" charset="0"/>
                    <a:ea typeface="Times New Roman" panose="02020603050405020304" pitchFamily="18" charset="0"/>
                    <a:cs typeface="Times New Roman" panose="02020603050405020304" pitchFamily="18" charset="0"/>
                  </a:rPr>
                  <a:t>,</a:t>
                </a:r>
                <a:br>
                  <a:rPr lang="en-GB" sz="2400" dirty="0">
                    <a:effectLst/>
                    <a:latin typeface="Calibri" panose="020F0502020204030204" pitchFamily="34" charset="0"/>
                    <a:ea typeface="Times New Roman" panose="02020603050405020304" pitchFamily="18" charset="0"/>
                    <a:cs typeface="Times New Roman" panose="02020603050405020304" pitchFamily="18" charset="0"/>
                  </a:rPr>
                </a:br>
                <a14:m>
                  <m:oMath xmlns:m="http://schemas.openxmlformats.org/officeDocument/2006/math">
                    <m:sSup>
                      <m:sSupPr>
                        <m:ctrlPr>
                          <a:rPr lang="en-GB" sz="2400" i="1">
                            <a:effectLst/>
                            <a:latin typeface="Cambria Math"/>
                          </a:rPr>
                        </m:ctrlPr>
                      </m:sSupPr>
                      <m:e>
                        <m:r>
                          <a:rPr lang="en-GB" sz="2400" i="1">
                            <a:effectLst/>
                            <a:latin typeface="Cambria Math" panose="02040503050406030204" pitchFamily="18" charset="0"/>
                            <a:ea typeface="Calibri" panose="020F0502020204030204" pitchFamily="34" charset="0"/>
                            <a:cs typeface="Times New Roman" panose="02020603050405020304" pitchFamily="18" charset="0"/>
                          </a:rPr>
                          <m:t>121</m:t>
                        </m:r>
                      </m:e>
                      <m:sup>
                        <m:r>
                          <a:rPr lang="en-GB" sz="2400" i="1">
                            <a:effectLst/>
                            <a:latin typeface="Cambria Math" panose="02040503050406030204" pitchFamily="18" charset="0"/>
                            <a:ea typeface="Calibri" panose="020F0502020204030204" pitchFamily="34" charset="0"/>
                            <a:cs typeface="Times New Roman" panose="02020603050405020304" pitchFamily="18" charset="0"/>
                          </a:rPr>
                          <m:t>𝑛</m:t>
                        </m:r>
                      </m:sup>
                    </m:sSup>
                    <m:r>
                      <a:rPr lang="en-GB" sz="24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GB" sz="2400" i="1">
                            <a:effectLst/>
                            <a:latin typeface="Cambria Math"/>
                          </a:rPr>
                        </m:ctrlPr>
                      </m:sSupPr>
                      <m:e>
                        <m:r>
                          <a:rPr lang="en-GB" sz="2400" i="1">
                            <a:effectLst/>
                            <a:latin typeface="Cambria Math" panose="02040503050406030204" pitchFamily="18" charset="0"/>
                            <a:ea typeface="Calibri" panose="020F0502020204030204" pitchFamily="34" charset="0"/>
                            <a:cs typeface="Times New Roman" panose="02020603050405020304" pitchFamily="18" charset="0"/>
                          </a:rPr>
                          <m:t>25</m:t>
                        </m:r>
                      </m:e>
                      <m:sup>
                        <m:r>
                          <a:rPr lang="en-GB" sz="2400" i="1">
                            <a:effectLst/>
                            <a:latin typeface="Cambria Math" panose="02040503050406030204" pitchFamily="18" charset="0"/>
                            <a:ea typeface="Calibri" panose="020F0502020204030204" pitchFamily="34" charset="0"/>
                            <a:cs typeface="Times New Roman" panose="02020603050405020304" pitchFamily="18" charset="0"/>
                          </a:rPr>
                          <m:t>𝑛</m:t>
                        </m:r>
                      </m:sup>
                    </m:sSup>
                    <m:r>
                      <a:rPr lang="en-GB" sz="24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GB" sz="2400" i="1">
                            <a:effectLst/>
                            <a:latin typeface="Cambria Math"/>
                          </a:rPr>
                        </m:ctrlPr>
                      </m:sSupPr>
                      <m:e>
                        <m:r>
                          <a:rPr lang="en-GB" sz="2400" i="1">
                            <a:effectLst/>
                            <a:latin typeface="Cambria Math" panose="02040503050406030204" pitchFamily="18" charset="0"/>
                            <a:ea typeface="Calibri" panose="020F0502020204030204" pitchFamily="34" charset="0"/>
                            <a:cs typeface="Times New Roman" panose="02020603050405020304" pitchFamily="18" charset="0"/>
                          </a:rPr>
                          <m:t>1900</m:t>
                        </m:r>
                      </m:e>
                      <m:sup>
                        <m:r>
                          <a:rPr lang="en-GB" sz="2400" i="1">
                            <a:effectLst/>
                            <a:latin typeface="Cambria Math" panose="02040503050406030204" pitchFamily="18" charset="0"/>
                            <a:ea typeface="Calibri" panose="020F0502020204030204" pitchFamily="34" charset="0"/>
                            <a:cs typeface="Times New Roman" panose="02020603050405020304" pitchFamily="18" charset="0"/>
                          </a:rPr>
                          <m:t>𝑛</m:t>
                        </m:r>
                      </m:sup>
                    </m:sSup>
                    <m:r>
                      <a:rPr lang="en-GB" sz="24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GB" sz="2400" i="1">
                            <a:effectLst/>
                            <a:latin typeface="Cambria Math"/>
                          </a:rPr>
                        </m:ctrlPr>
                      </m:sSupPr>
                      <m:e>
                        <m:d>
                          <m:dPr>
                            <m:ctrlPr>
                              <a:rPr lang="en-GB" sz="2400" i="1">
                                <a:effectLst/>
                                <a:latin typeface="Cambria Math"/>
                              </a:rPr>
                            </m:ctrlPr>
                          </m:dPr>
                          <m:e>
                            <m:r>
                              <a:rPr lang="en-GB" sz="2400" i="1">
                                <a:effectLst/>
                                <a:latin typeface="Cambria Math" panose="02040503050406030204" pitchFamily="18" charset="0"/>
                                <a:ea typeface="Calibri" panose="020F0502020204030204" pitchFamily="34" charset="0"/>
                                <a:cs typeface="Times New Roman" panose="02020603050405020304" pitchFamily="18" charset="0"/>
                              </a:rPr>
                              <m:t>−4</m:t>
                            </m:r>
                          </m:e>
                        </m:d>
                      </m:e>
                      <m:sup>
                        <m:r>
                          <a:rPr lang="en-GB" sz="2400" i="1">
                            <a:effectLst/>
                            <a:latin typeface="Cambria Math" panose="02040503050406030204" pitchFamily="18" charset="0"/>
                            <a:ea typeface="Calibri" panose="020F0502020204030204" pitchFamily="34" charset="0"/>
                            <a:cs typeface="Times New Roman" panose="02020603050405020304" pitchFamily="18" charset="0"/>
                          </a:rPr>
                          <m:t>𝑛</m:t>
                        </m:r>
                      </m:sup>
                    </m:sSup>
                  </m:oMath>
                </a14:m>
                <a:r>
                  <a:rPr lang="en-GB" sz="2400" dirty="0">
                    <a:effectLst/>
                    <a:latin typeface="Calibri" panose="020F0502020204030204" pitchFamily="34" charset="0"/>
                    <a:ea typeface="Times New Roman" panose="02020603050405020304" pitchFamily="18" charset="0"/>
                    <a:cs typeface="Times New Roman" panose="02020603050405020304" pitchFamily="18" charset="0"/>
                  </a:rPr>
                  <a:t>is divisible by 2000.</a:t>
                </a:r>
                <a:endParaRPr kumimoji="0" lang="en-GB" sz="24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endParaRPr>
              </a:p>
              <a:p>
                <a:pPr lvl="0" fontAlgn="base">
                  <a:spcBef>
                    <a:spcPct val="0"/>
                  </a:spcBef>
                  <a:spcAft>
                    <a:spcPct val="0"/>
                  </a:spcAft>
                </a:pPr>
                <a:r>
                  <a:rPr lang="en-GB" sz="2000" b="1" dirty="0">
                    <a:latin typeface="Calibri" pitchFamily="34" charset="0"/>
                    <a:cs typeface="Times New Roman" pitchFamily="18" charset="0"/>
                  </a:rPr>
                  <a:t>Hint: </a:t>
                </a:r>
                <a:r>
                  <a:rPr lang="en-GB" sz="2000" dirty="0"/>
                  <a:t>2000 = 2</a:t>
                </a:r>
                <a:r>
                  <a:rPr lang="en-GB" sz="2000" baseline="30000" dirty="0"/>
                  <a:t>4</a:t>
                </a:r>
                <a:r>
                  <a:rPr lang="en-GB" sz="2000" dirty="0"/>
                  <a:t> x 5</a:t>
                </a:r>
                <a:r>
                  <a:rPr lang="en-GB" sz="2000" baseline="30000" dirty="0"/>
                  <a:t>3</a:t>
                </a:r>
                <a:r>
                  <a:rPr lang="en-GB" sz="2000" dirty="0"/>
                  <a:t>, thus the only two coprime factors are 16 and 125.</a:t>
                </a:r>
                <a:endParaRPr kumimoji="0" lang="en-GB" sz="2000" b="1" i="0" u="none" strike="noStrike" cap="none" normalizeH="0" baseline="0" dirty="0">
                  <a:ln>
                    <a:noFill/>
                  </a:ln>
                  <a:solidFill>
                    <a:schemeClr val="tx1"/>
                  </a:solidFill>
                  <a:effectLst/>
                  <a:latin typeface="Arial" pitchFamily="34" charset="0"/>
                  <a:cs typeface="Arial" pitchFamily="34" charset="0"/>
                </a:endParaRPr>
              </a:p>
            </p:txBody>
          </p:sp>
        </mc:Choice>
        <mc:Fallback xmlns="">
          <p:sp>
            <p:nvSpPr>
              <p:cNvPr id="25601" name="Rectangle 1"/>
              <p:cNvSpPr>
                <a:spLocks noRot="1" noChangeAspect="1" noMove="1" noResize="1" noEditPoints="1" noAdjustHandles="1" noChangeArrowheads="1" noChangeShapeType="1" noTextEdit="1"/>
              </p:cNvSpPr>
              <p:nvPr/>
            </p:nvSpPr>
            <p:spPr bwMode="auto">
              <a:xfrm>
                <a:off x="480120" y="879482"/>
                <a:ext cx="8064896" cy="1138773"/>
              </a:xfrm>
              <a:prstGeom prst="rect">
                <a:avLst/>
              </a:prstGeom>
              <a:blipFill>
                <a:blip r:embed="rId2"/>
                <a:stretch>
                  <a:fillRect b="-1878"/>
                </a:stretch>
              </a:blipFill>
              <a:ln w="9525">
                <a:noFill/>
                <a:miter lim="800000"/>
                <a:headEnd/>
                <a:tailEnd/>
              </a:ln>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37" name="TextBox 36"/>
          <p:cNvSpPr txBox="1"/>
          <p:nvPr/>
        </p:nvSpPr>
        <p:spPr>
          <a:xfrm>
            <a:off x="480120" y="3140968"/>
            <a:ext cx="7764288" cy="2308324"/>
          </a:xfrm>
          <a:prstGeom prst="rect">
            <a:avLst/>
          </a:prstGeom>
          <a:noFill/>
        </p:spPr>
        <p:txBody>
          <a:bodyPr wrap="square" rtlCol="0">
            <a:spAutoFit/>
          </a:bodyPr>
          <a:lstStyle/>
          <a:p>
            <a:r>
              <a:rPr lang="en-US" b="1" dirty="0"/>
              <a:t>Solution:</a:t>
            </a:r>
            <a:r>
              <a:rPr lang="en-US" dirty="0"/>
              <a:t> If 121 </a:t>
            </a:r>
            <a:r>
              <a:rPr lang="en-GB" dirty="0">
                <a:solidFill>
                  <a:prstClr val="black"/>
                </a:solidFill>
                <a:sym typeface="Symbol"/>
              </a:rPr>
              <a:t></a:t>
            </a:r>
            <a:r>
              <a:rPr lang="en-US" dirty="0"/>
              <a:t> 9 (mod 16), then 121</a:t>
            </a:r>
            <a:r>
              <a:rPr lang="en-US" baseline="30000" dirty="0"/>
              <a:t>n</a:t>
            </a:r>
            <a:r>
              <a:rPr lang="en-US" dirty="0"/>
              <a:t> </a:t>
            </a:r>
            <a:r>
              <a:rPr lang="en-GB" dirty="0">
                <a:solidFill>
                  <a:prstClr val="black"/>
                </a:solidFill>
                <a:sym typeface="Symbol"/>
              </a:rPr>
              <a:t></a:t>
            </a:r>
            <a:r>
              <a:rPr lang="en-US" dirty="0"/>
              <a:t> 9</a:t>
            </a:r>
            <a:r>
              <a:rPr lang="en-US" baseline="30000" dirty="0"/>
              <a:t>n</a:t>
            </a:r>
            <a:r>
              <a:rPr lang="en-US" dirty="0"/>
              <a:t> (mod 16). Similarly 25 </a:t>
            </a:r>
            <a:r>
              <a:rPr lang="en-GB" dirty="0">
                <a:solidFill>
                  <a:prstClr val="black"/>
                </a:solidFill>
                <a:sym typeface="Symbol"/>
              </a:rPr>
              <a:t></a:t>
            </a:r>
            <a:r>
              <a:rPr lang="en-US" dirty="0"/>
              <a:t> 9 (mod 16) means that 25</a:t>
            </a:r>
            <a:r>
              <a:rPr lang="en-US" baseline="30000" dirty="0"/>
              <a:t>n</a:t>
            </a:r>
            <a:r>
              <a:rPr lang="en-US" dirty="0"/>
              <a:t> </a:t>
            </a:r>
            <a:r>
              <a:rPr lang="en-GB" dirty="0">
                <a:solidFill>
                  <a:prstClr val="black"/>
                </a:solidFill>
                <a:sym typeface="Symbol"/>
              </a:rPr>
              <a:t></a:t>
            </a:r>
            <a:r>
              <a:rPr lang="en-US" dirty="0"/>
              <a:t> 9</a:t>
            </a:r>
            <a:r>
              <a:rPr lang="en-US" baseline="30000" dirty="0"/>
              <a:t>n</a:t>
            </a:r>
            <a:r>
              <a:rPr lang="en-US" dirty="0"/>
              <a:t> (mod 16). Conveniently, since the second is subtracted, we’re left with 0 (mod 16) so far. 1900</a:t>
            </a:r>
            <a:r>
              <a:rPr lang="en-US" baseline="30000" dirty="0"/>
              <a:t>n</a:t>
            </a:r>
            <a:r>
              <a:rPr lang="en-US" dirty="0"/>
              <a:t> </a:t>
            </a:r>
            <a:r>
              <a:rPr lang="en-GB" dirty="0">
                <a:solidFill>
                  <a:prstClr val="black"/>
                </a:solidFill>
                <a:sym typeface="Symbol"/>
              </a:rPr>
              <a:t></a:t>
            </a:r>
            <a:r>
              <a:rPr lang="en-US" dirty="0"/>
              <a:t> 12</a:t>
            </a:r>
            <a:r>
              <a:rPr lang="en-US" baseline="30000" dirty="0"/>
              <a:t>n</a:t>
            </a:r>
            <a:r>
              <a:rPr lang="en-US" dirty="0"/>
              <a:t> (mod 16) and (-4)</a:t>
            </a:r>
            <a:r>
              <a:rPr lang="en-US" baseline="30000" dirty="0"/>
              <a:t>n</a:t>
            </a:r>
            <a:r>
              <a:rPr lang="en-US" dirty="0"/>
              <a:t> </a:t>
            </a:r>
            <a:r>
              <a:rPr lang="en-GB" dirty="0">
                <a:solidFill>
                  <a:prstClr val="black"/>
                </a:solidFill>
                <a:sym typeface="Symbol"/>
              </a:rPr>
              <a:t></a:t>
            </a:r>
            <a:r>
              <a:rPr lang="en-US" dirty="0"/>
              <a:t> 12</a:t>
            </a:r>
            <a:r>
              <a:rPr lang="en-US" baseline="30000" dirty="0"/>
              <a:t>n</a:t>
            </a:r>
            <a:r>
              <a:rPr lang="en-US" dirty="0"/>
              <a:t> (mod 16), where with the latter we’ve just added 16 to make the remainder positive. These again cancel, so overall we have 0 (mod 16), meaning that the expression is divisible by 16.</a:t>
            </a:r>
            <a:endParaRPr lang="en-GB" dirty="0"/>
          </a:p>
          <a:p>
            <a:r>
              <a:rPr lang="en-US" dirty="0"/>
              <a:t> </a:t>
            </a:r>
            <a:endParaRPr lang="en-GB" dirty="0"/>
          </a:p>
          <a:p>
            <a:r>
              <a:rPr lang="en-US" dirty="0"/>
              <a:t>Can use the same principle to show it’s divisible by 125.</a:t>
            </a:r>
            <a:endParaRPr lang="en-GB" dirty="0"/>
          </a:p>
        </p:txBody>
      </p:sp>
      <p:sp>
        <p:nvSpPr>
          <p:cNvPr id="39" name="Rectangle 38"/>
          <p:cNvSpPr/>
          <p:nvPr/>
        </p:nvSpPr>
        <p:spPr>
          <a:xfrm>
            <a:off x="480120" y="2746958"/>
            <a:ext cx="8064896" cy="30963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2" name="Group 11"/>
          <p:cNvGrpSpPr/>
          <p:nvPr/>
        </p:nvGrpSpPr>
        <p:grpSpPr>
          <a:xfrm>
            <a:off x="0" y="0"/>
            <a:ext cx="9143074" cy="599127"/>
            <a:chOff x="0" y="13335"/>
            <a:chExt cx="9144218" cy="599127"/>
          </a:xfrm>
        </p:grpSpPr>
        <p:sp>
          <p:nvSpPr>
            <p:cNvPr id="1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Using laws of Modular Arithmetic</a:t>
              </a:r>
            </a:p>
          </p:txBody>
        </p:sp>
        <p:cxnSp>
          <p:nvCxnSpPr>
            <p:cNvPr id="14" name="Straight Connector 1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9"/>
                                        </p:tgtEl>
                                      </p:cBhvr>
                                    </p:animEffect>
                                    <p:set>
                                      <p:cBhvr>
                                        <p:cTn id="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childTnLst>
        </p:cTn>
      </p:par>
    </p:tnLst>
    <p:bldLst>
      <p:bldP spid="3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 name="TextBox 16"/>
              <p:cNvSpPr txBox="1"/>
              <p:nvPr/>
            </p:nvSpPr>
            <p:spPr>
              <a:xfrm>
                <a:off x="395536" y="2996952"/>
                <a:ext cx="3960440" cy="2831544"/>
              </a:xfrm>
              <a:prstGeom prst="rect">
                <a:avLst/>
              </a:prstGeom>
              <a:noFill/>
            </p:spPr>
            <p:txBody>
              <a:bodyPr wrap="square" rtlCol="0">
                <a:spAutoFit/>
              </a:bodyPr>
              <a:lstStyle/>
              <a:p>
                <a:r>
                  <a:rPr lang="en-GB" b="1" dirty="0"/>
                  <a:t>Answer:</a:t>
                </a:r>
              </a:p>
              <a:p>
                <a:r>
                  <a:rPr lang="en-GB" sz="1600" i="1" dirty="0"/>
                  <a:t>(Method 1) </a:t>
                </a:r>
                <a:r>
                  <a:rPr lang="en-GB" sz="1600" dirty="0"/>
                  <a:t>All powers in the prime factorisation of a square number are even, so if a factor of 2 appears (which it does because the square is even), it must appear at least twice, so the square is divisible by 4.</a:t>
                </a:r>
              </a:p>
              <a:p>
                <a:endParaRPr lang="en-GB" sz="1600" dirty="0"/>
              </a:p>
              <a:p>
                <a:r>
                  <a:rPr lang="en-GB" sz="1600" i="1" dirty="0"/>
                  <a:t>(Method 2) </a:t>
                </a:r>
                <a:r>
                  <a:rPr lang="en-GB" sz="1600" dirty="0"/>
                  <a:t>If </a:t>
                </a:r>
                <a14:m>
                  <m:oMath xmlns:m="http://schemas.openxmlformats.org/officeDocument/2006/math">
                    <m:sSup>
                      <m:sSupPr>
                        <m:ctrlPr>
                          <a:rPr lang="en-GB" sz="1600" b="0" i="1" smtClean="0">
                            <a:latin typeface="Cambria Math"/>
                          </a:rPr>
                        </m:ctrlPr>
                      </m:sSupPr>
                      <m:e>
                        <m:r>
                          <a:rPr lang="en-GB" sz="1600" b="0" i="1" smtClean="0">
                            <a:latin typeface="Cambria Math" panose="02040503050406030204" pitchFamily="18" charset="0"/>
                          </a:rPr>
                          <m:t>𝑛</m:t>
                        </m:r>
                      </m:e>
                      <m:sup>
                        <m:r>
                          <a:rPr lang="en-GB" sz="1600" b="0" i="1" smtClean="0">
                            <a:latin typeface="Cambria Math" panose="02040503050406030204" pitchFamily="18" charset="0"/>
                          </a:rPr>
                          <m:t>2</m:t>
                        </m:r>
                      </m:sup>
                    </m:sSup>
                  </m:oMath>
                </a14:m>
                <a:r>
                  <a:rPr lang="en-GB" sz="1600" dirty="0"/>
                  <a:t> is even, then </a:t>
                </a:r>
                <a14:m>
                  <m:oMath xmlns:m="http://schemas.openxmlformats.org/officeDocument/2006/math">
                    <m:r>
                      <a:rPr lang="en-GB" sz="1600" i="1" dirty="0" smtClean="0">
                        <a:latin typeface="Cambria Math" panose="02040503050406030204" pitchFamily="18" charset="0"/>
                      </a:rPr>
                      <m:t>𝑛</m:t>
                    </m:r>
                  </m:oMath>
                </a14:m>
                <a:r>
                  <a:rPr lang="en-GB" sz="1600" dirty="0"/>
                  <a:t> must be even since even </a:t>
                </a:r>
                <a:r>
                  <a:rPr lang="en-GB" sz="1600" dirty="0">
                    <a:latin typeface="Calibri"/>
                  </a:rPr>
                  <a:t>×</a:t>
                </a:r>
                <a:r>
                  <a:rPr lang="en-GB" sz="1600" dirty="0"/>
                  <a:t> even = even. </a:t>
                </a:r>
              </a:p>
              <a:p>
                <a:r>
                  <a:rPr lang="en-GB" sz="1600" dirty="0"/>
                  <a:t>Let </a:t>
                </a:r>
                <a14:m>
                  <m:oMath xmlns:m="http://schemas.openxmlformats.org/officeDocument/2006/math">
                    <m:r>
                      <a:rPr lang="en-GB" sz="1600" b="0" i="1" smtClean="0">
                        <a:latin typeface="Cambria Math" panose="02040503050406030204" pitchFamily="18" charset="0"/>
                      </a:rPr>
                      <m:t>𝑛</m:t>
                    </m:r>
                    <m:r>
                      <a:rPr lang="en-GB" sz="1600" b="0" i="1" smtClean="0">
                        <a:latin typeface="Cambria Math" panose="02040503050406030204" pitchFamily="18" charset="0"/>
                      </a:rPr>
                      <m:t>=2</m:t>
                    </m:r>
                    <m:r>
                      <a:rPr lang="en-GB" sz="1600" b="0" i="1" smtClean="0">
                        <a:latin typeface="Cambria Math" panose="02040503050406030204" pitchFamily="18" charset="0"/>
                      </a:rPr>
                      <m:t>𝑘</m:t>
                    </m:r>
                  </m:oMath>
                </a14:m>
                <a:r>
                  <a:rPr lang="en-GB" sz="1600" dirty="0"/>
                  <a:t>. Then </a:t>
                </a:r>
                <a14:m>
                  <m:oMath xmlns:m="http://schemas.openxmlformats.org/officeDocument/2006/math">
                    <m:sSup>
                      <m:sSupPr>
                        <m:ctrlPr>
                          <a:rPr lang="en-GB" sz="1600" b="0" i="1" smtClean="0">
                            <a:latin typeface="Cambria Math"/>
                          </a:rPr>
                        </m:ctrlPr>
                      </m:sSupPr>
                      <m:e>
                        <m:r>
                          <a:rPr lang="en-GB" sz="1600" b="0" i="1" smtClean="0">
                            <a:latin typeface="Cambria Math" panose="02040503050406030204" pitchFamily="18" charset="0"/>
                          </a:rPr>
                          <m:t>𝑛</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a:rPr>
                        </m:ctrlPr>
                      </m:sSupPr>
                      <m:e>
                        <m:d>
                          <m:dPr>
                            <m:ctrlPr>
                              <a:rPr lang="en-GB" sz="1600" b="0" i="1" smtClean="0">
                                <a:latin typeface="Cambria Math"/>
                              </a:rPr>
                            </m:ctrlPr>
                          </m:dPr>
                          <m:e>
                            <m:r>
                              <a:rPr lang="en-GB" sz="1600" b="0" i="1" smtClean="0">
                                <a:latin typeface="Cambria Math" panose="02040503050406030204" pitchFamily="18" charset="0"/>
                              </a:rPr>
                              <m:t>2</m:t>
                            </m:r>
                            <m:r>
                              <a:rPr lang="en-GB" sz="1600" b="0" i="1" smtClean="0">
                                <a:latin typeface="Cambria Math" panose="02040503050406030204" pitchFamily="18" charset="0"/>
                              </a:rPr>
                              <m:t>𝑘</m:t>
                            </m:r>
                          </m:e>
                        </m:d>
                      </m:e>
                      <m:sup>
                        <m:r>
                          <a:rPr lang="en-GB" sz="1600" b="0" i="1" smtClean="0">
                            <a:latin typeface="Cambria Math" panose="02040503050406030204" pitchFamily="18" charset="0"/>
                          </a:rPr>
                          <m:t>2</m:t>
                        </m:r>
                      </m:sup>
                    </m:sSup>
                    <m:r>
                      <a:rPr lang="en-GB" sz="1600" b="0" i="1" smtClean="0">
                        <a:latin typeface="Cambria Math" panose="02040503050406030204" pitchFamily="18" charset="0"/>
                      </a:rPr>
                      <m:t>=4</m:t>
                    </m:r>
                    <m:sSup>
                      <m:sSupPr>
                        <m:ctrlPr>
                          <a:rPr lang="en-GB" sz="1600" b="0" i="1" smtClean="0">
                            <a:latin typeface="Cambria Math"/>
                          </a:rPr>
                        </m:ctrlPr>
                      </m:sSupPr>
                      <m:e>
                        <m:r>
                          <a:rPr lang="en-GB" sz="1600" b="0" i="1" smtClean="0">
                            <a:latin typeface="Cambria Math" panose="02040503050406030204" pitchFamily="18" charset="0"/>
                          </a:rPr>
                          <m:t>𝑘</m:t>
                        </m:r>
                      </m:e>
                      <m:sup>
                        <m:r>
                          <a:rPr lang="en-GB" sz="1600" b="0" i="1" smtClean="0">
                            <a:latin typeface="Cambria Math" panose="02040503050406030204" pitchFamily="18" charset="0"/>
                          </a:rPr>
                          <m:t>2</m:t>
                        </m:r>
                      </m:sup>
                    </m:sSup>
                  </m:oMath>
                </a14:m>
                <a:r>
                  <a:rPr lang="en-GB" sz="1600" dirty="0"/>
                  <a:t>, which is clearly divisible by 4.</a:t>
                </a:r>
              </a:p>
            </p:txBody>
          </p:sp>
        </mc:Choice>
        <mc:Fallback xmlns="">
          <p:sp>
            <p:nvSpPr>
              <p:cNvPr id="17" name="TextBox 16"/>
              <p:cNvSpPr txBox="1">
                <a:spLocks noRot="1" noChangeAspect="1" noMove="1" noResize="1" noEditPoints="1" noAdjustHandles="1" noChangeArrowheads="1" noChangeShapeType="1" noTextEdit="1"/>
              </p:cNvSpPr>
              <p:nvPr/>
            </p:nvSpPr>
            <p:spPr>
              <a:xfrm>
                <a:off x="395536" y="2996952"/>
                <a:ext cx="3960440" cy="2831544"/>
              </a:xfrm>
              <a:prstGeom prst="rect">
                <a:avLst/>
              </a:prstGeom>
              <a:blipFill>
                <a:blip r:embed="rId2"/>
                <a:stretch>
                  <a:fillRect l="-1385" t="-1293" r="-1692" b="-1940"/>
                </a:stretch>
              </a:blipFill>
            </p:spPr>
            <p:txBody>
              <a:bodyPr/>
              <a:lstStyle/>
              <a:p>
                <a:r>
                  <a:rPr lang="en-GB">
                    <a:noFill/>
                  </a:rPr>
                  <a:t> </a:t>
                </a:r>
              </a:p>
            </p:txBody>
          </p:sp>
        </mc:Fallback>
      </mc:AlternateContent>
      <p:sp>
        <p:nvSpPr>
          <p:cNvPr id="18" name="TextBox 17"/>
          <p:cNvSpPr txBox="1"/>
          <p:nvPr/>
        </p:nvSpPr>
        <p:spPr>
          <a:xfrm>
            <a:off x="161764" y="614655"/>
            <a:ext cx="8820472" cy="1015663"/>
          </a:xfrm>
          <a:prstGeom prst="rect">
            <a:avLst/>
          </a:prstGeom>
          <a:noFill/>
        </p:spPr>
        <p:txBody>
          <a:bodyPr wrap="square" rtlCol="0">
            <a:spAutoFit/>
          </a:bodyPr>
          <a:lstStyle/>
          <a:p>
            <a:r>
              <a:rPr lang="en-GB" sz="2000" dirty="0"/>
              <a:t>We’ve so far seen that it can sometimes be useful to consider the possible residues of a square number to eliminate possibilities (as we’ll see for an upcoming example). </a:t>
            </a:r>
          </a:p>
        </p:txBody>
      </p:sp>
      <p:cxnSp>
        <p:nvCxnSpPr>
          <p:cNvPr id="19" name="Straight Connector 18"/>
          <p:cNvCxnSpPr/>
          <p:nvPr/>
        </p:nvCxnSpPr>
        <p:spPr>
          <a:xfrm flipH="1">
            <a:off x="0" y="1772816"/>
            <a:ext cx="9144000" cy="0"/>
          </a:xfrm>
          <a:prstGeom prst="line">
            <a:avLst/>
          </a:prstGeom>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0" y="1772816"/>
            <a:ext cx="9144000"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360000" rtlCol="0">
            <a:spAutoFit/>
          </a:bodyPr>
          <a:lstStyle/>
          <a:p>
            <a:r>
              <a:rPr lang="en-GB" sz="2000" dirty="0"/>
              <a:t>There’s other handy properties to add to our ‘toolkit’:</a:t>
            </a:r>
          </a:p>
        </p:txBody>
      </p:sp>
      <p:sp>
        <p:nvSpPr>
          <p:cNvPr id="10" name="TextBox 9"/>
          <p:cNvSpPr txBox="1"/>
          <p:nvPr/>
        </p:nvSpPr>
        <p:spPr>
          <a:xfrm>
            <a:off x="395536" y="2276872"/>
            <a:ext cx="4176464" cy="646331"/>
          </a:xfrm>
          <a:prstGeom prst="rect">
            <a:avLst/>
          </a:prstGeom>
          <a:noFill/>
        </p:spPr>
        <p:txBody>
          <a:bodyPr wrap="square" rtlCol="0">
            <a:spAutoFit/>
          </a:bodyPr>
          <a:lstStyle/>
          <a:p>
            <a:r>
              <a:rPr lang="en-GB" dirty="0"/>
              <a:t>Prove that if that if a square number is </a:t>
            </a:r>
            <a:r>
              <a:rPr lang="en-GB" b="1" dirty="0"/>
              <a:t>even</a:t>
            </a:r>
            <a:r>
              <a:rPr lang="en-GB" dirty="0"/>
              <a:t>, then it’s divisible by 4.</a:t>
            </a:r>
          </a:p>
        </p:txBody>
      </p:sp>
      <p:cxnSp>
        <p:nvCxnSpPr>
          <p:cNvPr id="11" name="Straight Connector 10"/>
          <p:cNvCxnSpPr>
            <a:endCxn id="9" idx="2"/>
          </p:cNvCxnSpPr>
          <p:nvPr/>
        </p:nvCxnSpPr>
        <p:spPr>
          <a:xfrm flipV="1">
            <a:off x="4572000" y="2172926"/>
            <a:ext cx="0" cy="4685074"/>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H="1">
            <a:off x="0" y="2924944"/>
            <a:ext cx="9144000" cy="0"/>
          </a:xfrm>
          <a:prstGeom prst="line">
            <a:avLst/>
          </a:prstGeom>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4716016" y="2276872"/>
            <a:ext cx="4176464" cy="646331"/>
          </a:xfrm>
          <a:prstGeom prst="rect">
            <a:avLst/>
          </a:prstGeom>
          <a:noFill/>
        </p:spPr>
        <p:txBody>
          <a:bodyPr wrap="square" rtlCol="0">
            <a:spAutoFit/>
          </a:bodyPr>
          <a:lstStyle/>
          <a:p>
            <a:r>
              <a:rPr lang="en-GB" dirty="0"/>
              <a:t>Prove that if a square number is </a:t>
            </a:r>
            <a:r>
              <a:rPr lang="en-GB" b="1" dirty="0"/>
              <a:t>odd</a:t>
            </a:r>
            <a:r>
              <a:rPr lang="en-GB" dirty="0"/>
              <a:t>, then it’s </a:t>
            </a:r>
            <a:r>
              <a:rPr lang="en-GB" b="1" dirty="0"/>
              <a:t>one more than a multiple of 8</a:t>
            </a:r>
            <a:r>
              <a:rPr lang="en-GB" dirty="0"/>
              <a:t>.</a:t>
            </a:r>
          </a:p>
        </p:txBody>
      </p:sp>
      <mc:AlternateContent xmlns:mc="http://schemas.openxmlformats.org/markup-compatibility/2006" xmlns:a14="http://schemas.microsoft.com/office/drawing/2010/main">
        <mc:Choice Requires="a14">
          <p:sp>
            <p:nvSpPr>
              <p:cNvPr id="23" name="TextBox 22"/>
              <p:cNvSpPr txBox="1"/>
              <p:nvPr/>
            </p:nvSpPr>
            <p:spPr>
              <a:xfrm>
                <a:off x="4597400" y="2996952"/>
                <a:ext cx="4546600" cy="3570208"/>
              </a:xfrm>
              <a:prstGeom prst="rect">
                <a:avLst/>
              </a:prstGeom>
              <a:noFill/>
            </p:spPr>
            <p:txBody>
              <a:bodyPr wrap="square" rtlCol="0">
                <a:spAutoFit/>
              </a:bodyPr>
              <a:lstStyle/>
              <a:p>
                <a:r>
                  <a:rPr lang="en-GB" b="1" dirty="0"/>
                  <a:t>Answer:</a:t>
                </a:r>
              </a:p>
              <a:p>
                <a:r>
                  <a:rPr lang="en-GB" sz="1600" dirty="0"/>
                  <a:t>Note first that if a square </a:t>
                </a:r>
                <a14:m>
                  <m:oMath xmlns:m="http://schemas.openxmlformats.org/officeDocument/2006/math">
                    <m:sSup>
                      <m:sSupPr>
                        <m:ctrlPr>
                          <a:rPr lang="en-GB" sz="1600" b="0" i="1" smtClean="0">
                            <a:latin typeface="Cambria Math"/>
                          </a:rPr>
                        </m:ctrlPr>
                      </m:sSupPr>
                      <m:e>
                        <m:r>
                          <a:rPr lang="en-GB" sz="1600" b="0" i="1" smtClean="0">
                            <a:latin typeface="Cambria Math" panose="02040503050406030204" pitchFamily="18" charset="0"/>
                          </a:rPr>
                          <m:t>𝑛</m:t>
                        </m:r>
                      </m:e>
                      <m:sup>
                        <m:r>
                          <a:rPr lang="en-GB" sz="1600" b="0" i="1" smtClean="0">
                            <a:latin typeface="Cambria Math" panose="02040503050406030204" pitchFamily="18" charset="0"/>
                          </a:rPr>
                          <m:t>2</m:t>
                        </m:r>
                      </m:sup>
                    </m:sSup>
                  </m:oMath>
                </a14:m>
                <a:r>
                  <a:rPr lang="en-GB" sz="1600" dirty="0"/>
                  <a:t> is odd, then </a:t>
                </a:r>
                <a14:m>
                  <m:oMath xmlns:m="http://schemas.openxmlformats.org/officeDocument/2006/math">
                    <m:r>
                      <a:rPr lang="en-GB" sz="1600" i="1" dirty="0" smtClean="0">
                        <a:latin typeface="Cambria Math" panose="02040503050406030204" pitchFamily="18" charset="0"/>
                      </a:rPr>
                      <m:t>𝑛</m:t>
                    </m:r>
                  </m:oMath>
                </a14:m>
                <a:r>
                  <a:rPr lang="en-GB" sz="1600" dirty="0"/>
                  <a:t> is odd since odd × odd = odd.</a:t>
                </a:r>
              </a:p>
              <a:p>
                <a:endParaRPr lang="en-GB" sz="1600" dirty="0"/>
              </a:p>
              <a:p>
                <a:r>
                  <a:rPr lang="en-GB" sz="1600" i="1" dirty="0"/>
                  <a:t>(Method 1) </a:t>
                </a:r>
                <a:r>
                  <a:rPr lang="en-GB" sz="1600" dirty="0"/>
                  <a:t>We need to show one less than a square is divisible by 8.</a:t>
                </a:r>
              </a:p>
              <a:p>
                <a14:m>
                  <m:oMath xmlns:m="http://schemas.openxmlformats.org/officeDocument/2006/math">
                    <m:sSup>
                      <m:sSupPr>
                        <m:ctrlPr>
                          <a:rPr lang="en-GB" sz="1600" b="0" i="1" smtClean="0">
                            <a:latin typeface="Cambria Math"/>
                          </a:rPr>
                        </m:ctrlPr>
                      </m:sSupPr>
                      <m:e>
                        <m:r>
                          <a:rPr lang="en-GB" sz="1600" b="0" i="1" smtClean="0">
                            <a:latin typeface="Cambria Math" panose="02040503050406030204" pitchFamily="18" charset="0"/>
                          </a:rPr>
                          <m:t>𝑛</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−1=</m:t>
                    </m:r>
                    <m:d>
                      <m:dPr>
                        <m:ctrlPr>
                          <a:rPr lang="en-GB" sz="1600" b="0" i="1" smtClean="0">
                            <a:latin typeface="Cambria Math"/>
                          </a:rPr>
                        </m:ctrlPr>
                      </m:dPr>
                      <m:e>
                        <m:r>
                          <a:rPr lang="en-GB" sz="1600" b="0" i="1" smtClean="0">
                            <a:latin typeface="Cambria Math" panose="02040503050406030204" pitchFamily="18" charset="0"/>
                          </a:rPr>
                          <m:t>𝑛</m:t>
                        </m:r>
                        <m:r>
                          <a:rPr lang="en-GB" sz="1600" b="0" i="1" smtClean="0">
                            <a:latin typeface="Cambria Math" panose="02040503050406030204" pitchFamily="18" charset="0"/>
                          </a:rPr>
                          <m:t>−1</m:t>
                        </m:r>
                      </m:e>
                    </m:d>
                    <m:d>
                      <m:dPr>
                        <m:ctrlPr>
                          <a:rPr lang="en-GB" sz="1600" b="0" i="1" smtClean="0">
                            <a:latin typeface="Cambria Math"/>
                          </a:rPr>
                        </m:ctrlPr>
                      </m:dPr>
                      <m:e>
                        <m:r>
                          <a:rPr lang="en-GB" sz="1600" b="0" i="1" smtClean="0">
                            <a:latin typeface="Cambria Math" panose="02040503050406030204" pitchFamily="18" charset="0"/>
                          </a:rPr>
                          <m:t>𝑛</m:t>
                        </m:r>
                        <m:r>
                          <a:rPr lang="en-GB" sz="1600" b="0" i="1" smtClean="0">
                            <a:latin typeface="Cambria Math" panose="02040503050406030204" pitchFamily="18" charset="0"/>
                          </a:rPr>
                          <m:t>+1</m:t>
                        </m:r>
                      </m:e>
                    </m:d>
                  </m:oMath>
                </a14:m>
                <a:r>
                  <a:rPr lang="en-GB" sz="1600" dirty="0"/>
                  <a:t>. Both </a:t>
                </a:r>
                <a14:m>
                  <m:oMath xmlns:m="http://schemas.openxmlformats.org/officeDocument/2006/math">
                    <m:r>
                      <a:rPr lang="en-GB" sz="1600" i="1" dirty="0" smtClean="0">
                        <a:latin typeface="Cambria Math" panose="02040503050406030204" pitchFamily="18" charset="0"/>
                      </a:rPr>
                      <m:t>𝑛</m:t>
                    </m:r>
                    <m:r>
                      <a:rPr lang="en-GB" sz="1600" i="1" dirty="0" smtClean="0">
                        <a:latin typeface="Cambria Math" panose="02040503050406030204" pitchFamily="18" charset="0"/>
                      </a:rPr>
                      <m:t>−1</m:t>
                    </m:r>
                  </m:oMath>
                </a14:m>
                <a:r>
                  <a:rPr lang="en-GB" sz="1600" dirty="0"/>
                  <a:t> and </a:t>
                </a:r>
                <a14:m>
                  <m:oMath xmlns:m="http://schemas.openxmlformats.org/officeDocument/2006/math">
                    <m:r>
                      <a:rPr lang="en-GB" sz="1600" i="1" dirty="0" smtClean="0">
                        <a:latin typeface="Cambria Math" panose="02040503050406030204" pitchFamily="18" charset="0"/>
                      </a:rPr>
                      <m:t>𝑛</m:t>
                    </m:r>
                    <m:r>
                      <a:rPr lang="en-GB" sz="1600" i="1" dirty="0" smtClean="0">
                        <a:latin typeface="Cambria Math" panose="02040503050406030204" pitchFamily="18" charset="0"/>
                      </a:rPr>
                      <m:t>+1</m:t>
                    </m:r>
                  </m:oMath>
                </a14:m>
                <a:r>
                  <a:rPr lang="en-GB" sz="1600" dirty="0"/>
                  <a:t> are even. But one must be divisible by 4. So we get a factor of 4 from one and 2 from the other, thus it is divisible by 8.</a:t>
                </a:r>
              </a:p>
              <a:p>
                <a:endParaRPr lang="en-GB" sz="1600" dirty="0"/>
              </a:p>
              <a:p>
                <a:r>
                  <a:rPr lang="en-GB" sz="1600" i="1" dirty="0"/>
                  <a:t>(Method 2) </a:t>
                </a:r>
                <a:r>
                  <a:rPr lang="en-GB" sz="1600" dirty="0"/>
                  <a:t>If </a:t>
                </a:r>
                <a14:m>
                  <m:oMath xmlns:m="http://schemas.openxmlformats.org/officeDocument/2006/math">
                    <m:r>
                      <a:rPr lang="en-GB" sz="1600" i="1" dirty="0" smtClean="0">
                        <a:latin typeface="Cambria Math" panose="02040503050406030204" pitchFamily="18" charset="0"/>
                      </a:rPr>
                      <m:t>𝑛</m:t>
                    </m:r>
                  </m:oMath>
                </a14:m>
                <a:r>
                  <a:rPr lang="en-GB" sz="1600" dirty="0"/>
                  <a:t> is odd then let </a:t>
                </a:r>
                <a14:m>
                  <m:oMath xmlns:m="http://schemas.openxmlformats.org/officeDocument/2006/math">
                    <m:r>
                      <a:rPr lang="en-GB" sz="1600" b="0" i="1" smtClean="0">
                        <a:latin typeface="Cambria Math" panose="02040503050406030204" pitchFamily="18" charset="0"/>
                      </a:rPr>
                      <m:t>𝑛</m:t>
                    </m:r>
                    <m:r>
                      <a:rPr lang="en-GB" sz="1600" b="0" i="1" smtClean="0">
                        <a:latin typeface="Cambria Math" panose="02040503050406030204" pitchFamily="18" charset="0"/>
                      </a:rPr>
                      <m:t>=2</m:t>
                    </m:r>
                    <m:r>
                      <a:rPr lang="en-GB" sz="1600" b="0" i="1" smtClean="0">
                        <a:latin typeface="Cambria Math" panose="02040503050406030204" pitchFamily="18" charset="0"/>
                      </a:rPr>
                      <m:t>𝑘</m:t>
                    </m:r>
                    <m:r>
                      <a:rPr lang="en-GB" sz="1600" b="0" i="1" smtClean="0">
                        <a:latin typeface="Cambria Math" panose="02040503050406030204" pitchFamily="18" charset="0"/>
                      </a:rPr>
                      <m:t>+1</m:t>
                    </m:r>
                  </m:oMath>
                </a14:m>
                <a:r>
                  <a:rPr lang="en-GB" sz="1600" dirty="0"/>
                  <a:t>.</a:t>
                </a:r>
              </a:p>
              <a:p>
                <a14:m>
                  <m:oMath xmlns:m="http://schemas.openxmlformats.org/officeDocument/2006/math">
                    <m:sSup>
                      <m:sSupPr>
                        <m:ctrlPr>
                          <a:rPr lang="en-GB" sz="1600" b="0" i="1" smtClean="0">
                            <a:latin typeface="Cambria Math"/>
                          </a:rPr>
                        </m:ctrlPr>
                      </m:sSupPr>
                      <m:e>
                        <m:d>
                          <m:dPr>
                            <m:ctrlPr>
                              <a:rPr lang="en-GB" sz="1600" b="0" i="1" smtClean="0">
                                <a:latin typeface="Cambria Math"/>
                              </a:rPr>
                            </m:ctrlPr>
                          </m:dPr>
                          <m:e>
                            <m:r>
                              <a:rPr lang="en-GB" sz="1600" b="0" i="1" smtClean="0">
                                <a:latin typeface="Cambria Math" panose="02040503050406030204" pitchFamily="18" charset="0"/>
                              </a:rPr>
                              <m:t>2</m:t>
                            </m:r>
                            <m:r>
                              <a:rPr lang="en-GB" sz="1600" b="0" i="1" smtClean="0">
                                <a:latin typeface="Cambria Math" panose="02040503050406030204" pitchFamily="18" charset="0"/>
                              </a:rPr>
                              <m:t>𝑘</m:t>
                            </m:r>
                            <m:r>
                              <a:rPr lang="en-GB" sz="1600" b="0" i="1" smtClean="0">
                                <a:latin typeface="Cambria Math" panose="02040503050406030204" pitchFamily="18" charset="0"/>
                              </a:rPr>
                              <m:t>+1</m:t>
                            </m:r>
                          </m:e>
                        </m:d>
                      </m:e>
                      <m:sup>
                        <m:r>
                          <a:rPr lang="en-GB" sz="1600" b="0" i="1" smtClean="0">
                            <a:latin typeface="Cambria Math" panose="02040503050406030204" pitchFamily="18" charset="0"/>
                          </a:rPr>
                          <m:t>2</m:t>
                        </m:r>
                      </m:sup>
                    </m:sSup>
                    <m:r>
                      <a:rPr lang="en-GB" sz="1600" b="0" i="1" smtClean="0">
                        <a:latin typeface="Cambria Math" panose="02040503050406030204" pitchFamily="18" charset="0"/>
                      </a:rPr>
                      <m:t>=4</m:t>
                    </m:r>
                    <m:sSup>
                      <m:sSupPr>
                        <m:ctrlPr>
                          <a:rPr lang="en-GB" sz="1600" b="0" i="1" smtClean="0">
                            <a:latin typeface="Cambria Math"/>
                          </a:rPr>
                        </m:ctrlPr>
                      </m:sSupPr>
                      <m:e>
                        <m:r>
                          <a:rPr lang="en-GB" sz="1600" b="0" i="1" smtClean="0">
                            <a:latin typeface="Cambria Math" panose="02040503050406030204" pitchFamily="18" charset="0"/>
                          </a:rPr>
                          <m:t>𝑘</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+4</m:t>
                    </m:r>
                    <m:r>
                      <a:rPr lang="en-GB" sz="1600" b="0" i="1" smtClean="0">
                        <a:latin typeface="Cambria Math" panose="02040503050406030204" pitchFamily="18" charset="0"/>
                      </a:rPr>
                      <m:t>𝑘</m:t>
                    </m:r>
                    <m:r>
                      <a:rPr lang="en-GB" sz="1600" b="0" i="1" smtClean="0">
                        <a:latin typeface="Cambria Math" panose="02040503050406030204" pitchFamily="18" charset="0"/>
                      </a:rPr>
                      <m:t>+1=4</m:t>
                    </m:r>
                    <m:r>
                      <a:rPr lang="en-GB" sz="1600" b="0" i="1" smtClean="0">
                        <a:latin typeface="Cambria Math" panose="02040503050406030204" pitchFamily="18" charset="0"/>
                      </a:rPr>
                      <m:t>𝑘</m:t>
                    </m:r>
                    <m:d>
                      <m:dPr>
                        <m:ctrlPr>
                          <a:rPr lang="en-GB" sz="1600" b="0" i="1" smtClean="0">
                            <a:latin typeface="Cambria Math"/>
                          </a:rPr>
                        </m:ctrlPr>
                      </m:dPr>
                      <m:e>
                        <m:r>
                          <a:rPr lang="en-GB" sz="1600" b="0" i="1" smtClean="0">
                            <a:latin typeface="Cambria Math" panose="02040503050406030204" pitchFamily="18" charset="0"/>
                          </a:rPr>
                          <m:t>𝑘</m:t>
                        </m:r>
                        <m:r>
                          <a:rPr lang="en-GB" sz="1600" b="0" i="1" smtClean="0">
                            <a:latin typeface="Cambria Math" panose="02040503050406030204" pitchFamily="18" charset="0"/>
                          </a:rPr>
                          <m:t>+1</m:t>
                        </m:r>
                      </m:e>
                    </m:d>
                    <m:r>
                      <a:rPr lang="en-GB" sz="1600" b="0" i="1" smtClean="0">
                        <a:latin typeface="Cambria Math" panose="02040503050406030204" pitchFamily="18" charset="0"/>
                      </a:rPr>
                      <m:t>+1</m:t>
                    </m:r>
                  </m:oMath>
                </a14:m>
                <a:r>
                  <a:rPr lang="en-GB" sz="1600" dirty="0"/>
                  <a:t>. One of </a:t>
                </a:r>
                <a14:m>
                  <m:oMath xmlns:m="http://schemas.openxmlformats.org/officeDocument/2006/math">
                    <m:r>
                      <a:rPr lang="en-GB" sz="1600" i="1" dirty="0" smtClean="0">
                        <a:latin typeface="Cambria Math" panose="02040503050406030204" pitchFamily="18" charset="0"/>
                      </a:rPr>
                      <m:t>𝑘</m:t>
                    </m:r>
                  </m:oMath>
                </a14:m>
                <a:r>
                  <a:rPr lang="en-GB" sz="1600" dirty="0"/>
                  <a:t> and </a:t>
                </a:r>
                <a14:m>
                  <m:oMath xmlns:m="http://schemas.openxmlformats.org/officeDocument/2006/math">
                    <m:r>
                      <a:rPr lang="en-GB" sz="1600" i="1" dirty="0" smtClean="0">
                        <a:latin typeface="Cambria Math" panose="02040503050406030204" pitchFamily="18" charset="0"/>
                      </a:rPr>
                      <m:t>𝑘</m:t>
                    </m:r>
                    <m:r>
                      <a:rPr lang="en-GB" sz="1600" i="1" dirty="0" smtClean="0">
                        <a:latin typeface="Cambria Math" panose="02040503050406030204" pitchFamily="18" charset="0"/>
                      </a:rPr>
                      <m:t>+1</m:t>
                    </m:r>
                  </m:oMath>
                </a14:m>
                <a:r>
                  <a:rPr lang="en-GB" sz="1600" dirty="0"/>
                  <a:t> is even, so </a:t>
                </a:r>
                <a14:m>
                  <m:oMath xmlns:m="http://schemas.openxmlformats.org/officeDocument/2006/math">
                    <m:r>
                      <a:rPr lang="en-GB" sz="1600" i="1" dirty="0" smtClean="0">
                        <a:latin typeface="Cambria Math" panose="02040503050406030204" pitchFamily="18" charset="0"/>
                      </a:rPr>
                      <m:t>4</m:t>
                    </m:r>
                    <m:r>
                      <a:rPr lang="en-GB" sz="1600" i="1" dirty="0" smtClean="0">
                        <a:latin typeface="Cambria Math" panose="02040503050406030204" pitchFamily="18" charset="0"/>
                      </a:rPr>
                      <m:t>𝑘</m:t>
                    </m:r>
                    <m:r>
                      <a:rPr lang="en-GB" sz="1600" i="1" dirty="0" smtClean="0">
                        <a:latin typeface="Cambria Math" panose="02040503050406030204" pitchFamily="18" charset="0"/>
                      </a:rPr>
                      <m:t>(</m:t>
                    </m:r>
                    <m:r>
                      <a:rPr lang="en-GB" sz="1600" i="1" dirty="0" smtClean="0">
                        <a:latin typeface="Cambria Math" panose="02040503050406030204" pitchFamily="18" charset="0"/>
                      </a:rPr>
                      <m:t>𝑘</m:t>
                    </m:r>
                    <m:r>
                      <a:rPr lang="en-GB" sz="1600" i="1" dirty="0" smtClean="0">
                        <a:latin typeface="Cambria Math" panose="02040503050406030204" pitchFamily="18" charset="0"/>
                      </a:rPr>
                      <m:t>+1)</m:t>
                    </m:r>
                  </m:oMath>
                </a14:m>
                <a:r>
                  <a:rPr lang="en-GB" sz="1600" dirty="0"/>
                  <a:t> is divisible by 8.</a:t>
                </a:r>
              </a:p>
            </p:txBody>
          </p:sp>
        </mc:Choice>
        <mc:Fallback xmlns="">
          <p:sp>
            <p:nvSpPr>
              <p:cNvPr id="23" name="TextBox 22"/>
              <p:cNvSpPr txBox="1">
                <a:spLocks noRot="1" noChangeAspect="1" noMove="1" noResize="1" noEditPoints="1" noAdjustHandles="1" noChangeArrowheads="1" noChangeShapeType="1" noTextEdit="1"/>
              </p:cNvSpPr>
              <p:nvPr/>
            </p:nvSpPr>
            <p:spPr>
              <a:xfrm>
                <a:off x="4597400" y="2996952"/>
                <a:ext cx="4546600" cy="3570208"/>
              </a:xfrm>
              <a:prstGeom prst="rect">
                <a:avLst/>
              </a:prstGeom>
              <a:blipFill>
                <a:blip r:embed="rId3"/>
                <a:stretch>
                  <a:fillRect l="-1072" t="-1026" r="-938" b="-1368"/>
                </a:stretch>
              </a:blipFill>
            </p:spPr>
            <p:txBody>
              <a:bodyPr/>
              <a:lstStyle/>
              <a:p>
                <a:r>
                  <a:rPr lang="en-GB">
                    <a:noFill/>
                  </a:rPr>
                  <a:t> </a:t>
                </a:r>
              </a:p>
            </p:txBody>
          </p:sp>
        </mc:Fallback>
      </mc:AlternateContent>
      <p:sp>
        <p:nvSpPr>
          <p:cNvPr id="25" name="Rectangle 24"/>
          <p:cNvSpPr/>
          <p:nvPr/>
        </p:nvSpPr>
        <p:spPr>
          <a:xfrm>
            <a:off x="720" y="2924944"/>
            <a:ext cx="4572000" cy="3933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4572000" y="2923203"/>
            <a:ext cx="4572000" cy="3933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5" name="Group 14"/>
          <p:cNvGrpSpPr/>
          <p:nvPr/>
        </p:nvGrpSpPr>
        <p:grpSpPr>
          <a:xfrm>
            <a:off x="0" y="0"/>
            <a:ext cx="9143074" cy="599127"/>
            <a:chOff x="0" y="13335"/>
            <a:chExt cx="9144218" cy="599127"/>
          </a:xfrm>
        </p:grpSpPr>
        <p:sp>
          <p:nvSpPr>
            <p:cNvPr id="16"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Useful properties of square numbers</a:t>
              </a:r>
            </a:p>
          </p:txBody>
        </p:sp>
        <p:cxnSp>
          <p:nvCxnSpPr>
            <p:cNvPr id="20" name="Straight Connector 19"/>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5" grpId="0" animBg="1"/>
      <p:bldP spid="2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 name="TextBox 24"/>
              <p:cNvSpPr txBox="1"/>
              <p:nvPr/>
            </p:nvSpPr>
            <p:spPr>
              <a:xfrm>
                <a:off x="467544" y="836712"/>
                <a:ext cx="8371656" cy="1077218"/>
              </a:xfrm>
              <a:prstGeom prst="rect">
                <a:avLst/>
              </a:prstGeom>
              <a:noFill/>
            </p:spPr>
            <p:txBody>
              <a:bodyPr wrap="square" rtlCol="0">
                <a:spAutoFit/>
              </a:bodyPr>
              <a:lstStyle/>
              <a:p>
                <a:r>
                  <a:rPr lang="en-US" sz="3200" b="1" dirty="0"/>
                  <a:t>Question: </a:t>
                </a:r>
                <a:r>
                  <a:rPr lang="en-US" sz="3200" dirty="0"/>
                  <a:t>If </a:t>
                </a:r>
                <a14:m>
                  <m:oMath xmlns:m="http://schemas.openxmlformats.org/officeDocument/2006/math">
                    <m:r>
                      <a:rPr lang="en-GB" sz="3200" b="0" i="1" smtClean="0">
                        <a:latin typeface="Cambria Math" panose="02040503050406030204" pitchFamily="18" charset="0"/>
                      </a:rPr>
                      <m:t>3</m:t>
                    </m:r>
                    <m:sSup>
                      <m:sSupPr>
                        <m:ctrlPr>
                          <a:rPr lang="en-GB" sz="3200" b="0" i="1" smtClean="0">
                            <a:latin typeface="Cambria Math"/>
                          </a:rPr>
                        </m:ctrlPr>
                      </m:sSupPr>
                      <m:e>
                        <m:r>
                          <a:rPr lang="en-GB" sz="3200" b="0" i="1" smtClean="0">
                            <a:latin typeface="Cambria Math" panose="02040503050406030204" pitchFamily="18" charset="0"/>
                          </a:rPr>
                          <m:t>𝑛</m:t>
                        </m:r>
                      </m:e>
                      <m:sup>
                        <m:r>
                          <a:rPr lang="en-GB" sz="3200" b="0" i="1" smtClean="0">
                            <a:latin typeface="Cambria Math" panose="02040503050406030204" pitchFamily="18" charset="0"/>
                          </a:rPr>
                          <m:t>2</m:t>
                        </m:r>
                      </m:sup>
                    </m:sSup>
                    <m:r>
                      <a:rPr lang="en-GB" sz="3200" b="0" i="1" smtClean="0">
                        <a:latin typeface="Cambria Math" panose="02040503050406030204" pitchFamily="18" charset="0"/>
                      </a:rPr>
                      <m:t>=</m:t>
                    </m:r>
                    <m:r>
                      <a:rPr lang="en-GB" sz="3200" b="0" i="1" smtClean="0">
                        <a:latin typeface="Cambria Math" panose="02040503050406030204" pitchFamily="18" charset="0"/>
                      </a:rPr>
                      <m:t>𝑘</m:t>
                    </m:r>
                    <m:d>
                      <m:dPr>
                        <m:ctrlPr>
                          <a:rPr lang="en-GB" sz="3200" b="0" i="1" smtClean="0">
                            <a:latin typeface="Cambria Math"/>
                          </a:rPr>
                        </m:ctrlPr>
                      </m:dPr>
                      <m:e>
                        <m:r>
                          <a:rPr lang="en-GB" sz="3200" b="0" i="1" smtClean="0">
                            <a:latin typeface="Cambria Math" panose="02040503050406030204" pitchFamily="18" charset="0"/>
                          </a:rPr>
                          <m:t>𝑘</m:t>
                        </m:r>
                        <m:r>
                          <a:rPr lang="en-GB" sz="3200" b="0" i="1" smtClean="0">
                            <a:latin typeface="Cambria Math" panose="02040503050406030204" pitchFamily="18" charset="0"/>
                          </a:rPr>
                          <m:t>+1</m:t>
                        </m:r>
                      </m:e>
                    </m:d>
                  </m:oMath>
                </a14:m>
                <a:r>
                  <a:rPr lang="en-US" sz="3200" dirty="0"/>
                  <a:t>, then what can we say about </a:t>
                </a:r>
                <a14:m>
                  <m:oMath xmlns:m="http://schemas.openxmlformats.org/officeDocument/2006/math">
                    <m:r>
                      <a:rPr lang="en-US" sz="3200" i="1" dirty="0" smtClean="0">
                        <a:latin typeface="Cambria Math" panose="02040503050406030204" pitchFamily="18" charset="0"/>
                      </a:rPr>
                      <m:t>𝑘</m:t>
                    </m:r>
                  </m:oMath>
                </a14:m>
                <a:r>
                  <a:rPr lang="en-US" sz="3200" dirty="0"/>
                  <a:t> and </a:t>
                </a:r>
                <a14:m>
                  <m:oMath xmlns:m="http://schemas.openxmlformats.org/officeDocument/2006/math">
                    <m:r>
                      <a:rPr lang="en-US" sz="3200" i="1" dirty="0" smtClean="0">
                        <a:latin typeface="Cambria Math" panose="02040503050406030204" pitchFamily="18" charset="0"/>
                      </a:rPr>
                      <m:t>𝑘</m:t>
                    </m:r>
                    <m:r>
                      <a:rPr lang="en-US" sz="3200" i="1" dirty="0" smtClean="0">
                        <a:latin typeface="Cambria Math" panose="02040503050406030204" pitchFamily="18" charset="0"/>
                      </a:rPr>
                      <m:t>+1</m:t>
                    </m:r>
                  </m:oMath>
                </a14:m>
                <a:r>
                  <a:rPr lang="en-US" sz="3200" dirty="0"/>
                  <a:t>? </a:t>
                </a:r>
                <a:r>
                  <a:rPr lang="en-US" sz="2400" i="1" dirty="0"/>
                  <a:t>(Recall: </a:t>
                </a:r>
                <a14:m>
                  <m:oMath xmlns:m="http://schemas.openxmlformats.org/officeDocument/2006/math">
                    <m:r>
                      <a:rPr lang="en-US" sz="2400" i="1" dirty="0" smtClean="0">
                        <a:latin typeface="Cambria Math" panose="02040503050406030204" pitchFamily="18" charset="0"/>
                      </a:rPr>
                      <m:t>𝑘</m:t>
                    </m:r>
                  </m:oMath>
                </a14:m>
                <a:r>
                  <a:rPr lang="en-US" sz="2400" i="1" dirty="0"/>
                  <a:t> and </a:t>
                </a:r>
                <a14:m>
                  <m:oMath xmlns:m="http://schemas.openxmlformats.org/officeDocument/2006/math">
                    <m:r>
                      <a:rPr lang="en-US" sz="2400" i="1" dirty="0" smtClean="0">
                        <a:latin typeface="Cambria Math" panose="02040503050406030204" pitchFamily="18" charset="0"/>
                      </a:rPr>
                      <m:t>𝑘</m:t>
                    </m:r>
                    <m:r>
                      <a:rPr lang="en-US" sz="2400" i="1" dirty="0" smtClean="0">
                        <a:latin typeface="Cambria Math" panose="02040503050406030204" pitchFamily="18" charset="0"/>
                      </a:rPr>
                      <m:t>+1</m:t>
                    </m:r>
                  </m:oMath>
                </a14:m>
                <a:r>
                  <a:rPr lang="en-US" sz="2400" i="1" dirty="0"/>
                  <a:t> are </a:t>
                </a:r>
                <a:r>
                  <a:rPr lang="en-US" sz="2400" i="1" dirty="0" err="1"/>
                  <a:t>coprime</a:t>
                </a:r>
                <a:r>
                  <a:rPr lang="en-US" sz="2400" i="1" dirty="0"/>
                  <a:t>)</a:t>
                </a:r>
                <a:endParaRPr lang="en-GB" sz="2400" i="1" dirty="0"/>
              </a:p>
            </p:txBody>
          </p:sp>
        </mc:Choice>
        <mc:Fallback xmlns="">
          <p:sp>
            <p:nvSpPr>
              <p:cNvPr id="25" name="TextBox 24"/>
              <p:cNvSpPr txBox="1">
                <a:spLocks noRot="1" noChangeAspect="1" noMove="1" noResize="1" noEditPoints="1" noAdjustHandles="1" noChangeArrowheads="1" noChangeShapeType="1" noTextEdit="1"/>
              </p:cNvSpPr>
              <p:nvPr/>
            </p:nvSpPr>
            <p:spPr>
              <a:xfrm>
                <a:off x="467544" y="836712"/>
                <a:ext cx="8371656" cy="1077218"/>
              </a:xfrm>
              <a:prstGeom prst="rect">
                <a:avLst/>
              </a:prstGeom>
              <a:blipFill>
                <a:blip r:embed="rId2"/>
                <a:stretch>
                  <a:fillRect l="-1894" t="-6780" b="-1807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23528" y="2132856"/>
                <a:ext cx="8568952"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b="1" dirty="0"/>
                  <a:t>We previously established that either </a:t>
                </a:r>
                <a14:m>
                  <m:oMath xmlns:m="http://schemas.openxmlformats.org/officeDocument/2006/math">
                    <m:r>
                      <a:rPr lang="en-GB" sz="2400" b="1" i="1" dirty="0" smtClean="0">
                        <a:latin typeface="Cambria Math" panose="02040503050406030204" pitchFamily="18" charset="0"/>
                      </a:rPr>
                      <m:t>𝒌</m:t>
                    </m:r>
                  </m:oMath>
                </a14:m>
                <a:r>
                  <a:rPr lang="en-GB" sz="2400" b="1" dirty="0"/>
                  <a:t> is a square and </a:t>
                </a:r>
                <a14:m>
                  <m:oMath xmlns:m="http://schemas.openxmlformats.org/officeDocument/2006/math">
                    <m:r>
                      <a:rPr lang="en-GB" sz="2400" b="1" i="1" dirty="0" smtClean="0">
                        <a:latin typeface="Cambria Math" panose="02040503050406030204" pitchFamily="18" charset="0"/>
                      </a:rPr>
                      <m:t>𝒌</m:t>
                    </m:r>
                    <m:r>
                      <a:rPr lang="en-GB" sz="2400" b="1" i="1" dirty="0" smtClean="0">
                        <a:latin typeface="Cambria Math" panose="02040503050406030204" pitchFamily="18" charset="0"/>
                      </a:rPr>
                      <m:t>+</m:t>
                    </m:r>
                    <m:r>
                      <a:rPr lang="en-GB" sz="2400" b="1" i="1" dirty="0" smtClean="0">
                        <a:latin typeface="Cambria Math" panose="02040503050406030204" pitchFamily="18" charset="0"/>
                      </a:rPr>
                      <m:t>𝟏</m:t>
                    </m:r>
                  </m:oMath>
                </a14:m>
                <a:r>
                  <a:rPr lang="en-GB" sz="2400" b="1" dirty="0"/>
                  <a:t> is three times a square, or vice versa. We can eliminate one of these cases using modular arithmetic.</a:t>
                </a:r>
              </a:p>
            </p:txBody>
          </p:sp>
        </mc:Choice>
        <mc:Fallback xmlns="">
          <p:sp>
            <p:nvSpPr>
              <p:cNvPr id="7" name="TextBox 6"/>
              <p:cNvSpPr txBox="1">
                <a:spLocks noRot="1" noChangeAspect="1" noMove="1" noResize="1" noEditPoints="1" noAdjustHandles="1" noChangeArrowheads="1" noChangeShapeType="1" noTextEdit="1"/>
              </p:cNvSpPr>
              <p:nvPr/>
            </p:nvSpPr>
            <p:spPr>
              <a:xfrm>
                <a:off x="323528" y="2132856"/>
                <a:ext cx="8568952" cy="1200329"/>
              </a:xfrm>
              <a:prstGeom prst="rect">
                <a:avLst/>
              </a:prstGeom>
              <a:blipFill>
                <a:blip r:embed="rId3"/>
                <a:stretch>
                  <a:fillRect l="-922" t="-2985" r="-922" b="-945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23528" y="3645024"/>
                <a:ext cx="3600400" cy="954107"/>
              </a:xfrm>
              <a:prstGeom prst="rect">
                <a:avLst/>
              </a:prstGeom>
              <a:noFill/>
            </p:spPr>
            <p:txBody>
              <a:bodyPr wrap="square" rtlCol="0">
                <a:spAutoFit/>
              </a:bodyPr>
              <a:lstStyle/>
              <a:p>
                <a:r>
                  <a:rPr lang="en-GB" sz="2800" b="1" dirty="0"/>
                  <a:t>Case 1: </a:t>
                </a:r>
                <a14:m>
                  <m:oMath xmlns:m="http://schemas.openxmlformats.org/officeDocument/2006/math">
                    <m:r>
                      <a:rPr lang="en-GB" sz="2800" b="0" i="1" smtClean="0">
                        <a:latin typeface="Cambria Math" panose="02040503050406030204" pitchFamily="18" charset="0"/>
                      </a:rPr>
                      <m:t>𝑘</m:t>
                    </m:r>
                    <m:r>
                      <a:rPr lang="en-GB" sz="2800" b="0" i="1" smtClean="0">
                        <a:latin typeface="Cambria Math" panose="02040503050406030204" pitchFamily="18" charset="0"/>
                      </a:rPr>
                      <m:t>=</m:t>
                    </m:r>
                    <m:sSup>
                      <m:sSupPr>
                        <m:ctrlPr>
                          <a:rPr lang="en-GB" sz="2800" i="1" smtClean="0">
                            <a:latin typeface="Cambria Math"/>
                          </a:rPr>
                        </m:ctrlPr>
                      </m:sSupPr>
                      <m:e>
                        <m:r>
                          <a:rPr lang="en-GB" sz="2800" b="0" i="1" smtClean="0">
                            <a:latin typeface="Cambria Math" panose="02040503050406030204" pitchFamily="18" charset="0"/>
                          </a:rPr>
                          <m:t>𝑎</m:t>
                        </m:r>
                      </m:e>
                      <m:sup>
                        <m:r>
                          <a:rPr lang="en-GB" sz="2800" b="0" i="1" smtClean="0">
                            <a:latin typeface="Cambria Math" panose="02040503050406030204" pitchFamily="18" charset="0"/>
                          </a:rPr>
                          <m:t>2</m:t>
                        </m:r>
                      </m:sup>
                    </m:sSup>
                  </m:oMath>
                </a14:m>
                <a:r>
                  <a:rPr lang="en-GB" sz="2800" dirty="0"/>
                  <a:t> and </a:t>
                </a:r>
              </a:p>
              <a:p>
                <a:r>
                  <a:rPr lang="en-GB" sz="2800" dirty="0"/>
                  <a:t>        </a:t>
                </a:r>
                <a14:m>
                  <m:oMath xmlns:m="http://schemas.openxmlformats.org/officeDocument/2006/math">
                    <m:r>
                      <a:rPr lang="en-GB" sz="2800" b="0" i="1" smtClean="0">
                        <a:latin typeface="Cambria Math" panose="02040503050406030204" pitchFamily="18" charset="0"/>
                      </a:rPr>
                      <m:t>𝑘</m:t>
                    </m:r>
                    <m:r>
                      <a:rPr lang="en-GB" sz="2800" b="0" i="1" smtClean="0">
                        <a:latin typeface="Cambria Math" panose="02040503050406030204" pitchFamily="18" charset="0"/>
                      </a:rPr>
                      <m:t>+1=3</m:t>
                    </m:r>
                    <m:sSup>
                      <m:sSupPr>
                        <m:ctrlPr>
                          <a:rPr lang="en-GB" sz="2800" b="0" i="1" smtClean="0">
                            <a:latin typeface="Cambria Math"/>
                          </a:rPr>
                        </m:ctrlPr>
                      </m:sSupPr>
                      <m:e>
                        <m:r>
                          <a:rPr lang="en-GB" sz="2800" b="0" i="1" smtClean="0">
                            <a:latin typeface="Cambria Math" panose="02040503050406030204" pitchFamily="18" charset="0"/>
                          </a:rPr>
                          <m:t>𝑏</m:t>
                        </m:r>
                      </m:e>
                      <m:sup>
                        <m:r>
                          <a:rPr lang="en-GB" sz="2800" b="0" i="1" smtClean="0">
                            <a:latin typeface="Cambria Math" panose="02040503050406030204" pitchFamily="18" charset="0"/>
                          </a:rPr>
                          <m:t>2</m:t>
                        </m:r>
                      </m:sup>
                    </m:sSup>
                  </m:oMath>
                </a14:m>
                <a:endParaRPr lang="en-GB" sz="2800" baseline="30000" dirty="0"/>
              </a:p>
            </p:txBody>
          </p:sp>
        </mc:Choice>
        <mc:Fallback xmlns="">
          <p:sp>
            <p:nvSpPr>
              <p:cNvPr id="9" name="TextBox 8"/>
              <p:cNvSpPr txBox="1">
                <a:spLocks noRot="1" noChangeAspect="1" noMove="1" noResize="1" noEditPoints="1" noAdjustHandles="1" noChangeArrowheads="1" noChangeShapeType="1" noTextEdit="1"/>
              </p:cNvSpPr>
              <p:nvPr/>
            </p:nvSpPr>
            <p:spPr>
              <a:xfrm>
                <a:off x="323528" y="3645024"/>
                <a:ext cx="3600400" cy="954107"/>
              </a:xfrm>
              <a:prstGeom prst="rect">
                <a:avLst/>
              </a:prstGeom>
              <a:blipFill>
                <a:blip r:embed="rId4"/>
                <a:stretch>
                  <a:fillRect l="-3384" t="-641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139952" y="3645024"/>
                <a:ext cx="4752528" cy="2308324"/>
              </a:xfrm>
              <a:prstGeom prst="rect">
                <a:avLst/>
              </a:prstGeom>
              <a:noFill/>
            </p:spPr>
            <p:txBody>
              <a:bodyPr wrap="square" rtlCol="0">
                <a:spAutoFit/>
              </a:bodyPr>
              <a:lstStyle/>
              <a:p>
                <a:r>
                  <a:rPr lang="en-GB" sz="2400" dirty="0"/>
                  <a:t>If </a:t>
                </a:r>
                <a14:m>
                  <m:oMath xmlns:m="http://schemas.openxmlformats.org/officeDocument/2006/math">
                    <m:r>
                      <a:rPr lang="en-GB" sz="2400" b="0" i="1" smtClean="0">
                        <a:latin typeface="Cambria Math" panose="02040503050406030204" pitchFamily="18" charset="0"/>
                      </a:rPr>
                      <m:t>𝑘</m:t>
                    </m:r>
                    <m:r>
                      <a:rPr lang="en-GB" sz="2400" b="0" i="1" smtClean="0">
                        <a:latin typeface="Cambria Math" panose="02040503050406030204" pitchFamily="18" charset="0"/>
                      </a:rPr>
                      <m:t>+1</m:t>
                    </m:r>
                  </m:oMath>
                </a14:m>
                <a:r>
                  <a:rPr lang="en-GB" sz="2400" dirty="0"/>
                  <a:t> is a multiple of 3, then </a:t>
                </a:r>
                <a14:m>
                  <m:oMath xmlns:m="http://schemas.openxmlformats.org/officeDocument/2006/math">
                    <m:r>
                      <a:rPr lang="en-GB" sz="2400" i="1" dirty="0" smtClean="0">
                        <a:latin typeface="Cambria Math" panose="02040503050406030204" pitchFamily="18" charset="0"/>
                      </a:rPr>
                      <m:t>𝑘</m:t>
                    </m:r>
                  </m:oMath>
                </a14:m>
                <a:r>
                  <a:rPr lang="en-GB" sz="2400" dirty="0"/>
                  <a:t> has a residue of 2 modulo 3. But, we earlier saw square numbers can only have residues of 0 or 1 modulo 3. This contradicts that </a:t>
                </a:r>
                <a14:m>
                  <m:oMath xmlns:m="http://schemas.openxmlformats.org/officeDocument/2006/math">
                    <m:r>
                      <a:rPr lang="en-GB" sz="2400" i="1" dirty="0" smtClean="0">
                        <a:latin typeface="Cambria Math" panose="02040503050406030204" pitchFamily="18" charset="0"/>
                      </a:rPr>
                      <m:t>𝑘</m:t>
                    </m:r>
                  </m:oMath>
                </a14:m>
                <a:r>
                  <a:rPr lang="en-GB" sz="2400" dirty="0"/>
                  <a:t> is a square.</a:t>
                </a:r>
              </a:p>
              <a:p>
                <a:r>
                  <a:rPr lang="en-GB" sz="2400" dirty="0"/>
                  <a:t>We’ve eliminated this as a case.</a:t>
                </a:r>
              </a:p>
            </p:txBody>
          </p:sp>
        </mc:Choice>
        <mc:Fallback xmlns="">
          <p:sp>
            <p:nvSpPr>
              <p:cNvPr id="11" name="TextBox 10"/>
              <p:cNvSpPr txBox="1">
                <a:spLocks noRot="1" noChangeAspect="1" noMove="1" noResize="1" noEditPoints="1" noAdjustHandles="1" noChangeArrowheads="1" noChangeShapeType="1" noTextEdit="1"/>
              </p:cNvSpPr>
              <p:nvPr/>
            </p:nvSpPr>
            <p:spPr>
              <a:xfrm>
                <a:off x="4139952" y="3645024"/>
                <a:ext cx="4752528" cy="2308324"/>
              </a:xfrm>
              <a:prstGeom prst="rect">
                <a:avLst/>
              </a:prstGeom>
              <a:blipFill>
                <a:blip r:embed="rId5"/>
                <a:stretch>
                  <a:fillRect l="-1923" t="-2111" r="-2436" b="-5013"/>
                </a:stretch>
              </a:blipFill>
            </p:spPr>
            <p:txBody>
              <a:bodyPr/>
              <a:lstStyle/>
              <a:p>
                <a:r>
                  <a:rPr lang="en-GB">
                    <a:noFill/>
                  </a:rPr>
                  <a:t> </a:t>
                </a:r>
              </a:p>
            </p:txBody>
          </p:sp>
        </mc:Fallback>
      </mc:AlternateContent>
      <p:sp>
        <p:nvSpPr>
          <p:cNvPr id="12" name="Right Arrow 11"/>
          <p:cNvSpPr/>
          <p:nvPr/>
        </p:nvSpPr>
        <p:spPr>
          <a:xfrm>
            <a:off x="3347864" y="3789040"/>
            <a:ext cx="57606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067944" y="3484101"/>
            <a:ext cx="4896544" cy="25922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TextBox 12"/>
          <p:cNvSpPr txBox="1"/>
          <p:nvPr/>
        </p:nvSpPr>
        <p:spPr>
          <a:xfrm>
            <a:off x="107504" y="6309320"/>
            <a:ext cx="9036496" cy="369332"/>
          </a:xfrm>
          <a:prstGeom prst="rect">
            <a:avLst/>
          </a:prstGeom>
          <a:noFill/>
        </p:spPr>
        <p:txBody>
          <a:bodyPr wrap="square" rtlCol="0">
            <a:spAutoFit/>
          </a:bodyPr>
          <a:lstStyle/>
          <a:p>
            <a:pPr algn="ctr"/>
            <a:r>
              <a:rPr lang="en-GB" b="1" dirty="0"/>
              <a:t>Key Point: </a:t>
            </a:r>
            <a:r>
              <a:rPr lang="en-GB" dirty="0"/>
              <a:t>Modular Arithmetic can be useful to reason about what numbers can and can’t be.</a:t>
            </a:r>
          </a:p>
        </p:txBody>
      </p:sp>
      <p:cxnSp>
        <p:nvCxnSpPr>
          <p:cNvPr id="14" name="Straight Connector 13"/>
          <p:cNvCxnSpPr/>
          <p:nvPr/>
        </p:nvCxnSpPr>
        <p:spPr>
          <a:xfrm flipH="1">
            <a:off x="0" y="6165304"/>
            <a:ext cx="9144000" cy="0"/>
          </a:xfrm>
          <a:prstGeom prst="line">
            <a:avLst/>
          </a:prstGeom>
        </p:spPr>
        <p:style>
          <a:lnRef idx="1">
            <a:schemeClr val="dk1"/>
          </a:lnRef>
          <a:fillRef idx="0">
            <a:schemeClr val="dk1"/>
          </a:fillRef>
          <a:effectRef idx="0">
            <a:schemeClr val="dk1"/>
          </a:effectRef>
          <a:fontRef idx="minor">
            <a:schemeClr val="tx1"/>
          </a:fontRef>
        </p:style>
      </p:cxnSp>
      <p:grpSp>
        <p:nvGrpSpPr>
          <p:cNvPr id="15" name="Group 14"/>
          <p:cNvGrpSpPr/>
          <p:nvPr/>
        </p:nvGrpSpPr>
        <p:grpSpPr>
          <a:xfrm>
            <a:off x="0" y="0"/>
            <a:ext cx="9143074" cy="599127"/>
            <a:chOff x="0" y="13335"/>
            <a:chExt cx="9144218" cy="599127"/>
          </a:xfrm>
        </p:grpSpPr>
        <p:sp>
          <p:nvSpPr>
            <p:cNvPr id="16"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Another problem revisited…</a:t>
              </a:r>
            </a:p>
          </p:txBody>
        </p:sp>
        <p:cxnSp>
          <p:nvCxnSpPr>
            <p:cNvPr id="17" name="Straight Connector 16"/>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691680" y="2492896"/>
            <a:ext cx="6768752"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GB" sz="2000" dirty="0"/>
              <a:t>Fermat (1601-1665)</a:t>
            </a:r>
          </a:p>
        </p:txBody>
      </p:sp>
      <mc:AlternateContent xmlns:mc="http://schemas.openxmlformats.org/markup-compatibility/2006" xmlns:a14="http://schemas.microsoft.com/office/drawing/2010/main">
        <mc:Choice Requires="a14">
          <p:sp>
            <p:nvSpPr>
              <p:cNvPr id="17" name="TextBox 16"/>
              <p:cNvSpPr txBox="1"/>
              <p:nvPr/>
            </p:nvSpPr>
            <p:spPr>
              <a:xfrm>
                <a:off x="1691680" y="2924944"/>
                <a:ext cx="6768752" cy="1477328"/>
              </a:xfrm>
              <a:prstGeom prst="rect">
                <a:avLst/>
              </a:prstGeom>
              <a:noFill/>
            </p:spPr>
            <p:txBody>
              <a:bodyPr wrap="square" rtlCol="0">
                <a:spAutoFit/>
              </a:bodyPr>
              <a:lstStyle/>
              <a:p>
                <a:r>
                  <a:rPr lang="en-GB" dirty="0"/>
                  <a:t>Most famous for posing “</a:t>
                </a:r>
                <a:r>
                  <a:rPr lang="en-GB" b="1" dirty="0"/>
                  <a:t>Fermat’s Last Theorem</a:t>
                </a:r>
                <a:r>
                  <a:rPr lang="en-GB" dirty="0"/>
                  <a:t>”, i.e. That </a:t>
                </a:r>
                <a:br>
                  <a:rPr lang="en-GB" dirty="0"/>
                </a:br>
                <a14:m>
                  <m:oMath xmlns:m="http://schemas.openxmlformats.org/officeDocument/2006/math">
                    <m:sSup>
                      <m:sSupPr>
                        <m:ctrlPr>
                          <a:rPr lang="en-GB" b="0" i="1" smtClean="0">
                            <a:latin typeface="Cambria Math"/>
                          </a:rPr>
                        </m:ctrlPr>
                      </m:sSupPr>
                      <m:e>
                        <m:r>
                          <a:rPr lang="en-GB" b="0" i="1" smtClean="0">
                            <a:latin typeface="Cambria Math"/>
                          </a:rPr>
                          <m:t>𝑎</m:t>
                        </m:r>
                      </m:e>
                      <m:sup>
                        <m:r>
                          <a:rPr lang="en-GB" b="0" i="1" smtClean="0">
                            <a:latin typeface="Cambria Math"/>
                          </a:rPr>
                          <m:t>𝑛</m:t>
                        </m:r>
                      </m:sup>
                    </m:sSup>
                    <m:r>
                      <a:rPr lang="en-GB" b="0" i="1" smtClean="0">
                        <a:latin typeface="Cambria Math"/>
                      </a:rPr>
                      <m:t>+</m:t>
                    </m:r>
                    <m:sSup>
                      <m:sSupPr>
                        <m:ctrlPr>
                          <a:rPr lang="en-GB" b="0" i="1" smtClean="0">
                            <a:latin typeface="Cambria Math"/>
                          </a:rPr>
                        </m:ctrlPr>
                      </m:sSupPr>
                      <m:e>
                        <m:r>
                          <a:rPr lang="en-GB" b="0" i="1" smtClean="0">
                            <a:latin typeface="Cambria Math"/>
                          </a:rPr>
                          <m:t>𝑏</m:t>
                        </m:r>
                      </m:e>
                      <m:sup>
                        <m:r>
                          <a:rPr lang="en-GB" b="0" i="1" smtClean="0">
                            <a:latin typeface="Cambria Math"/>
                          </a:rPr>
                          <m:t>𝑛</m:t>
                        </m:r>
                      </m:sup>
                    </m:sSup>
                    <m:r>
                      <a:rPr lang="en-GB" b="0" i="1" smtClean="0">
                        <a:latin typeface="Cambria Math"/>
                      </a:rPr>
                      <m:t>=</m:t>
                    </m:r>
                    <m:sSup>
                      <m:sSupPr>
                        <m:ctrlPr>
                          <a:rPr lang="en-GB" b="0" i="1" smtClean="0">
                            <a:latin typeface="Cambria Math"/>
                          </a:rPr>
                        </m:ctrlPr>
                      </m:sSupPr>
                      <m:e>
                        <m:r>
                          <a:rPr lang="en-GB" b="0" i="1" smtClean="0">
                            <a:latin typeface="Cambria Math"/>
                          </a:rPr>
                          <m:t>𝑐</m:t>
                        </m:r>
                      </m:e>
                      <m:sup>
                        <m:r>
                          <a:rPr lang="en-GB" b="0" i="1" smtClean="0">
                            <a:latin typeface="Cambria Math"/>
                          </a:rPr>
                          <m:t>𝑛</m:t>
                        </m:r>
                      </m:sup>
                    </m:sSup>
                  </m:oMath>
                </a14:m>
                <a:r>
                  <a:rPr lang="en-GB" dirty="0"/>
                  <a:t> has no integer solutions for </a:t>
                </a:r>
                <a14:m>
                  <m:oMath xmlns:m="http://schemas.openxmlformats.org/officeDocument/2006/math">
                    <m:r>
                      <a:rPr lang="en-GB" i="1" dirty="0" smtClean="0">
                        <a:latin typeface="Cambria Math"/>
                      </a:rPr>
                      <m:t>𝑎</m:t>
                    </m:r>
                  </m:oMath>
                </a14:m>
                <a:r>
                  <a:rPr lang="en-GB" dirty="0"/>
                  <a:t>, </a:t>
                </a:r>
                <a14:m>
                  <m:oMath xmlns:m="http://schemas.openxmlformats.org/officeDocument/2006/math">
                    <m:r>
                      <a:rPr lang="en-GB" i="1" dirty="0" smtClean="0">
                        <a:latin typeface="Cambria Math"/>
                      </a:rPr>
                      <m:t>𝑏</m:t>
                    </m:r>
                  </m:oMath>
                </a14:m>
                <a:r>
                  <a:rPr lang="en-GB" dirty="0"/>
                  <a:t> and </a:t>
                </a:r>
                <a14:m>
                  <m:oMath xmlns:m="http://schemas.openxmlformats.org/officeDocument/2006/math">
                    <m:r>
                      <a:rPr lang="en-GB" i="1" dirty="0" smtClean="0">
                        <a:latin typeface="Cambria Math"/>
                      </a:rPr>
                      <m:t>𝑐</m:t>
                    </m:r>
                  </m:oMath>
                </a14:m>
                <a:r>
                  <a:rPr lang="en-GB" dirty="0"/>
                  <a:t> when </a:t>
                </a:r>
                <a14:m>
                  <m:oMath xmlns:m="http://schemas.openxmlformats.org/officeDocument/2006/math">
                    <m:r>
                      <a:rPr lang="en-GB" i="1" dirty="0" smtClean="0">
                        <a:latin typeface="Cambria Math"/>
                      </a:rPr>
                      <m:t>𝑛</m:t>
                    </m:r>
                    <m:r>
                      <a:rPr lang="en-GB" i="1" dirty="0" smtClean="0">
                        <a:latin typeface="Cambria Math"/>
                      </a:rPr>
                      <m:t>&gt;2</m:t>
                    </m:r>
                  </m:oMath>
                </a14:m>
                <a:r>
                  <a:rPr lang="en-GB" dirty="0"/>
                  <a:t>.</a:t>
                </a:r>
              </a:p>
              <a:p>
                <a:r>
                  <a:rPr lang="en-GB" dirty="0"/>
                  <a:t>Also famous for </a:t>
                </a:r>
                <a:r>
                  <a:rPr lang="en-GB" b="1" dirty="0"/>
                  <a:t>Fermat’s Little Theorem </a:t>
                </a:r>
                <a:r>
                  <a:rPr lang="en-GB" dirty="0"/>
                  <a:t>(which we’ll see), and had an interest in ‘</a:t>
                </a:r>
                <a:r>
                  <a:rPr lang="en-GB" b="1" dirty="0"/>
                  <a:t>perfect numbers</a:t>
                </a:r>
                <a:r>
                  <a:rPr lang="en-GB" dirty="0"/>
                  <a:t>’ (numbers whose factors, excluding itself, add up to itself).</a:t>
                </a:r>
              </a:p>
            </p:txBody>
          </p:sp>
        </mc:Choice>
        <mc:Fallback xmlns="">
          <p:sp>
            <p:nvSpPr>
              <p:cNvPr id="17" name="TextBox 16"/>
              <p:cNvSpPr txBox="1">
                <a:spLocks noRot="1" noChangeAspect="1" noMove="1" noResize="1" noEditPoints="1" noAdjustHandles="1" noChangeArrowheads="1" noChangeShapeType="1" noTextEdit="1"/>
              </p:cNvSpPr>
              <p:nvPr/>
            </p:nvSpPr>
            <p:spPr>
              <a:xfrm>
                <a:off x="1691680" y="2924944"/>
                <a:ext cx="6768752" cy="1477328"/>
              </a:xfrm>
              <a:prstGeom prst="rect">
                <a:avLst/>
              </a:prstGeom>
              <a:blipFill rotWithShape="1">
                <a:blip r:embed="rId2"/>
                <a:stretch>
                  <a:fillRect l="-811" t="-2066" r="-360" b="-5785"/>
                </a:stretch>
              </a:blipFill>
            </p:spPr>
            <p:txBody>
              <a:bodyPr/>
              <a:lstStyle/>
              <a:p>
                <a:r>
                  <a:rPr lang="en-GB">
                    <a:noFill/>
                  </a:rPr>
                  <a:t> </a:t>
                </a:r>
              </a:p>
            </p:txBody>
          </p:sp>
        </mc:Fallback>
      </mc:AlternateContent>
      <p:pic>
        <p:nvPicPr>
          <p:cNvPr id="1026" name="Picture 2" descr="http://upload.wikimedia.org/wikipedia/commons/thumb/4/4b/Pierre_de_Fermat.png/170px-Pierre_de_Fermat.png"/>
          <p:cNvPicPr>
            <a:picLocks noChangeAspect="1" noChangeArrowheads="1"/>
          </p:cNvPicPr>
          <p:nvPr/>
        </p:nvPicPr>
        <p:blipFill>
          <a:blip r:embed="rId3" cstate="print"/>
          <a:srcRect/>
          <a:stretch>
            <a:fillRect/>
          </a:stretch>
        </p:blipFill>
        <p:spPr bwMode="auto">
          <a:xfrm>
            <a:off x="395536" y="2492896"/>
            <a:ext cx="1009215" cy="1786905"/>
          </a:xfrm>
          <a:prstGeom prst="rect">
            <a:avLst/>
          </a:prstGeom>
          <a:noFill/>
        </p:spPr>
      </p:pic>
      <p:pic>
        <p:nvPicPr>
          <p:cNvPr id="1028" name="Picture 4" descr="http://upload.wikimedia.org/wikipedia/commons/thumb/d/d7/Leonhard_Euler.jpg/170px-Leonhard_Euler.jpg"/>
          <p:cNvPicPr>
            <a:picLocks noChangeAspect="1" noChangeArrowheads="1"/>
          </p:cNvPicPr>
          <p:nvPr/>
        </p:nvPicPr>
        <p:blipFill>
          <a:blip r:embed="rId4" cstate="print"/>
          <a:srcRect/>
          <a:stretch>
            <a:fillRect/>
          </a:stretch>
        </p:blipFill>
        <p:spPr bwMode="auto">
          <a:xfrm>
            <a:off x="395536" y="4581128"/>
            <a:ext cx="1001565" cy="1296144"/>
          </a:xfrm>
          <a:prstGeom prst="rect">
            <a:avLst/>
          </a:prstGeom>
          <a:noFill/>
        </p:spPr>
      </p:pic>
      <p:sp>
        <p:nvSpPr>
          <p:cNvPr id="10" name="TextBox 9"/>
          <p:cNvSpPr txBox="1"/>
          <p:nvPr/>
        </p:nvSpPr>
        <p:spPr>
          <a:xfrm>
            <a:off x="1691680" y="4581128"/>
            <a:ext cx="6768752"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GB" sz="2000" dirty="0"/>
              <a:t>Euler (1707-1783)</a:t>
            </a:r>
          </a:p>
        </p:txBody>
      </p:sp>
      <mc:AlternateContent xmlns:mc="http://schemas.openxmlformats.org/markup-compatibility/2006" xmlns:a14="http://schemas.microsoft.com/office/drawing/2010/main">
        <mc:Choice Requires="a14">
          <p:sp>
            <p:nvSpPr>
              <p:cNvPr id="11" name="TextBox 10"/>
              <p:cNvSpPr txBox="1"/>
              <p:nvPr/>
            </p:nvSpPr>
            <p:spPr>
              <a:xfrm>
                <a:off x="1619672" y="5013176"/>
                <a:ext cx="6912768" cy="1477328"/>
              </a:xfrm>
              <a:prstGeom prst="rect">
                <a:avLst/>
              </a:prstGeom>
              <a:noFill/>
            </p:spPr>
            <p:txBody>
              <a:bodyPr wrap="square" rtlCol="0">
                <a:spAutoFit/>
              </a:bodyPr>
              <a:lstStyle/>
              <a:p>
                <a:r>
                  <a:rPr lang="en-GB" dirty="0"/>
                  <a:t>Considered the founder of ‘analytic number theory’. This included various properties regarding the </a:t>
                </a:r>
                <a:r>
                  <a:rPr lang="en-GB" b="1" dirty="0"/>
                  <a:t>distribution of prime numbers</a:t>
                </a:r>
                <a:r>
                  <a:rPr lang="en-GB" dirty="0"/>
                  <a:t>. He proved various statements by Fermat (including proving there are no integer solutions to </a:t>
                </a:r>
                <a14:m>
                  <m:oMath xmlns:m="http://schemas.openxmlformats.org/officeDocument/2006/math">
                    <m:r>
                      <a:rPr lang="en-GB" i="1" dirty="0" smtClean="0">
                        <a:latin typeface="Cambria Math"/>
                      </a:rPr>
                      <m:t>𝑎</m:t>
                    </m:r>
                    <m:r>
                      <a:rPr lang="en-GB" i="1" baseline="30000" dirty="0" smtClean="0">
                        <a:latin typeface="Cambria Math"/>
                      </a:rPr>
                      <m:t>4</m:t>
                    </m:r>
                    <m:r>
                      <a:rPr lang="en-GB" i="1" dirty="0" smtClean="0">
                        <a:latin typeface="Cambria Math"/>
                      </a:rPr>
                      <m:t>+</m:t>
                    </m:r>
                    <m:r>
                      <a:rPr lang="en-GB" i="1" dirty="0" smtClean="0">
                        <a:latin typeface="Cambria Math"/>
                      </a:rPr>
                      <m:t>𝑏</m:t>
                    </m:r>
                    <m:r>
                      <a:rPr lang="en-GB" i="1" baseline="30000" dirty="0" smtClean="0">
                        <a:latin typeface="Cambria Math"/>
                      </a:rPr>
                      <m:t>4</m:t>
                    </m:r>
                    <m:r>
                      <a:rPr lang="en-GB" i="1" dirty="0" smtClean="0">
                        <a:latin typeface="Cambria Math"/>
                      </a:rPr>
                      <m:t>=</m:t>
                    </m:r>
                    <m:r>
                      <a:rPr lang="en-GB" i="1" dirty="0" smtClean="0">
                        <a:latin typeface="Cambria Math"/>
                      </a:rPr>
                      <m:t>𝑐</m:t>
                    </m:r>
                    <m:r>
                      <a:rPr lang="en-GB" i="1" baseline="30000" dirty="0" smtClean="0">
                        <a:latin typeface="Cambria Math"/>
                      </a:rPr>
                      <m:t>2</m:t>
                    </m:r>
                  </m:oMath>
                </a14:m>
                <a:r>
                  <a:rPr lang="en-GB" dirty="0"/>
                  <a:t>). Most famous for ‘</a:t>
                </a:r>
                <a:r>
                  <a:rPr lang="en-GB" b="1" dirty="0"/>
                  <a:t>Euler’s Number</a:t>
                </a:r>
                <a:r>
                  <a:rPr lang="en-GB" dirty="0"/>
                  <a:t>’, or ‘e’ for short and Euler’s identity, </a:t>
                </a:r>
                <a14:m>
                  <m:oMath xmlns:m="http://schemas.openxmlformats.org/officeDocument/2006/math">
                    <m:sSup>
                      <m:sSupPr>
                        <m:ctrlPr>
                          <a:rPr lang="en-GB" b="0" i="1" smtClean="0">
                            <a:latin typeface="Cambria Math"/>
                          </a:rPr>
                        </m:ctrlPr>
                      </m:sSupPr>
                      <m:e>
                        <m:r>
                          <a:rPr lang="en-GB" b="0" i="1" smtClean="0">
                            <a:latin typeface="Cambria Math"/>
                          </a:rPr>
                          <m:t>𝑒</m:t>
                        </m:r>
                      </m:e>
                      <m:sup>
                        <m:r>
                          <a:rPr lang="en-GB" b="0" i="1" smtClean="0">
                            <a:latin typeface="Cambria Math"/>
                          </a:rPr>
                          <m:t>𝜋</m:t>
                        </m:r>
                        <m:r>
                          <a:rPr lang="en-GB" b="0" i="1" smtClean="0">
                            <a:latin typeface="Cambria Math"/>
                          </a:rPr>
                          <m:t>𝑖</m:t>
                        </m:r>
                      </m:sup>
                    </m:sSup>
                    <m:r>
                      <a:rPr lang="en-GB" b="0" i="1" smtClean="0">
                        <a:latin typeface="Cambria Math"/>
                      </a:rPr>
                      <m:t>=−1</m:t>
                    </m:r>
                  </m:oMath>
                </a14:m>
                <a:r>
                  <a:rPr lang="en-GB" dirty="0"/>
                  <a:t>.</a:t>
                </a:r>
              </a:p>
            </p:txBody>
          </p:sp>
        </mc:Choice>
        <mc:Fallback xmlns="">
          <p:sp>
            <p:nvSpPr>
              <p:cNvPr id="11" name="TextBox 10"/>
              <p:cNvSpPr txBox="1">
                <a:spLocks noRot="1" noChangeAspect="1" noMove="1" noResize="1" noEditPoints="1" noAdjustHandles="1" noChangeArrowheads="1" noChangeShapeType="1" noTextEdit="1"/>
              </p:cNvSpPr>
              <p:nvPr/>
            </p:nvSpPr>
            <p:spPr>
              <a:xfrm>
                <a:off x="1619672" y="5013176"/>
                <a:ext cx="6912768" cy="1477328"/>
              </a:xfrm>
              <a:prstGeom prst="rect">
                <a:avLst/>
              </a:prstGeom>
              <a:blipFill rotWithShape="1">
                <a:blip r:embed="rId5"/>
                <a:stretch>
                  <a:fillRect l="-794" t="-2058" r="-353" b="-6173"/>
                </a:stretch>
              </a:blipFill>
            </p:spPr>
            <p:txBody>
              <a:bodyPr/>
              <a:lstStyle/>
              <a:p>
                <a:r>
                  <a:rPr lang="en-GB">
                    <a:noFill/>
                  </a:rPr>
                  <a:t> </a:t>
                </a:r>
              </a:p>
            </p:txBody>
          </p:sp>
        </mc:Fallback>
      </mc:AlternateContent>
      <p:pic>
        <p:nvPicPr>
          <p:cNvPr id="64514" name="Picture 2" descr="http://www.nndb.com/people/724/000087463/euclid-1-sized.jpg"/>
          <p:cNvPicPr>
            <a:picLocks noChangeAspect="1" noChangeArrowheads="1"/>
          </p:cNvPicPr>
          <p:nvPr/>
        </p:nvPicPr>
        <p:blipFill>
          <a:blip r:embed="rId6" cstate="print"/>
          <a:srcRect/>
          <a:stretch>
            <a:fillRect/>
          </a:stretch>
        </p:blipFill>
        <p:spPr bwMode="auto">
          <a:xfrm>
            <a:off x="395536" y="980728"/>
            <a:ext cx="1004939" cy="1195391"/>
          </a:xfrm>
          <a:prstGeom prst="rect">
            <a:avLst/>
          </a:prstGeom>
          <a:noFill/>
        </p:spPr>
      </p:pic>
      <p:sp>
        <p:nvSpPr>
          <p:cNvPr id="12" name="TextBox 11"/>
          <p:cNvSpPr txBox="1"/>
          <p:nvPr/>
        </p:nvSpPr>
        <p:spPr>
          <a:xfrm>
            <a:off x="1691680" y="980728"/>
            <a:ext cx="6768752"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GB" sz="2000" dirty="0"/>
              <a:t>Euclid (300BC)</a:t>
            </a:r>
          </a:p>
        </p:txBody>
      </p:sp>
      <p:sp>
        <p:nvSpPr>
          <p:cNvPr id="13" name="TextBox 12"/>
          <p:cNvSpPr txBox="1"/>
          <p:nvPr/>
        </p:nvSpPr>
        <p:spPr>
          <a:xfrm>
            <a:off x="1691680" y="1412776"/>
            <a:ext cx="6768752" cy="923330"/>
          </a:xfrm>
          <a:prstGeom prst="rect">
            <a:avLst/>
          </a:prstGeom>
          <a:noFill/>
        </p:spPr>
        <p:txBody>
          <a:bodyPr wrap="square" rtlCol="0">
            <a:spAutoFit/>
          </a:bodyPr>
          <a:lstStyle/>
          <a:p>
            <a:r>
              <a:rPr lang="en-GB" dirty="0"/>
              <a:t>Better known for his work in geometry, but proved there are </a:t>
            </a:r>
            <a:r>
              <a:rPr lang="en-GB" b="1" dirty="0"/>
              <a:t>infinitely many primes</a:t>
            </a:r>
            <a:r>
              <a:rPr lang="en-GB" dirty="0"/>
              <a:t>. </a:t>
            </a:r>
            <a:r>
              <a:rPr lang="en-GB" b="1" dirty="0"/>
              <a:t>Euclid’s Algorithm </a:t>
            </a:r>
            <a:r>
              <a:rPr lang="en-GB" dirty="0"/>
              <a:t>is used to find the Greatest Common Divisor of two numbers.</a:t>
            </a:r>
          </a:p>
        </p:txBody>
      </p:sp>
      <p:grpSp>
        <p:nvGrpSpPr>
          <p:cNvPr id="14" name="Group 13"/>
          <p:cNvGrpSpPr/>
          <p:nvPr/>
        </p:nvGrpSpPr>
        <p:grpSpPr>
          <a:xfrm>
            <a:off x="0" y="0"/>
            <a:ext cx="9143074" cy="599127"/>
            <a:chOff x="0" y="13335"/>
            <a:chExt cx="9144218" cy="599127"/>
          </a:xfrm>
        </p:grpSpPr>
        <p:sp>
          <p:nvSpPr>
            <p:cNvPr id="16"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Who are the big wigs?</a:t>
              </a:r>
            </a:p>
          </p:txBody>
        </p:sp>
        <p:cxnSp>
          <p:nvCxnSpPr>
            <p:cNvPr id="18" name="Straight Connector 17"/>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6918362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1196752"/>
            <a:ext cx="7704856" cy="830997"/>
          </a:xfrm>
          <a:prstGeom prst="rect">
            <a:avLst/>
          </a:prstGeom>
          <a:noFill/>
        </p:spPr>
        <p:txBody>
          <a:bodyPr wrap="square" rtlCol="0">
            <a:spAutoFit/>
          </a:bodyPr>
          <a:lstStyle/>
          <a:p>
            <a:r>
              <a:rPr lang="en-GB" sz="2400" dirty="0"/>
              <a:t>Suppose we’re working in modulo 7 arithmetic, and that we start with a number 3, and find successive multiples: </a:t>
            </a:r>
          </a:p>
        </p:txBody>
      </p:sp>
      <p:sp>
        <p:nvSpPr>
          <p:cNvPr id="4" name="TextBox 3"/>
          <p:cNvSpPr txBox="1"/>
          <p:nvPr/>
        </p:nvSpPr>
        <p:spPr>
          <a:xfrm>
            <a:off x="611560" y="2204864"/>
            <a:ext cx="7704856" cy="1200329"/>
          </a:xfrm>
          <a:prstGeom prst="rect">
            <a:avLst/>
          </a:prstGeom>
          <a:noFill/>
        </p:spPr>
        <p:txBody>
          <a:bodyPr wrap="square" rtlCol="0">
            <a:spAutoFit/>
          </a:bodyPr>
          <a:lstStyle/>
          <a:p>
            <a:r>
              <a:rPr lang="en-GB" sz="3600" b="1" dirty="0"/>
              <a:t>3, 6, 9, 12, 15, 18, 21  </a:t>
            </a:r>
          </a:p>
          <a:p>
            <a:r>
              <a:rPr lang="en-GB" sz="3600" b="1" dirty="0"/>
              <a:t>		</a:t>
            </a:r>
            <a:r>
              <a:rPr lang="en-GB" sz="3600" b="1" dirty="0">
                <a:latin typeface="Times New Roman"/>
                <a:cs typeface="Times New Roman"/>
              </a:rPr>
              <a:t>≡</a:t>
            </a:r>
            <a:r>
              <a:rPr lang="en-GB" sz="3600" b="1" dirty="0"/>
              <a:t>   3, 6, 2, 5, 1, 4, 0 (mod 7) </a:t>
            </a:r>
          </a:p>
        </p:txBody>
      </p:sp>
      <p:sp>
        <p:nvSpPr>
          <p:cNvPr id="5" name="TextBox 4"/>
          <p:cNvSpPr txBox="1"/>
          <p:nvPr/>
        </p:nvSpPr>
        <p:spPr>
          <a:xfrm>
            <a:off x="395536" y="3501008"/>
            <a:ext cx="8568952" cy="2308324"/>
          </a:xfrm>
          <a:prstGeom prst="rect">
            <a:avLst/>
          </a:prstGeom>
          <a:noFill/>
        </p:spPr>
        <p:txBody>
          <a:bodyPr wrap="square" rtlCol="0">
            <a:spAutoFit/>
          </a:bodyPr>
          <a:lstStyle/>
          <a:p>
            <a:r>
              <a:rPr lang="en-GB" sz="2400" dirty="0"/>
              <a:t>Notice that we get all possible remainders/residues. Under what conditions do you think this happens?</a:t>
            </a:r>
          </a:p>
          <a:p>
            <a:endParaRPr lang="en-GB" sz="2400" dirty="0"/>
          </a:p>
          <a:p>
            <a:r>
              <a:rPr lang="en-GB" sz="2400" b="1" dirty="0"/>
              <a:t>When the modulo (in this case 7) and the difference </a:t>
            </a:r>
            <a:br>
              <a:rPr lang="en-GB" sz="2400" b="1" dirty="0"/>
            </a:br>
            <a:r>
              <a:rPr lang="en-GB" sz="2400" b="1" dirty="0"/>
              <a:t>(in this case 3) are </a:t>
            </a:r>
            <a:r>
              <a:rPr lang="en-GB" sz="2400" b="1" dirty="0" err="1"/>
              <a:t>coprime</a:t>
            </a:r>
            <a:r>
              <a:rPr lang="en-GB" sz="2400" b="1" dirty="0"/>
              <a:t>.</a:t>
            </a:r>
          </a:p>
          <a:p>
            <a:r>
              <a:rPr lang="en-GB" sz="2400" b="1" dirty="0"/>
              <a:t>We say we have a </a:t>
            </a:r>
            <a:r>
              <a:rPr lang="en-GB" sz="2400" b="1" u="sng" dirty="0"/>
              <a:t>complete residue system</a:t>
            </a:r>
            <a:r>
              <a:rPr lang="en-GB" sz="2400" b="1" dirty="0"/>
              <a:t> if we have all residues.</a:t>
            </a:r>
          </a:p>
        </p:txBody>
      </p:sp>
      <p:sp>
        <p:nvSpPr>
          <p:cNvPr id="7" name="Rectangle 6"/>
          <p:cNvSpPr/>
          <p:nvPr/>
        </p:nvSpPr>
        <p:spPr>
          <a:xfrm>
            <a:off x="395536" y="4509120"/>
            <a:ext cx="8568952" cy="13002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TextBox 7"/>
          <p:cNvSpPr txBox="1"/>
          <p:nvPr/>
        </p:nvSpPr>
        <p:spPr>
          <a:xfrm>
            <a:off x="395536" y="6093296"/>
            <a:ext cx="7632848" cy="646331"/>
          </a:xfrm>
          <a:prstGeom prst="rect">
            <a:avLst/>
          </a:prstGeom>
          <a:noFill/>
        </p:spPr>
        <p:txBody>
          <a:bodyPr wrap="square" rtlCol="0">
            <a:spAutoFit/>
          </a:bodyPr>
          <a:lstStyle/>
          <a:p>
            <a:r>
              <a:rPr lang="en-GB" dirty="0"/>
              <a:t>We can see that because the last residue is 0, </a:t>
            </a:r>
            <a:r>
              <a:rPr lang="en-GB" b="1" dirty="0"/>
              <a:t>this number will be divisible by 7</a:t>
            </a:r>
            <a:r>
              <a:rPr lang="en-GB" dirty="0"/>
              <a:t>. i.e. Every 7</a:t>
            </a:r>
            <a:r>
              <a:rPr lang="en-GB" baseline="30000" dirty="0"/>
              <a:t>th</a:t>
            </a:r>
            <a:r>
              <a:rPr lang="en-GB" dirty="0"/>
              <a:t> number will be divisible by 7 under the above conditions.</a:t>
            </a:r>
          </a:p>
        </p:txBody>
      </p:sp>
      <p:cxnSp>
        <p:nvCxnSpPr>
          <p:cNvPr id="9" name="Straight Connector 8"/>
          <p:cNvCxnSpPr/>
          <p:nvPr/>
        </p:nvCxnSpPr>
        <p:spPr>
          <a:xfrm flipH="1">
            <a:off x="0" y="6021288"/>
            <a:ext cx="9144000" cy="0"/>
          </a:xfrm>
          <a:prstGeom prst="line">
            <a:avLst/>
          </a:prstGeom>
        </p:spPr>
        <p:style>
          <a:lnRef idx="1">
            <a:schemeClr val="dk1"/>
          </a:lnRef>
          <a:fillRef idx="0">
            <a:schemeClr val="dk1"/>
          </a:fillRef>
          <a:effectRef idx="0">
            <a:schemeClr val="dk1"/>
          </a:effectRef>
          <a:fontRef idx="minor">
            <a:schemeClr val="tx1"/>
          </a:fontRef>
        </p:style>
      </p:cxnSp>
      <p:grpSp>
        <p:nvGrpSpPr>
          <p:cNvPr id="10" name="Group 9"/>
          <p:cNvGrpSpPr/>
          <p:nvPr/>
        </p:nvGrpSpPr>
        <p:grpSpPr>
          <a:xfrm>
            <a:off x="0" y="0"/>
            <a:ext cx="9143074" cy="599127"/>
            <a:chOff x="0" y="13335"/>
            <a:chExt cx="9144218" cy="599127"/>
          </a:xfrm>
        </p:grpSpPr>
        <p:sp>
          <p:nvSpPr>
            <p:cNvPr id="11"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Multiples and Residues</a:t>
              </a:r>
            </a:p>
          </p:txBody>
        </p:sp>
        <p:cxnSp>
          <p:nvCxnSpPr>
            <p:cNvPr id="12" name="Straight Connector 11"/>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208484" y="764704"/>
            <a:ext cx="8683996" cy="1446550"/>
          </a:xfrm>
          <a:prstGeom prst="rect">
            <a:avLst/>
          </a:prstGeom>
          <a:solidFill>
            <a:schemeClr val="bg1"/>
          </a:solidFill>
          <a:ln w="9525">
            <a:noFill/>
            <a:miter lim="800000"/>
            <a:headEnd/>
            <a:tailEnd/>
          </a:ln>
          <a:effectLst>
            <a:outerShdw blurRad="63500" sx="102000" sy="102000" algn="ctr"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GB" sz="2400" dirty="0">
                <a:latin typeface="Calibri" panose="020F0502020204030204" pitchFamily="34" charset="0"/>
                <a:ea typeface="Calibri" panose="020F0502020204030204" pitchFamily="34" charset="0"/>
                <a:cs typeface="Times New Roman" panose="02020603050405020304" pitchFamily="18" charset="0"/>
              </a:rPr>
              <a:t>[BMO 2004/05 Q4] Determine the least possible value of the largest term in an arithmetic progression of seven distinct primes.</a:t>
            </a:r>
            <a:r>
              <a:rPr lang="en-GB" sz="2400" dirty="0"/>
              <a:t>.</a:t>
            </a:r>
            <a:endParaRPr kumimoji="0" lang="en-GB" sz="24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endParaRPr>
          </a:p>
          <a:p>
            <a:pPr lvl="0" fontAlgn="base">
              <a:spcBef>
                <a:spcPct val="0"/>
              </a:spcBef>
              <a:spcAft>
                <a:spcPct val="0"/>
              </a:spcAft>
            </a:pPr>
            <a:r>
              <a:rPr lang="en-GB" sz="2000" b="1" dirty="0">
                <a:latin typeface="Calibri" pitchFamily="34" charset="0"/>
                <a:cs typeface="Times New Roman" pitchFamily="18" charset="0"/>
              </a:rPr>
              <a:t>Hint: </a:t>
            </a:r>
            <a:r>
              <a:rPr lang="en-GB" sz="2000" dirty="0"/>
              <a:t>If a is the first value and d is the difference, what properties must d have to avoid being divisible by something?</a:t>
            </a:r>
            <a:endParaRPr kumimoji="0" lang="en-GB" sz="2000" b="1" i="0" u="none" strike="noStrike" cap="none" normalizeH="0" baseline="0" dirty="0">
              <a:ln>
                <a:noFill/>
              </a:ln>
              <a:solidFill>
                <a:schemeClr val="tx1"/>
              </a:solidFill>
              <a:effectLst/>
              <a:latin typeface="Arial" pitchFamily="34" charset="0"/>
              <a:cs typeface="Arial" pitchFamily="34" charset="0"/>
            </a:endParaRPr>
          </a:p>
        </p:txBody>
      </p:sp>
      <p:sp>
        <p:nvSpPr>
          <p:cNvPr id="19" name="Rectangle 18"/>
          <p:cNvSpPr/>
          <p:nvPr/>
        </p:nvSpPr>
        <p:spPr>
          <a:xfrm>
            <a:off x="7308304" y="5733256"/>
            <a:ext cx="1584176"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Round 2</a:t>
            </a:r>
          </a:p>
        </p:txBody>
      </p:sp>
      <p:grpSp>
        <p:nvGrpSpPr>
          <p:cNvPr id="2" name="Group 44"/>
          <p:cNvGrpSpPr/>
          <p:nvPr/>
        </p:nvGrpSpPr>
        <p:grpSpPr>
          <a:xfrm>
            <a:off x="6948264" y="6165304"/>
            <a:ext cx="1944216" cy="432048"/>
            <a:chOff x="6948264" y="5301208"/>
            <a:chExt cx="1944216" cy="432048"/>
          </a:xfrm>
        </p:grpSpPr>
        <p:sp>
          <p:nvSpPr>
            <p:cNvPr id="27" name="Rectangle 26"/>
            <p:cNvSpPr/>
            <p:nvPr/>
          </p:nvSpPr>
          <p:spPr>
            <a:xfrm>
              <a:off x="7308304" y="5301208"/>
              <a:ext cx="1584176" cy="4320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b="1" dirty="0"/>
                <a:t>Round 1</a:t>
              </a:r>
            </a:p>
          </p:txBody>
        </p:sp>
        <p:sp>
          <p:nvSpPr>
            <p:cNvPr id="28" name="Right Arrow 27"/>
            <p:cNvSpPr/>
            <p:nvPr/>
          </p:nvSpPr>
          <p:spPr>
            <a:xfrm>
              <a:off x="6948264" y="5373216"/>
              <a:ext cx="360040" cy="2880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29" name="TextBox 28"/>
          <p:cNvSpPr txBox="1"/>
          <p:nvPr/>
        </p:nvSpPr>
        <p:spPr>
          <a:xfrm>
            <a:off x="7308304" y="5373216"/>
            <a:ext cx="1584176" cy="369332"/>
          </a:xfrm>
          <a:prstGeom prst="rect">
            <a:avLst/>
          </a:prstGeom>
          <a:noFill/>
        </p:spPr>
        <p:txBody>
          <a:bodyPr wrap="square" rtlCol="0">
            <a:spAutoFit/>
          </a:bodyPr>
          <a:lstStyle/>
          <a:p>
            <a:pPr algn="ctr"/>
            <a:r>
              <a:rPr lang="en-GB" b="1" dirty="0"/>
              <a:t>BMO</a:t>
            </a:r>
          </a:p>
        </p:txBody>
      </p:sp>
      <p:sp>
        <p:nvSpPr>
          <p:cNvPr id="37" name="TextBox 36"/>
          <p:cNvSpPr txBox="1"/>
          <p:nvPr/>
        </p:nvSpPr>
        <p:spPr>
          <a:xfrm>
            <a:off x="179512" y="2420888"/>
            <a:ext cx="8784976" cy="4247317"/>
          </a:xfrm>
          <a:prstGeom prst="rect">
            <a:avLst/>
          </a:prstGeom>
          <a:noFill/>
        </p:spPr>
        <p:txBody>
          <a:bodyPr wrap="square" rtlCol="0">
            <a:spAutoFit/>
          </a:bodyPr>
          <a:lstStyle/>
          <a:p>
            <a:r>
              <a:rPr lang="en-US" b="1" dirty="0"/>
              <a:t>Solution:</a:t>
            </a:r>
            <a:r>
              <a:rPr lang="en-US" dirty="0"/>
              <a:t> 907</a:t>
            </a:r>
          </a:p>
          <a:p>
            <a:r>
              <a:rPr lang="en-GB" dirty="0"/>
              <a:t>If our first number is prime, it’s clear that if the difference WASN’T a multiple of 2, then every other number would be even. In terms of the theory on the last slide, we know we will see all possible residues (i.e. 0 and 1) in modulo-2 arithmetic if the number we’re finding multiples of, i.e. </a:t>
            </a:r>
            <a:r>
              <a:rPr lang="en-GB" b="1" i="1" dirty="0"/>
              <a:t>d</a:t>
            </a:r>
            <a:r>
              <a:rPr lang="en-GB" dirty="0"/>
              <a:t>, is not divisible by 2. Those with residues 0 will be divisible by 2 (unless it is 2 itself) and thus not prime.</a:t>
            </a:r>
          </a:p>
          <a:p>
            <a:r>
              <a:rPr lang="en-GB" dirty="0"/>
              <a:t>The same applies with 3 and 5 (the next two primes) so </a:t>
            </a:r>
            <a:r>
              <a:rPr lang="en-GB" b="1" i="1" dirty="0"/>
              <a:t>d</a:t>
            </a:r>
            <a:r>
              <a:rPr lang="en-GB" dirty="0"/>
              <a:t> must be divisible by these to avoid residues of 0 every 3 and 5 numbers respectively.</a:t>
            </a:r>
          </a:p>
          <a:p>
            <a:r>
              <a:rPr lang="en-GB" dirty="0"/>
              <a:t>7 however is more interesting.  In modulo-7 arithmetic, the first number </a:t>
            </a:r>
            <a:r>
              <a:rPr lang="en-GB" b="1" i="1" dirty="0"/>
              <a:t>a</a:t>
            </a:r>
            <a:r>
              <a:rPr lang="en-GB" dirty="0"/>
              <a:t> could be 7 – while divisible by 7, it’s clearly prime. This means that </a:t>
            </a:r>
            <a:r>
              <a:rPr lang="en-GB" b="1" i="1" dirty="0"/>
              <a:t>a</a:t>
            </a:r>
            <a:r>
              <a:rPr lang="en-GB" dirty="0"/>
              <a:t> needn’t be a multiple of 7 since it’s possible we won’t see a residue of 0 again until 7 numbers later in </a:t>
            </a:r>
          </a:p>
          <a:p>
            <a:r>
              <a:rPr lang="en-GB" dirty="0"/>
              <a:t>the list (i.e. beyond the end of our list!).</a:t>
            </a:r>
          </a:p>
          <a:p>
            <a:r>
              <a:rPr lang="en-GB" dirty="0"/>
              <a:t>So let’s make </a:t>
            </a:r>
            <a:r>
              <a:rPr lang="en-GB" b="1" i="1" dirty="0"/>
              <a:t>a</a:t>
            </a:r>
            <a:r>
              <a:rPr lang="en-GB" dirty="0"/>
              <a:t> = 7, and </a:t>
            </a:r>
            <a:r>
              <a:rPr lang="en-GB" b="1" i="1" dirty="0"/>
              <a:t>d</a:t>
            </a:r>
            <a:r>
              <a:rPr lang="en-GB" dirty="0"/>
              <a:t> a multiple of 2 x 3 x 5 = 30. After trying a </a:t>
            </a:r>
          </a:p>
          <a:p>
            <a:r>
              <a:rPr lang="en-GB" dirty="0"/>
              <a:t>few multiples of 30, we’ll find that </a:t>
            </a:r>
            <a:r>
              <a:rPr lang="en-GB" b="1" i="1" dirty="0"/>
              <a:t>d</a:t>
            </a:r>
            <a:r>
              <a:rPr lang="en-GB" dirty="0"/>
              <a:t> = 150. So the last number is </a:t>
            </a:r>
          </a:p>
          <a:p>
            <a:r>
              <a:rPr lang="en-GB" b="1" i="1" dirty="0"/>
              <a:t>a</a:t>
            </a:r>
            <a:r>
              <a:rPr lang="en-GB" dirty="0"/>
              <a:t> + (</a:t>
            </a:r>
            <a:r>
              <a:rPr lang="en-GB" b="1" i="1" dirty="0"/>
              <a:t>n</a:t>
            </a:r>
            <a:r>
              <a:rPr lang="en-GB" dirty="0"/>
              <a:t>-1)</a:t>
            </a:r>
            <a:r>
              <a:rPr lang="en-GB" b="1" i="1" dirty="0"/>
              <a:t>d</a:t>
            </a:r>
            <a:r>
              <a:rPr lang="en-GB" dirty="0"/>
              <a:t> = 7 + (6x150) = 907</a:t>
            </a:r>
          </a:p>
        </p:txBody>
      </p:sp>
      <p:sp>
        <p:nvSpPr>
          <p:cNvPr id="12" name="Freeform 11"/>
          <p:cNvSpPr/>
          <p:nvPr/>
        </p:nvSpPr>
        <p:spPr>
          <a:xfrm>
            <a:off x="107504" y="2420888"/>
            <a:ext cx="8887483" cy="4294872"/>
          </a:xfrm>
          <a:custGeom>
            <a:avLst/>
            <a:gdLst>
              <a:gd name="connsiteX0" fmla="*/ 0 w 8859520"/>
              <a:gd name="connsiteY0" fmla="*/ 0 h 4267200"/>
              <a:gd name="connsiteX1" fmla="*/ 20320 w 8859520"/>
              <a:gd name="connsiteY1" fmla="*/ 4267200 h 4267200"/>
              <a:gd name="connsiteX2" fmla="*/ 6543040 w 8859520"/>
              <a:gd name="connsiteY2" fmla="*/ 4257040 h 4267200"/>
              <a:gd name="connsiteX3" fmla="*/ 6532880 w 8859520"/>
              <a:gd name="connsiteY3" fmla="*/ 2956560 h 4267200"/>
              <a:gd name="connsiteX4" fmla="*/ 8859520 w 8859520"/>
              <a:gd name="connsiteY4" fmla="*/ 2956560 h 4267200"/>
              <a:gd name="connsiteX5" fmla="*/ 8849360 w 8859520"/>
              <a:gd name="connsiteY5" fmla="*/ 60960 h 4267200"/>
              <a:gd name="connsiteX6" fmla="*/ 0 w 8859520"/>
              <a:gd name="connsiteY6" fmla="*/ 0 h 4267200"/>
              <a:gd name="connsiteX0" fmla="*/ 0 w 8887483"/>
              <a:gd name="connsiteY0" fmla="*/ 27672 h 4294872"/>
              <a:gd name="connsiteX1" fmla="*/ 20320 w 8887483"/>
              <a:gd name="connsiteY1" fmla="*/ 4294872 h 4294872"/>
              <a:gd name="connsiteX2" fmla="*/ 6543040 w 8887483"/>
              <a:gd name="connsiteY2" fmla="*/ 4284712 h 4294872"/>
              <a:gd name="connsiteX3" fmla="*/ 6532880 w 8887483"/>
              <a:gd name="connsiteY3" fmla="*/ 2984232 h 4294872"/>
              <a:gd name="connsiteX4" fmla="*/ 8859520 w 8887483"/>
              <a:gd name="connsiteY4" fmla="*/ 2984232 h 4294872"/>
              <a:gd name="connsiteX5" fmla="*/ 8884096 w 8887483"/>
              <a:gd name="connsiteY5" fmla="*/ 0 h 4294872"/>
              <a:gd name="connsiteX6" fmla="*/ 0 w 8887483"/>
              <a:gd name="connsiteY6" fmla="*/ 27672 h 429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87483" h="4294872">
                <a:moveTo>
                  <a:pt x="0" y="27672"/>
                </a:moveTo>
                <a:cubicBezTo>
                  <a:pt x="6773" y="1450072"/>
                  <a:pt x="13547" y="2872472"/>
                  <a:pt x="20320" y="4294872"/>
                </a:cubicBezTo>
                <a:lnTo>
                  <a:pt x="6543040" y="4284712"/>
                </a:lnTo>
                <a:cubicBezTo>
                  <a:pt x="6539653" y="3851219"/>
                  <a:pt x="6536267" y="3417725"/>
                  <a:pt x="6532880" y="2984232"/>
                </a:cubicBezTo>
                <a:lnTo>
                  <a:pt x="8859520" y="2984232"/>
                </a:lnTo>
                <a:cubicBezTo>
                  <a:pt x="8856133" y="2019032"/>
                  <a:pt x="8887483" y="965200"/>
                  <a:pt x="8884096" y="0"/>
                </a:cubicBezTo>
                <a:lnTo>
                  <a:pt x="0" y="27672"/>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9600" dirty="0"/>
              <a:t>?</a:t>
            </a:r>
          </a:p>
        </p:txBody>
      </p:sp>
      <p:cxnSp>
        <p:nvCxnSpPr>
          <p:cNvPr id="13" name="Straight Connector 12"/>
          <p:cNvCxnSpPr/>
          <p:nvPr/>
        </p:nvCxnSpPr>
        <p:spPr>
          <a:xfrm flipH="1">
            <a:off x="0" y="2420888"/>
            <a:ext cx="9144000" cy="0"/>
          </a:xfrm>
          <a:prstGeom prst="line">
            <a:avLst/>
          </a:prstGeom>
        </p:spPr>
        <p:style>
          <a:lnRef idx="1">
            <a:schemeClr val="dk1"/>
          </a:lnRef>
          <a:fillRef idx="0">
            <a:schemeClr val="dk1"/>
          </a:fillRef>
          <a:effectRef idx="0">
            <a:schemeClr val="dk1"/>
          </a:effectRef>
          <a:fontRef idx="minor">
            <a:schemeClr val="tx1"/>
          </a:fontRef>
        </p:style>
      </p:cxnSp>
      <p:grpSp>
        <p:nvGrpSpPr>
          <p:cNvPr id="14" name="Group 13"/>
          <p:cNvGrpSpPr/>
          <p:nvPr/>
        </p:nvGrpSpPr>
        <p:grpSpPr>
          <a:xfrm>
            <a:off x="0" y="0"/>
            <a:ext cx="9143074" cy="599127"/>
            <a:chOff x="0" y="13335"/>
            <a:chExt cx="9144218" cy="599127"/>
          </a:xfrm>
        </p:grpSpPr>
        <p:sp>
          <p:nvSpPr>
            <p:cNvPr id="15"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Multiples and Residues</a:t>
              </a:r>
            </a:p>
          </p:txBody>
        </p:sp>
        <p:cxnSp>
          <p:nvCxnSpPr>
            <p:cNvPr id="16" name="Straight Connector 15"/>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12"/>
                                        </p:tgtEl>
                                      </p:cBhvr>
                                    </p:animEffect>
                                    <p:set>
                                      <p:cBhvr>
                                        <p:cTn id="7"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3528" y="1052736"/>
            <a:ext cx="5976664" cy="461665"/>
          </a:xfrm>
          <a:prstGeom prst="rect">
            <a:avLst/>
          </a:prstGeom>
          <a:noFill/>
        </p:spPr>
        <p:txBody>
          <a:bodyPr wrap="square" rtlCol="0">
            <a:spAutoFit/>
          </a:bodyPr>
          <a:lstStyle/>
          <a:p>
            <a:r>
              <a:rPr lang="en-GB" sz="2400" b="1" dirty="0"/>
              <a:t>A bit of extra context for this problem:</a:t>
            </a:r>
          </a:p>
        </p:txBody>
      </p:sp>
      <p:sp>
        <p:nvSpPr>
          <p:cNvPr id="11" name="TextBox 10"/>
          <p:cNvSpPr txBox="1"/>
          <p:nvPr/>
        </p:nvSpPr>
        <p:spPr>
          <a:xfrm>
            <a:off x="395536" y="1844824"/>
            <a:ext cx="7560840" cy="923330"/>
          </a:xfrm>
          <a:prstGeom prst="rect">
            <a:avLst/>
          </a:prstGeom>
          <a:noFill/>
        </p:spPr>
        <p:txBody>
          <a:bodyPr wrap="square" rtlCol="0">
            <a:spAutoFit/>
          </a:bodyPr>
          <a:lstStyle/>
          <a:p>
            <a:r>
              <a:rPr lang="en-GB" dirty="0"/>
              <a:t>In the introduction, we saw </a:t>
            </a:r>
            <a:r>
              <a:rPr lang="en-GB" b="1" dirty="0" err="1"/>
              <a:t>Dirichlet’s</a:t>
            </a:r>
            <a:r>
              <a:rPr lang="en-GB" b="1" dirty="0"/>
              <a:t> Prime Number Theorem: </a:t>
            </a:r>
            <a:r>
              <a:rPr lang="en-GB" dirty="0"/>
              <a:t>“All arithmetic sequences, where the initial term and the common difference are </a:t>
            </a:r>
            <a:r>
              <a:rPr lang="en-GB" dirty="0" err="1"/>
              <a:t>coprime</a:t>
            </a:r>
            <a:r>
              <a:rPr lang="en-GB" dirty="0"/>
              <a:t>, contain an infinite number of prime numbers.” </a:t>
            </a:r>
          </a:p>
        </p:txBody>
      </p:sp>
      <p:sp>
        <p:nvSpPr>
          <p:cNvPr id="12" name="TextBox 11"/>
          <p:cNvSpPr txBox="1"/>
          <p:nvPr/>
        </p:nvSpPr>
        <p:spPr>
          <a:xfrm>
            <a:off x="1979712" y="2924944"/>
            <a:ext cx="3528392" cy="830997"/>
          </a:xfrm>
          <a:prstGeom prst="rect">
            <a:avLst/>
          </a:prstGeom>
          <a:noFill/>
        </p:spPr>
        <p:txBody>
          <a:bodyPr wrap="square" rtlCol="0">
            <a:spAutoFit/>
          </a:bodyPr>
          <a:lstStyle/>
          <a:p>
            <a:r>
              <a:rPr lang="en-GB" sz="2400" dirty="0"/>
              <a:t>3, 7, 11, 15, 19, ...</a:t>
            </a:r>
          </a:p>
          <a:p>
            <a:r>
              <a:rPr lang="en-GB" sz="2400" dirty="0"/>
              <a:t>14, 16, 18, 20, 22, ...</a:t>
            </a:r>
          </a:p>
        </p:txBody>
      </p:sp>
      <p:sp>
        <p:nvSpPr>
          <p:cNvPr id="13" name="TextBox 12"/>
          <p:cNvSpPr txBox="1"/>
          <p:nvPr/>
        </p:nvSpPr>
        <p:spPr>
          <a:xfrm>
            <a:off x="5364088" y="2780928"/>
            <a:ext cx="3528392" cy="923330"/>
          </a:xfrm>
          <a:prstGeom prst="rect">
            <a:avLst/>
          </a:prstGeom>
          <a:noFill/>
        </p:spPr>
        <p:txBody>
          <a:bodyPr wrap="square" rtlCol="0">
            <a:spAutoFit/>
          </a:bodyPr>
          <a:lstStyle/>
          <a:p>
            <a:r>
              <a:rPr lang="en-GB" dirty="0"/>
              <a:t>3 and 4 are </a:t>
            </a:r>
            <a:r>
              <a:rPr lang="en-GB" dirty="0" err="1"/>
              <a:t>coprime</a:t>
            </a:r>
            <a:r>
              <a:rPr lang="en-GB" dirty="0"/>
              <a:t>, so sequence will contain infinitely many prime numbers.</a:t>
            </a:r>
          </a:p>
        </p:txBody>
      </p:sp>
      <p:sp>
        <p:nvSpPr>
          <p:cNvPr id="14" name="TextBox 13"/>
          <p:cNvSpPr txBox="1"/>
          <p:nvPr/>
        </p:nvSpPr>
        <p:spPr>
          <a:xfrm>
            <a:off x="5436096" y="3789040"/>
            <a:ext cx="3528392" cy="369332"/>
          </a:xfrm>
          <a:prstGeom prst="rect">
            <a:avLst/>
          </a:prstGeom>
          <a:noFill/>
        </p:spPr>
        <p:txBody>
          <a:bodyPr wrap="square" rtlCol="0">
            <a:spAutoFit/>
          </a:bodyPr>
          <a:lstStyle/>
          <a:p>
            <a:r>
              <a:rPr lang="en-GB" dirty="0"/>
              <a:t>But 14 and 2 are not </a:t>
            </a:r>
            <a:r>
              <a:rPr lang="en-GB" dirty="0" err="1"/>
              <a:t>coprime</a:t>
            </a:r>
            <a:r>
              <a:rPr lang="en-GB" dirty="0"/>
              <a:t>.</a:t>
            </a:r>
          </a:p>
        </p:txBody>
      </p:sp>
      <p:cxnSp>
        <p:nvCxnSpPr>
          <p:cNvPr id="16" name="Straight Arrow Connector 15"/>
          <p:cNvCxnSpPr>
            <a:stCxn id="13" idx="1"/>
          </p:cNvCxnSpPr>
          <p:nvPr/>
        </p:nvCxnSpPr>
        <p:spPr>
          <a:xfrm flipH="1" flipV="1">
            <a:off x="4427984" y="3140968"/>
            <a:ext cx="936104" cy="1016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flipH="1" flipV="1">
            <a:off x="4644008" y="3645024"/>
            <a:ext cx="792088" cy="3176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395536" y="4581128"/>
            <a:ext cx="8280920" cy="2585323"/>
          </a:xfrm>
          <a:prstGeom prst="rect">
            <a:avLst/>
          </a:prstGeom>
          <a:noFill/>
        </p:spPr>
        <p:txBody>
          <a:bodyPr wrap="square" rtlCol="0">
            <a:spAutoFit/>
          </a:bodyPr>
          <a:lstStyle/>
          <a:p>
            <a:r>
              <a:rPr lang="en-GB" dirty="0"/>
              <a:t>As recently as 2004, it was proven that the sequence of prime numbers contains an arbitrarily long arithmetic progression. i.e. We can find an arithmetic sequence of any length. (This is now known as the </a:t>
            </a:r>
            <a:r>
              <a:rPr lang="en-GB" b="1" dirty="0"/>
              <a:t>Green-Tao Theorem</a:t>
            </a:r>
            <a:r>
              <a:rPr lang="en-GB" dirty="0"/>
              <a:t>)</a:t>
            </a:r>
          </a:p>
          <a:p>
            <a:r>
              <a:rPr lang="en-GB" dirty="0"/>
              <a:t>e.g. 3, 5, 7 and 47, 53, 59 are prime arithmetic sequences of length 3.</a:t>
            </a:r>
          </a:p>
          <a:p>
            <a:endParaRPr lang="en-GB" dirty="0"/>
          </a:p>
          <a:p>
            <a:r>
              <a:rPr lang="en-GB" dirty="0"/>
              <a:t>The theorem however only proves their existence; it doesn’t provide a method to find a sequence of a given length. The longest sequence found so far is of length 26.</a:t>
            </a:r>
          </a:p>
          <a:p>
            <a:endParaRPr lang="en-GB" dirty="0"/>
          </a:p>
          <a:p>
            <a:endParaRPr lang="en-GB" dirty="0"/>
          </a:p>
        </p:txBody>
      </p:sp>
      <p:cxnSp>
        <p:nvCxnSpPr>
          <p:cNvPr id="20" name="Straight Connector 19"/>
          <p:cNvCxnSpPr/>
          <p:nvPr/>
        </p:nvCxnSpPr>
        <p:spPr>
          <a:xfrm flipH="1">
            <a:off x="0" y="1628800"/>
            <a:ext cx="9144000" cy="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H="1">
            <a:off x="0" y="4437112"/>
            <a:ext cx="9144000" cy="0"/>
          </a:xfrm>
          <a:prstGeom prst="line">
            <a:avLst/>
          </a:prstGeom>
        </p:spPr>
        <p:style>
          <a:lnRef idx="1">
            <a:schemeClr val="dk1"/>
          </a:lnRef>
          <a:fillRef idx="0">
            <a:schemeClr val="dk1"/>
          </a:fillRef>
          <a:effectRef idx="0">
            <a:schemeClr val="dk1"/>
          </a:effectRef>
          <a:fontRef idx="minor">
            <a:schemeClr val="tx1"/>
          </a:fontRef>
        </p:style>
      </p:cxnSp>
      <p:grpSp>
        <p:nvGrpSpPr>
          <p:cNvPr id="15" name="Group 14"/>
          <p:cNvGrpSpPr/>
          <p:nvPr/>
        </p:nvGrpSpPr>
        <p:grpSpPr>
          <a:xfrm>
            <a:off x="0" y="0"/>
            <a:ext cx="9143074" cy="599127"/>
            <a:chOff x="0" y="13335"/>
            <a:chExt cx="9144218" cy="599127"/>
          </a:xfrm>
        </p:grpSpPr>
        <p:sp>
          <p:nvSpPr>
            <p:cNvPr id="18"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Multiples and Residues</a:t>
              </a:r>
            </a:p>
          </p:txBody>
        </p:sp>
        <p:cxnSp>
          <p:nvCxnSpPr>
            <p:cNvPr id="21" name="Straight Connector 20"/>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Box 81"/>
          <p:cNvSpPr txBox="1"/>
          <p:nvPr/>
        </p:nvSpPr>
        <p:spPr>
          <a:xfrm>
            <a:off x="0" y="6935"/>
            <a:ext cx="9144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Dealing with remainders</a:t>
            </a:r>
          </a:p>
        </p:txBody>
      </p:sp>
      <mc:AlternateContent xmlns:mc="http://schemas.openxmlformats.org/markup-compatibility/2006" xmlns:a14="http://schemas.microsoft.com/office/drawing/2010/main">
        <mc:Choice Requires="a14">
          <p:sp>
            <p:nvSpPr>
              <p:cNvPr id="19" name="TextBox 18"/>
              <p:cNvSpPr txBox="1"/>
              <p:nvPr/>
            </p:nvSpPr>
            <p:spPr>
              <a:xfrm>
                <a:off x="0" y="582999"/>
                <a:ext cx="9144000"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360000" rtlCol="0">
                <a:spAutoFit/>
              </a:bodyPr>
              <a:lstStyle/>
              <a:p>
                <a:r>
                  <a:rPr lang="en-GB" sz="2000" b="1" dirty="0"/>
                  <a:t>If </a:t>
                </a:r>
                <a14:m>
                  <m:oMath xmlns:m="http://schemas.openxmlformats.org/officeDocument/2006/math">
                    <m:r>
                      <a:rPr lang="en-GB" sz="2000" b="1" i="1" dirty="0" smtClean="0">
                        <a:latin typeface="Cambria Math" panose="02040503050406030204" pitchFamily="18" charset="0"/>
                      </a:rPr>
                      <m:t>𝒙</m:t>
                    </m:r>
                  </m:oMath>
                </a14:m>
                <a:r>
                  <a:rPr lang="en-GB" sz="2000" b="1" dirty="0"/>
                  <a:t> divided by </a:t>
                </a:r>
                <a14:m>
                  <m:oMath xmlns:m="http://schemas.openxmlformats.org/officeDocument/2006/math">
                    <m:r>
                      <a:rPr lang="en-GB" sz="2000" b="1" i="1" dirty="0" smtClean="0">
                        <a:latin typeface="Cambria Math" panose="02040503050406030204" pitchFamily="18" charset="0"/>
                      </a:rPr>
                      <m:t>𝒚</m:t>
                    </m:r>
                  </m:oMath>
                </a14:m>
                <a:r>
                  <a:rPr lang="en-GB" sz="2000" b="1" dirty="0"/>
                  <a:t> gives a remainder of </a:t>
                </a:r>
                <a14:m>
                  <m:oMath xmlns:m="http://schemas.openxmlformats.org/officeDocument/2006/math">
                    <m:r>
                      <a:rPr lang="en-GB" sz="2000" b="1" i="1" dirty="0" smtClean="0">
                        <a:latin typeface="Cambria Math" panose="02040503050406030204" pitchFamily="18" charset="0"/>
                      </a:rPr>
                      <m:t>𝒛</m:t>
                    </m:r>
                  </m:oMath>
                </a14:m>
                <a:r>
                  <a:rPr lang="en-GB" sz="2000" b="1" dirty="0"/>
                  <a:t>, then </a:t>
                </a:r>
                <a14:m>
                  <m:oMath xmlns:m="http://schemas.openxmlformats.org/officeDocument/2006/math">
                    <m:r>
                      <a:rPr lang="en-GB" sz="2000" b="1" i="1" smtClean="0">
                        <a:latin typeface="Cambria Math" panose="02040503050406030204" pitchFamily="18" charset="0"/>
                      </a:rPr>
                      <m:t>𝒙</m:t>
                    </m:r>
                    <m:r>
                      <a:rPr lang="en-GB" sz="2000" b="1" i="1" smtClean="0">
                        <a:latin typeface="Cambria Math" panose="02040503050406030204" pitchFamily="18" charset="0"/>
                      </a:rPr>
                      <m:t>−</m:t>
                    </m:r>
                    <m:r>
                      <a:rPr lang="en-GB" sz="2000" b="1" i="1" smtClean="0">
                        <a:latin typeface="Cambria Math" panose="02040503050406030204" pitchFamily="18" charset="0"/>
                      </a:rPr>
                      <m:t>𝒛</m:t>
                    </m:r>
                  </m:oMath>
                </a14:m>
                <a:r>
                  <a:rPr lang="en-GB" sz="2000" b="1" dirty="0"/>
                  <a:t> is divisible by </a:t>
                </a:r>
                <a14:m>
                  <m:oMath xmlns:m="http://schemas.openxmlformats.org/officeDocument/2006/math">
                    <m:r>
                      <a:rPr lang="en-GB" sz="2000" b="1" i="1" dirty="0" smtClean="0">
                        <a:latin typeface="Cambria Math" panose="02040503050406030204" pitchFamily="18" charset="0"/>
                      </a:rPr>
                      <m:t>𝒚</m:t>
                    </m:r>
                  </m:oMath>
                </a14:m>
                <a:r>
                  <a:rPr lang="en-GB" sz="2000" b="1" dirty="0"/>
                  <a:t>. </a:t>
                </a:r>
              </a:p>
            </p:txBody>
          </p:sp>
        </mc:Choice>
        <mc:Fallback xmlns="">
          <p:sp>
            <p:nvSpPr>
              <p:cNvPr id="19" name="TextBox 18"/>
              <p:cNvSpPr txBox="1">
                <a:spLocks noRot="1" noChangeAspect="1" noMove="1" noResize="1" noEditPoints="1" noAdjustHandles="1" noChangeArrowheads="1" noChangeShapeType="1" noTextEdit="1"/>
              </p:cNvSpPr>
              <p:nvPr/>
            </p:nvSpPr>
            <p:spPr>
              <a:xfrm>
                <a:off x="0" y="582999"/>
                <a:ext cx="9144000" cy="400110"/>
              </a:xfrm>
              <a:prstGeom prst="rect">
                <a:avLst/>
              </a:prstGeom>
              <a:blipFill>
                <a:blip r:embed="rId2"/>
                <a:stretch>
                  <a:fillRect t="-5797" b="-23188"/>
                </a:stretch>
              </a:blipFill>
            </p:spPr>
            <p:txBody>
              <a:bodyPr/>
              <a:lstStyle/>
              <a:p>
                <a:r>
                  <a:rPr lang="en-GB">
                    <a:noFill/>
                  </a:rPr>
                  <a:t> </a:t>
                </a:r>
              </a:p>
            </p:txBody>
          </p:sp>
        </mc:Fallback>
      </mc:AlternateContent>
      <p:sp>
        <p:nvSpPr>
          <p:cNvPr id="22" name="TextBox 21"/>
          <p:cNvSpPr txBox="1"/>
          <p:nvPr/>
        </p:nvSpPr>
        <p:spPr>
          <a:xfrm>
            <a:off x="323528" y="1340768"/>
            <a:ext cx="6624736" cy="646331"/>
          </a:xfrm>
          <a:prstGeom prst="rect">
            <a:avLst/>
          </a:prstGeom>
          <a:noFill/>
        </p:spPr>
        <p:txBody>
          <a:bodyPr wrap="square" rtlCol="0">
            <a:spAutoFit/>
          </a:bodyPr>
          <a:lstStyle/>
          <a:p>
            <a:r>
              <a:rPr lang="en-GB" dirty="0"/>
              <a:t>For example, consider that 53 divided by 10 gives a remainder of 3. Then obviously 53 – 3 = 50 is divisible by 10.</a:t>
            </a:r>
          </a:p>
        </p:txBody>
      </p:sp>
      <mc:AlternateContent xmlns:mc="http://schemas.openxmlformats.org/markup-compatibility/2006" xmlns:a14="http://schemas.microsoft.com/office/drawing/2010/main">
        <mc:Choice Requires="a14">
          <p:sp>
            <p:nvSpPr>
              <p:cNvPr id="24" name="TextBox 23"/>
              <p:cNvSpPr txBox="1"/>
              <p:nvPr/>
            </p:nvSpPr>
            <p:spPr>
              <a:xfrm>
                <a:off x="395536" y="2204864"/>
                <a:ext cx="8424936"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[Kangaroo Pink 2012 Q7] When 144 is divided by the positive integer </a:t>
                </a:r>
                <a14:m>
                  <m:oMath xmlns:m="http://schemas.openxmlformats.org/officeDocument/2006/math">
                    <m:r>
                      <a:rPr lang="en-GB" sz="2400" i="1" dirty="0" smtClean="0">
                        <a:latin typeface="Cambria Math" panose="02040503050406030204" pitchFamily="18" charset="0"/>
                      </a:rPr>
                      <m:t>𝑛</m:t>
                    </m:r>
                  </m:oMath>
                </a14:m>
                <a:r>
                  <a:rPr lang="en-GB" sz="2400" dirty="0"/>
                  <a:t>, the remainder is 11. When 220 is divided by the positive integer </a:t>
                </a:r>
                <a14:m>
                  <m:oMath xmlns:m="http://schemas.openxmlformats.org/officeDocument/2006/math">
                    <m:r>
                      <a:rPr lang="en-GB" sz="2400" i="1" dirty="0" smtClean="0">
                        <a:latin typeface="Cambria Math" panose="02040503050406030204" pitchFamily="18" charset="0"/>
                      </a:rPr>
                      <m:t>𝑛</m:t>
                    </m:r>
                  </m:oMath>
                </a14:m>
                <a:r>
                  <a:rPr lang="en-GB" sz="2400" dirty="0"/>
                  <a:t>, the remainder is also 11. What is the value of </a:t>
                </a:r>
                <a14:m>
                  <m:oMath xmlns:m="http://schemas.openxmlformats.org/officeDocument/2006/math">
                    <m:r>
                      <a:rPr lang="en-GB" sz="2400" i="1" dirty="0" smtClean="0">
                        <a:latin typeface="Cambria Math" panose="02040503050406030204" pitchFamily="18" charset="0"/>
                      </a:rPr>
                      <m:t>𝑛</m:t>
                    </m:r>
                  </m:oMath>
                </a14:m>
                <a:r>
                  <a:rPr lang="en-GB" sz="2400" dirty="0"/>
                  <a:t>?</a:t>
                </a:r>
              </a:p>
            </p:txBody>
          </p:sp>
        </mc:Choice>
        <mc:Fallback xmlns="">
          <p:sp>
            <p:nvSpPr>
              <p:cNvPr id="24" name="TextBox 23"/>
              <p:cNvSpPr txBox="1">
                <a:spLocks noRot="1" noChangeAspect="1" noMove="1" noResize="1" noEditPoints="1" noAdjustHandles="1" noChangeArrowheads="1" noChangeShapeType="1" noTextEdit="1"/>
              </p:cNvSpPr>
              <p:nvPr/>
            </p:nvSpPr>
            <p:spPr>
              <a:xfrm>
                <a:off x="395536" y="2204864"/>
                <a:ext cx="8424936" cy="1200329"/>
              </a:xfrm>
              <a:prstGeom prst="rect">
                <a:avLst/>
              </a:prstGeom>
              <a:blipFill>
                <a:blip r:embed="rId3"/>
                <a:stretch>
                  <a:fillRect b="-3587"/>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7" name="Rectangle 16"/>
          <p:cNvSpPr/>
          <p:nvPr/>
        </p:nvSpPr>
        <p:spPr>
          <a:xfrm>
            <a:off x="332532" y="3622958"/>
            <a:ext cx="165618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p:sp>
        <p:nvSpPr>
          <p:cNvPr id="18" name="Rectangle 17"/>
          <p:cNvSpPr/>
          <p:nvPr/>
        </p:nvSpPr>
        <p:spPr>
          <a:xfrm>
            <a:off x="332532" y="3622958"/>
            <a:ext cx="1656184"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800" dirty="0"/>
              <a:t>A: 11</a:t>
            </a:r>
          </a:p>
        </p:txBody>
      </p:sp>
      <p:sp>
        <p:nvSpPr>
          <p:cNvPr id="20" name="Rectangle 19"/>
          <p:cNvSpPr/>
          <p:nvPr/>
        </p:nvSpPr>
        <p:spPr>
          <a:xfrm>
            <a:off x="332532" y="4487054"/>
            <a:ext cx="1656184" cy="648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ym typeface="Wingdings"/>
              </a:rPr>
              <a:t></a:t>
            </a:r>
            <a:endParaRPr lang="en-GB" sz="2800" dirty="0"/>
          </a:p>
        </p:txBody>
      </p:sp>
      <p:sp>
        <p:nvSpPr>
          <p:cNvPr id="21" name="Rectangle 20"/>
          <p:cNvSpPr/>
          <p:nvPr/>
        </p:nvSpPr>
        <p:spPr>
          <a:xfrm>
            <a:off x="2276748" y="3622958"/>
            <a:ext cx="165618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p:sp>
        <p:nvSpPr>
          <p:cNvPr id="28" name="Rectangle 27"/>
          <p:cNvSpPr/>
          <p:nvPr/>
        </p:nvSpPr>
        <p:spPr>
          <a:xfrm>
            <a:off x="2276748" y="4487054"/>
            <a:ext cx="165618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p:sp>
        <p:nvSpPr>
          <p:cNvPr id="29" name="Rectangle 28"/>
          <p:cNvSpPr/>
          <p:nvPr/>
        </p:nvSpPr>
        <p:spPr>
          <a:xfrm>
            <a:off x="4220964" y="3622958"/>
            <a:ext cx="165618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p:sp>
        <p:nvSpPr>
          <p:cNvPr id="30" name="Rectangle 29"/>
          <p:cNvSpPr/>
          <p:nvPr/>
        </p:nvSpPr>
        <p:spPr>
          <a:xfrm>
            <a:off x="2276748" y="3622958"/>
            <a:ext cx="1656184"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800" dirty="0"/>
              <a:t>B: 15</a:t>
            </a:r>
          </a:p>
        </p:txBody>
      </p:sp>
      <p:sp>
        <p:nvSpPr>
          <p:cNvPr id="31" name="Rectangle 30"/>
          <p:cNvSpPr/>
          <p:nvPr/>
        </p:nvSpPr>
        <p:spPr>
          <a:xfrm>
            <a:off x="4220964" y="3622958"/>
            <a:ext cx="1656184"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800" dirty="0"/>
              <a:t>C: 17</a:t>
            </a:r>
          </a:p>
        </p:txBody>
      </p:sp>
      <p:sp>
        <p:nvSpPr>
          <p:cNvPr id="32" name="Rectangle 31"/>
          <p:cNvSpPr/>
          <p:nvPr/>
        </p:nvSpPr>
        <p:spPr>
          <a:xfrm>
            <a:off x="332532" y="4487054"/>
            <a:ext cx="1656184"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800" dirty="0"/>
              <a:t>D: 19</a:t>
            </a:r>
          </a:p>
        </p:txBody>
      </p:sp>
      <p:sp>
        <p:nvSpPr>
          <p:cNvPr id="33" name="Rectangle 32"/>
          <p:cNvSpPr/>
          <p:nvPr/>
        </p:nvSpPr>
        <p:spPr>
          <a:xfrm>
            <a:off x="2276748" y="4487054"/>
            <a:ext cx="1656184"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800" dirty="0"/>
              <a:t>E: 38</a:t>
            </a:r>
          </a:p>
        </p:txBody>
      </p:sp>
      <mc:AlternateContent xmlns:mc="http://schemas.openxmlformats.org/markup-compatibility/2006" xmlns:a14="http://schemas.microsoft.com/office/drawing/2010/main">
        <mc:Choice Requires="a14">
          <p:sp>
            <p:nvSpPr>
              <p:cNvPr id="34" name="TextBox 33"/>
              <p:cNvSpPr txBox="1"/>
              <p:nvPr/>
            </p:nvSpPr>
            <p:spPr>
              <a:xfrm>
                <a:off x="323528" y="5517232"/>
                <a:ext cx="6264696" cy="923330"/>
              </a:xfrm>
              <a:prstGeom prst="rect">
                <a:avLst/>
              </a:prstGeom>
              <a:noFill/>
            </p:spPr>
            <p:txBody>
              <a:bodyPr wrap="square" rtlCol="0">
                <a:spAutoFit/>
              </a:bodyPr>
              <a:lstStyle/>
              <a:p>
                <a:r>
                  <a:rPr lang="en-GB" dirty="0"/>
                  <a:t>By our above rule, </a:t>
                </a:r>
                <a14:m>
                  <m:oMath xmlns:m="http://schemas.openxmlformats.org/officeDocument/2006/math">
                    <m:r>
                      <a:rPr lang="en-GB" i="1" dirty="0" smtClean="0">
                        <a:latin typeface="Cambria Math" panose="02040503050406030204" pitchFamily="18" charset="0"/>
                      </a:rPr>
                      <m:t>𝑛</m:t>
                    </m:r>
                  </m:oMath>
                </a14:m>
                <a:r>
                  <a:rPr lang="en-GB" dirty="0"/>
                  <a:t> divides 144 – 11 = 133 and 220 – 11 = 209. </a:t>
                </a:r>
              </a:p>
              <a:p>
                <a:r>
                  <a:rPr lang="en-GB" dirty="0"/>
                  <a:t>133 = 19 x 7 and 209 = 19 x 11</a:t>
                </a:r>
              </a:p>
              <a:p>
                <a:r>
                  <a:rPr lang="en-GB" dirty="0"/>
                  <a:t>So both are divisible by 19.</a:t>
                </a:r>
              </a:p>
            </p:txBody>
          </p:sp>
        </mc:Choice>
        <mc:Fallback xmlns="">
          <p:sp>
            <p:nvSpPr>
              <p:cNvPr id="34" name="TextBox 33"/>
              <p:cNvSpPr txBox="1">
                <a:spLocks noRot="1" noChangeAspect="1" noMove="1" noResize="1" noEditPoints="1" noAdjustHandles="1" noChangeArrowheads="1" noChangeShapeType="1" noTextEdit="1"/>
              </p:cNvSpPr>
              <p:nvPr/>
            </p:nvSpPr>
            <p:spPr>
              <a:xfrm>
                <a:off x="323528" y="5517232"/>
                <a:ext cx="6264696" cy="923330"/>
              </a:xfrm>
              <a:prstGeom prst="rect">
                <a:avLst/>
              </a:prstGeom>
              <a:blipFill>
                <a:blip r:embed="rId4"/>
                <a:stretch>
                  <a:fillRect l="-778" t="-3289" b="-9211"/>
                </a:stretch>
              </a:blipFill>
            </p:spPr>
            <p:txBody>
              <a:bodyPr/>
              <a:lstStyle/>
              <a:p>
                <a:r>
                  <a:rPr lang="en-GB">
                    <a:noFill/>
                  </a:rPr>
                  <a:t> </a:t>
                </a:r>
              </a:p>
            </p:txBody>
          </p:sp>
        </mc:Fallback>
      </mc:AlternateContent>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3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0"/>
                                        </p:tgtEl>
                                      </p:cBhvr>
                                    </p:animEffect>
                                    <p:set>
                                      <p:cBhvr>
                                        <p:cTn id="1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4" restart="whenNotActive" fill="hold" evtFilter="cancelBubble" nodeType="interactiveSeq">
                <p:stCondLst>
                  <p:cond evt="onClick" delay="0">
                    <p:tgtEl>
                      <p:spTgt spid="3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1"/>
                                        </p:tgtEl>
                                      </p:cBhvr>
                                    </p:animEffect>
                                    <p:set>
                                      <p:cBhvr>
                                        <p:cTn id="19"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20" restart="whenNotActive" fill="hold" evtFilter="cancelBubble" nodeType="interactiveSeq">
                <p:stCondLst>
                  <p:cond evt="onClick" delay="0">
                    <p:tgtEl>
                      <p:spTgt spid="3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2"/>
                                        </p:tgtEl>
                                      </p:cBhvr>
                                    </p:animEffect>
                                    <p:set>
                                      <p:cBhvr>
                                        <p:cTn id="25" dur="1" fill="hold">
                                          <p:stCondLst>
                                            <p:cond delay="499"/>
                                          </p:stCondLst>
                                        </p:cTn>
                                        <p:tgtEl>
                                          <p:spTgt spid="32"/>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childTnLst>
                                </p:cTn>
                              </p:par>
                            </p:childTnLst>
                          </p:cTn>
                        </p:par>
                      </p:childTnLst>
                    </p:cTn>
                  </p:par>
                </p:childTnLst>
              </p:cTn>
              <p:nextCondLst>
                <p:cond evt="onClick" delay="0">
                  <p:tgtEl>
                    <p:spTgt spid="32"/>
                  </p:tgtEl>
                </p:cond>
              </p:nextCondLst>
            </p:seq>
            <p:seq concurrent="1" nextAc="seek">
              <p:cTn id="29" restart="whenNotActive" fill="hold" evtFilter="cancelBubble" nodeType="interactiveSeq">
                <p:stCondLst>
                  <p:cond evt="onClick" delay="0">
                    <p:tgtEl>
                      <p:spTgt spid="33"/>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33"/>
                                        </p:tgtEl>
                                      </p:cBhvr>
                                    </p:animEffect>
                                    <p:set>
                                      <p:cBhvr>
                                        <p:cTn id="34"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18" grpId="0" animBg="1"/>
      <p:bldP spid="30" grpId="0" animBg="1"/>
      <p:bldP spid="31" grpId="0" animBg="1"/>
      <p:bldP spid="32" grpId="0" animBg="1"/>
      <p:bldP spid="33" grpId="0" animBg="1"/>
      <p:bldP spid="3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3528" y="1052736"/>
            <a:ext cx="8568952" cy="830997"/>
          </a:xfrm>
          <a:prstGeom prst="rect">
            <a:avLst/>
          </a:prstGeom>
          <a:noFill/>
        </p:spPr>
        <p:txBody>
          <a:bodyPr wrap="square" rtlCol="0">
            <a:spAutoFit/>
          </a:bodyPr>
          <a:lstStyle/>
          <a:p>
            <a:r>
              <a:rPr lang="en-GB" sz="2400" b="1" dirty="0"/>
              <a:t>Sometimes it can be more convenient to put our remainder as a negative number for purposes of manipulation.</a:t>
            </a:r>
          </a:p>
        </p:txBody>
      </p:sp>
      <p:sp>
        <p:nvSpPr>
          <p:cNvPr id="11" name="TextBox 10"/>
          <p:cNvSpPr txBox="1"/>
          <p:nvPr/>
        </p:nvSpPr>
        <p:spPr>
          <a:xfrm>
            <a:off x="323528" y="1916832"/>
            <a:ext cx="8208912" cy="1323439"/>
          </a:xfrm>
          <a:prstGeom prst="rect">
            <a:avLst/>
          </a:prstGeom>
          <a:noFill/>
        </p:spPr>
        <p:txBody>
          <a:bodyPr wrap="square" rtlCol="0">
            <a:spAutoFit/>
          </a:bodyPr>
          <a:lstStyle/>
          <a:p>
            <a:r>
              <a:rPr lang="en-GB" sz="2000" dirty="0"/>
              <a:t>For example, if the remainder when we divide a number by 3 is 2, then we could also say this remainder is -1 because they are congruent. </a:t>
            </a:r>
          </a:p>
          <a:p>
            <a:r>
              <a:rPr lang="en-GB" sz="2000" dirty="0"/>
              <a:t>By laws of modular arithmetic, 2</a:t>
            </a:r>
            <a:r>
              <a:rPr lang="en-GB" sz="2000" baseline="30000" dirty="0"/>
              <a:t>n</a:t>
            </a:r>
            <a:r>
              <a:rPr lang="en-GB" sz="2000" dirty="0"/>
              <a:t> </a:t>
            </a:r>
            <a:r>
              <a:rPr lang="en-GB" sz="2000" dirty="0">
                <a:latin typeface="Times New Roman"/>
                <a:cs typeface="Times New Roman"/>
              </a:rPr>
              <a:t>≡</a:t>
            </a:r>
            <a:r>
              <a:rPr lang="en-GB" sz="2000" dirty="0"/>
              <a:t> (-1)</a:t>
            </a:r>
            <a:r>
              <a:rPr lang="en-GB" sz="2000" baseline="30000" dirty="0"/>
              <a:t>n</a:t>
            </a:r>
            <a:r>
              <a:rPr lang="en-GB" sz="2000" dirty="0"/>
              <a:t> (mod 3). We can more easily see the remainder oscillates between -1 (i.e. 2) and 1 as n increases.</a:t>
            </a:r>
          </a:p>
        </p:txBody>
      </p:sp>
      <p:sp>
        <p:nvSpPr>
          <p:cNvPr id="18" name="TextBox 17"/>
          <p:cNvSpPr txBox="1"/>
          <p:nvPr/>
        </p:nvSpPr>
        <p:spPr>
          <a:xfrm>
            <a:off x="2123728" y="3789040"/>
            <a:ext cx="4824536" cy="707886"/>
          </a:xfrm>
          <a:prstGeom prst="rect">
            <a:avLst/>
          </a:prstGeom>
          <a:noFill/>
        </p:spPr>
        <p:txBody>
          <a:bodyPr wrap="square" rtlCol="0">
            <a:spAutoFit/>
          </a:bodyPr>
          <a:lstStyle/>
          <a:p>
            <a:r>
              <a:rPr lang="en-GB" sz="4000" dirty="0"/>
              <a:t>2</a:t>
            </a:r>
            <a:r>
              <a:rPr lang="en-GB" sz="4000" baseline="30000" dirty="0"/>
              <a:t>n</a:t>
            </a:r>
            <a:r>
              <a:rPr lang="en-GB" sz="4000" dirty="0"/>
              <a:t> + 3</a:t>
            </a:r>
            <a:r>
              <a:rPr lang="en-GB" sz="4000" baseline="30000" dirty="0"/>
              <a:t>n</a:t>
            </a:r>
            <a:r>
              <a:rPr lang="en-GB" sz="4000" dirty="0"/>
              <a:t> </a:t>
            </a:r>
            <a:r>
              <a:rPr lang="en-GB" sz="4000" dirty="0">
                <a:latin typeface="Times New Roman"/>
                <a:cs typeface="Times New Roman"/>
              </a:rPr>
              <a:t>≡</a:t>
            </a:r>
            <a:r>
              <a:rPr lang="en-GB" sz="4000" dirty="0"/>
              <a:t> (-1)</a:t>
            </a:r>
            <a:r>
              <a:rPr lang="en-GB" sz="4000" baseline="30000" dirty="0"/>
              <a:t>n</a:t>
            </a:r>
            <a:r>
              <a:rPr lang="en-GB" sz="4000" dirty="0"/>
              <a:t> (mod 3)</a:t>
            </a:r>
          </a:p>
        </p:txBody>
      </p:sp>
      <p:sp>
        <p:nvSpPr>
          <p:cNvPr id="21" name="Rectangle 20"/>
          <p:cNvSpPr/>
          <p:nvPr/>
        </p:nvSpPr>
        <p:spPr>
          <a:xfrm>
            <a:off x="3995936" y="3861048"/>
            <a:ext cx="1008112"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TextBox 21"/>
          <p:cNvSpPr txBox="1"/>
          <p:nvPr/>
        </p:nvSpPr>
        <p:spPr>
          <a:xfrm>
            <a:off x="2123728" y="4797152"/>
            <a:ext cx="4824536" cy="707886"/>
          </a:xfrm>
          <a:prstGeom prst="rect">
            <a:avLst/>
          </a:prstGeom>
          <a:noFill/>
        </p:spPr>
        <p:txBody>
          <a:bodyPr wrap="square" rtlCol="0">
            <a:spAutoFit/>
          </a:bodyPr>
          <a:lstStyle/>
          <a:p>
            <a:r>
              <a:rPr lang="en-GB" sz="4000" dirty="0"/>
              <a:t>3 </a:t>
            </a:r>
            <a:r>
              <a:rPr lang="en-GB" sz="4000" dirty="0">
                <a:latin typeface="Times New Roman"/>
                <a:cs typeface="Times New Roman"/>
              </a:rPr>
              <a:t>≡</a:t>
            </a:r>
            <a:r>
              <a:rPr lang="en-GB" sz="4000" dirty="0"/>
              <a:t> -2 (mod 5)</a:t>
            </a:r>
          </a:p>
        </p:txBody>
      </p:sp>
      <p:sp>
        <p:nvSpPr>
          <p:cNvPr id="24" name="TextBox 23"/>
          <p:cNvSpPr txBox="1"/>
          <p:nvPr/>
        </p:nvSpPr>
        <p:spPr>
          <a:xfrm>
            <a:off x="2123728" y="5661248"/>
            <a:ext cx="4824536" cy="707886"/>
          </a:xfrm>
          <a:prstGeom prst="rect">
            <a:avLst/>
          </a:prstGeom>
          <a:noFill/>
        </p:spPr>
        <p:txBody>
          <a:bodyPr wrap="square" rtlCol="0">
            <a:spAutoFit/>
          </a:bodyPr>
          <a:lstStyle/>
          <a:p>
            <a:r>
              <a:rPr lang="en-GB" sz="4000" dirty="0"/>
              <a:t>7 </a:t>
            </a:r>
            <a:r>
              <a:rPr lang="en-GB" sz="4000" dirty="0">
                <a:latin typeface="Times New Roman"/>
                <a:cs typeface="Times New Roman"/>
              </a:rPr>
              <a:t>≡</a:t>
            </a:r>
            <a:r>
              <a:rPr lang="en-GB" sz="4000" dirty="0"/>
              <a:t> -3 (mod 10)</a:t>
            </a:r>
          </a:p>
        </p:txBody>
      </p:sp>
      <p:sp>
        <p:nvSpPr>
          <p:cNvPr id="25" name="Rectangle 24"/>
          <p:cNvSpPr/>
          <p:nvPr/>
        </p:nvSpPr>
        <p:spPr>
          <a:xfrm>
            <a:off x="2987824" y="4869160"/>
            <a:ext cx="504056"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2987824" y="5733256"/>
            <a:ext cx="504056"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2" name="Group 11"/>
          <p:cNvGrpSpPr/>
          <p:nvPr/>
        </p:nvGrpSpPr>
        <p:grpSpPr>
          <a:xfrm>
            <a:off x="0" y="0"/>
            <a:ext cx="9143074" cy="599127"/>
            <a:chOff x="0" y="13335"/>
            <a:chExt cx="9144218" cy="599127"/>
          </a:xfrm>
        </p:grpSpPr>
        <p:sp>
          <p:nvSpPr>
            <p:cNvPr id="1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Negative remainders</a:t>
              </a:r>
            </a:p>
          </p:txBody>
        </p:sp>
        <p:cxnSp>
          <p:nvCxnSpPr>
            <p:cNvPr id="14" name="Straight Connector 1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 restart="whenNotActive" fill="hold" evtFilter="cancelBubble" nodeType="interactiveSeq">
                <p:stCondLst>
                  <p:cond evt="onClick" delay="0">
                    <p:tgtEl>
                      <p:spTgt spid="2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5"/>
                                        </p:tgtEl>
                                      </p:cBhvr>
                                    </p:animEffect>
                                    <p:set>
                                      <p:cBhvr>
                                        <p:cTn id="1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4" restart="whenNotActive" fill="hold" evtFilter="cancelBubble" nodeType="interactiveSeq">
                <p:stCondLst>
                  <p:cond evt="onClick" delay="0">
                    <p:tgtEl>
                      <p:spTgt spid="2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6"/>
                                        </p:tgtEl>
                                      </p:cBhvr>
                                    </p:animEffect>
                                    <p:set>
                                      <p:cBhvr>
                                        <p:cTn id="1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1" grpId="0" animBg="1"/>
      <p:bldP spid="25" grpId="0" animBg="1"/>
      <p:bldP spid="2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p:cNvSpPr txBox="1"/>
              <p:nvPr/>
            </p:nvSpPr>
            <p:spPr>
              <a:xfrm>
                <a:off x="467544" y="2924944"/>
                <a:ext cx="8424936" cy="3693319"/>
              </a:xfrm>
              <a:prstGeom prst="rect">
                <a:avLst/>
              </a:prstGeom>
              <a:noFill/>
            </p:spPr>
            <p:txBody>
              <a:bodyPr wrap="square" rtlCol="0">
                <a:spAutoFit/>
              </a:bodyPr>
              <a:lstStyle/>
              <a:p>
                <a:r>
                  <a:rPr lang="en-GB" b="1" dirty="0"/>
                  <a:t>Hint: </a:t>
                </a:r>
                <a:r>
                  <a:rPr lang="en-GB" dirty="0"/>
                  <a:t>See what you find modulo 3 and modulo 5.</a:t>
                </a:r>
              </a:p>
              <a:p>
                <a:endParaRPr lang="en-GB" dirty="0"/>
              </a:p>
              <a:p>
                <a:r>
                  <a:rPr lang="en-GB" b="1" dirty="0"/>
                  <a:t>Properties of </a:t>
                </a:r>
                <a14:m>
                  <m:oMath xmlns:m="http://schemas.openxmlformats.org/officeDocument/2006/math">
                    <m:r>
                      <a:rPr lang="en-GB" b="1" i="1" dirty="0" smtClean="0">
                        <a:latin typeface="Cambria Math" panose="02040503050406030204" pitchFamily="18" charset="0"/>
                      </a:rPr>
                      <m:t>𝒏</m:t>
                    </m:r>
                  </m:oMath>
                </a14:m>
                <a:r>
                  <a:rPr lang="en-GB" b="1" dirty="0"/>
                  <a:t> discovered in modulo 3:</a:t>
                </a:r>
              </a:p>
              <a:p>
                <a14:m>
                  <m:oMath xmlns:m="http://schemas.openxmlformats.org/officeDocument/2006/math">
                    <m:sSup>
                      <m:sSupPr>
                        <m:ctrlPr>
                          <a:rPr lang="en-GB" b="0" i="1" smtClean="0">
                            <a:latin typeface="Cambria Math"/>
                          </a:rPr>
                        </m:ctrlPr>
                      </m:sSupPr>
                      <m:e>
                        <m:r>
                          <a:rPr lang="en-GB" b="0" i="1" smtClean="0">
                            <a:latin typeface="Cambria Math" panose="02040503050406030204" pitchFamily="18" charset="0"/>
                          </a:rPr>
                          <m:t>2</m:t>
                        </m:r>
                      </m:e>
                      <m:sup>
                        <m:r>
                          <a:rPr lang="en-GB" b="0" i="1" smtClean="0">
                            <a:latin typeface="Cambria Math" panose="02040503050406030204" pitchFamily="18" charset="0"/>
                          </a:rPr>
                          <m:t>𝑛</m:t>
                        </m:r>
                      </m:sup>
                    </m:sSup>
                    <m:r>
                      <a:rPr lang="en-GB" b="0" i="1" smtClean="0">
                        <a:latin typeface="Cambria Math" panose="02040503050406030204" pitchFamily="18" charset="0"/>
                      </a:rPr>
                      <m:t>+</m:t>
                    </m:r>
                    <m:sSup>
                      <m:sSupPr>
                        <m:ctrlPr>
                          <a:rPr lang="en-GB" b="0" i="1" smtClean="0">
                            <a:latin typeface="Cambria Math"/>
                          </a:rPr>
                        </m:ctrlPr>
                      </m:sSupPr>
                      <m:e>
                        <m:r>
                          <a:rPr lang="en-GB" b="0" i="1" smtClean="0">
                            <a:latin typeface="Cambria Math" panose="02040503050406030204" pitchFamily="18" charset="0"/>
                          </a:rPr>
                          <m:t>3</m:t>
                        </m:r>
                      </m:e>
                      <m:sup>
                        <m:r>
                          <a:rPr lang="en-GB" b="0" i="1" smtClean="0">
                            <a:latin typeface="Cambria Math" panose="02040503050406030204" pitchFamily="18" charset="0"/>
                          </a:rPr>
                          <m:t>𝑛</m:t>
                        </m:r>
                      </m:sup>
                    </m:sSup>
                    <m:r>
                      <a:rPr lang="en-GB" b="0" i="1" smtClean="0">
                        <a:latin typeface="Cambria Math" panose="02040503050406030204" pitchFamily="18" charset="0"/>
                      </a:rPr>
                      <m:t>≡</m:t>
                    </m:r>
                    <m:sSup>
                      <m:sSupPr>
                        <m:ctrlPr>
                          <a:rPr lang="en-GB" b="0" i="1" smtClean="0">
                            <a:latin typeface="Cambria Math"/>
                          </a:rPr>
                        </m:ctrlPr>
                      </m:sSupPr>
                      <m:e>
                        <m:d>
                          <m:dPr>
                            <m:ctrlPr>
                              <a:rPr lang="en-GB" b="0" i="1" smtClean="0">
                                <a:latin typeface="Cambria Math"/>
                              </a:rPr>
                            </m:ctrlPr>
                          </m:dPr>
                          <m:e>
                            <m:r>
                              <a:rPr lang="en-GB" b="0" i="1" smtClean="0">
                                <a:latin typeface="Cambria Math" panose="02040503050406030204" pitchFamily="18" charset="0"/>
                              </a:rPr>
                              <m:t>−1</m:t>
                            </m:r>
                          </m:e>
                        </m:d>
                      </m:e>
                      <m:sup>
                        <m:r>
                          <a:rPr lang="en-GB" b="0" i="1" smtClean="0">
                            <a:latin typeface="Cambria Math" panose="02040503050406030204" pitchFamily="18" charset="0"/>
                          </a:rPr>
                          <m:t>𝑛</m:t>
                        </m:r>
                      </m:sup>
                    </m:sSup>
                  </m:oMath>
                </a14:m>
                <a:r>
                  <a:rPr lang="en-GB" dirty="0"/>
                  <a:t> . But all squares are 0 or 1 modulo 3, so </a:t>
                </a:r>
                <a14:m>
                  <m:oMath xmlns:m="http://schemas.openxmlformats.org/officeDocument/2006/math">
                    <m:r>
                      <a:rPr lang="en-GB" b="1" i="1" dirty="0" smtClean="0">
                        <a:latin typeface="Cambria Math" panose="02040503050406030204" pitchFamily="18" charset="0"/>
                      </a:rPr>
                      <m:t>𝒏</m:t>
                    </m:r>
                  </m:oMath>
                </a14:m>
                <a:r>
                  <a:rPr lang="en-GB" b="1" dirty="0"/>
                  <a:t> must be even </a:t>
                </a:r>
                <a:r>
                  <a:rPr lang="en-GB" dirty="0"/>
                  <a:t>or the remainder will be 2. So let </a:t>
                </a:r>
                <a14:m>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=2</m:t>
                    </m:r>
                    <m:r>
                      <a:rPr lang="en-GB" b="0" i="1" smtClean="0">
                        <a:latin typeface="Cambria Math" panose="02040503050406030204" pitchFamily="18" charset="0"/>
                      </a:rPr>
                      <m:t>𝑘</m:t>
                    </m:r>
                  </m:oMath>
                </a14:m>
                <a:r>
                  <a:rPr lang="en-GB" dirty="0"/>
                  <a:t>.</a:t>
                </a:r>
              </a:p>
              <a:p>
                <a:r>
                  <a:rPr lang="en-GB" dirty="0"/>
                  <a:t>Using this information, we now we have </a:t>
                </a:r>
                <a14:m>
                  <m:oMath xmlns:m="http://schemas.openxmlformats.org/officeDocument/2006/math">
                    <m:sSup>
                      <m:sSupPr>
                        <m:ctrlPr>
                          <a:rPr lang="en-GB" b="0" i="1" smtClean="0">
                            <a:latin typeface="Cambria Math"/>
                          </a:rPr>
                        </m:ctrlPr>
                      </m:sSupPr>
                      <m:e>
                        <m:r>
                          <a:rPr lang="en-GB" b="0" i="1" smtClean="0">
                            <a:latin typeface="Cambria Math" panose="02040503050406030204" pitchFamily="18" charset="0"/>
                          </a:rPr>
                          <m:t>2</m:t>
                        </m:r>
                      </m:e>
                      <m:sup>
                        <m:r>
                          <a:rPr lang="en-GB" b="0" i="1" smtClean="0">
                            <a:latin typeface="Cambria Math" panose="02040503050406030204" pitchFamily="18" charset="0"/>
                          </a:rPr>
                          <m:t>2</m:t>
                        </m:r>
                        <m:r>
                          <a:rPr lang="en-GB" b="0" i="1" smtClean="0">
                            <a:latin typeface="Cambria Math" panose="02040503050406030204" pitchFamily="18" charset="0"/>
                          </a:rPr>
                          <m:t>𝑘</m:t>
                        </m:r>
                      </m:sup>
                    </m:sSup>
                    <m:r>
                      <a:rPr lang="en-GB" b="0" i="1" smtClean="0">
                        <a:latin typeface="Cambria Math" panose="02040503050406030204" pitchFamily="18" charset="0"/>
                      </a:rPr>
                      <m:t>+</m:t>
                    </m:r>
                    <m:sSup>
                      <m:sSupPr>
                        <m:ctrlPr>
                          <a:rPr lang="en-GB" b="0" i="1" smtClean="0">
                            <a:latin typeface="Cambria Math"/>
                          </a:rPr>
                        </m:ctrlPr>
                      </m:sSupPr>
                      <m:e>
                        <m:r>
                          <a:rPr lang="en-GB" b="0" i="1" smtClean="0">
                            <a:latin typeface="Cambria Math" panose="02040503050406030204" pitchFamily="18" charset="0"/>
                          </a:rPr>
                          <m:t>3</m:t>
                        </m:r>
                      </m:e>
                      <m:sup>
                        <m:r>
                          <a:rPr lang="en-GB" b="0" i="1" smtClean="0">
                            <a:latin typeface="Cambria Math" panose="02040503050406030204" pitchFamily="18" charset="0"/>
                          </a:rPr>
                          <m:t>2</m:t>
                        </m:r>
                        <m:r>
                          <a:rPr lang="en-GB" b="0" i="1" smtClean="0">
                            <a:latin typeface="Cambria Math" panose="02040503050406030204" pitchFamily="18" charset="0"/>
                          </a:rPr>
                          <m:t>𝑘</m:t>
                        </m:r>
                      </m:sup>
                    </m:sSup>
                    <m:r>
                      <a:rPr lang="en-GB" b="0" i="1" smtClean="0">
                        <a:latin typeface="Cambria Math" panose="02040503050406030204" pitchFamily="18" charset="0"/>
                      </a:rPr>
                      <m:t>=</m:t>
                    </m:r>
                    <m:sSup>
                      <m:sSupPr>
                        <m:ctrlPr>
                          <a:rPr lang="en-GB" b="0" i="1" smtClean="0">
                            <a:latin typeface="Cambria Math"/>
                          </a:rPr>
                        </m:ctrlPr>
                      </m:sSupPr>
                      <m:e>
                        <m:r>
                          <a:rPr lang="en-GB" b="0" i="1" smtClean="0">
                            <a:latin typeface="Cambria Math" panose="02040503050406030204" pitchFamily="18" charset="0"/>
                          </a:rPr>
                          <m:t>4</m:t>
                        </m:r>
                      </m:e>
                      <m:sup>
                        <m:r>
                          <a:rPr lang="en-GB" b="0" i="1" smtClean="0">
                            <a:latin typeface="Cambria Math" panose="02040503050406030204" pitchFamily="18" charset="0"/>
                          </a:rPr>
                          <m:t>𝑘</m:t>
                        </m:r>
                      </m:sup>
                    </m:sSup>
                    <m:r>
                      <a:rPr lang="en-GB" b="0" i="1" smtClean="0">
                        <a:latin typeface="Cambria Math" panose="02040503050406030204" pitchFamily="18" charset="0"/>
                      </a:rPr>
                      <m:t>+</m:t>
                    </m:r>
                    <m:sSup>
                      <m:sSupPr>
                        <m:ctrlPr>
                          <a:rPr lang="en-GB" b="0" i="1" smtClean="0">
                            <a:latin typeface="Cambria Math"/>
                          </a:rPr>
                        </m:ctrlPr>
                      </m:sSupPr>
                      <m:e>
                        <m:r>
                          <a:rPr lang="en-GB" b="0" i="1" smtClean="0">
                            <a:latin typeface="Cambria Math" panose="02040503050406030204" pitchFamily="18" charset="0"/>
                          </a:rPr>
                          <m:t>9</m:t>
                        </m:r>
                      </m:e>
                      <m:sup>
                        <m:r>
                          <a:rPr lang="en-GB" b="0" i="1" smtClean="0">
                            <a:latin typeface="Cambria Math" panose="02040503050406030204" pitchFamily="18" charset="0"/>
                          </a:rPr>
                          <m:t>𝑘</m:t>
                        </m:r>
                      </m:sup>
                    </m:sSup>
                  </m:oMath>
                </a14:m>
                <a:r>
                  <a:rPr lang="en-GB" dirty="0"/>
                  <a:t>.</a:t>
                </a:r>
              </a:p>
              <a:p>
                <a:endParaRPr lang="en-GB" dirty="0"/>
              </a:p>
              <a:p>
                <a:r>
                  <a:rPr lang="en-GB" b="1" dirty="0"/>
                  <a:t>Properties of n discovered in modulo 5:</a:t>
                </a:r>
              </a:p>
              <a:p>
                <a:pPr/>
                <a14:m>
                  <m:oMathPara xmlns:m="http://schemas.openxmlformats.org/officeDocument/2006/math">
                    <m:oMathParaPr>
                      <m:jc m:val="centerGroup"/>
                    </m:oMathParaPr>
                    <m:oMath xmlns:m="http://schemas.openxmlformats.org/officeDocument/2006/math">
                      <m:sSup>
                        <m:sSupPr>
                          <m:ctrlPr>
                            <a:rPr lang="en-GB" b="0" i="1" smtClean="0">
                              <a:latin typeface="Cambria Math"/>
                            </a:rPr>
                          </m:ctrlPr>
                        </m:sSupPr>
                        <m:e>
                          <m:r>
                            <a:rPr lang="en-GB" b="0" i="1" smtClean="0">
                              <a:latin typeface="Cambria Math" panose="02040503050406030204" pitchFamily="18" charset="0"/>
                            </a:rPr>
                            <m:t>4</m:t>
                          </m:r>
                        </m:e>
                        <m:sup>
                          <m:r>
                            <a:rPr lang="en-GB" b="0" i="1" smtClean="0">
                              <a:latin typeface="Cambria Math" panose="02040503050406030204" pitchFamily="18" charset="0"/>
                            </a:rPr>
                            <m:t>𝑘</m:t>
                          </m:r>
                        </m:sup>
                      </m:sSup>
                      <m:r>
                        <a:rPr lang="en-GB" b="0" i="1" smtClean="0">
                          <a:latin typeface="Cambria Math" panose="02040503050406030204" pitchFamily="18" charset="0"/>
                        </a:rPr>
                        <m:t>+</m:t>
                      </m:r>
                      <m:sSup>
                        <m:sSupPr>
                          <m:ctrlPr>
                            <a:rPr lang="en-GB" b="0" i="1" smtClean="0">
                              <a:latin typeface="Cambria Math"/>
                            </a:rPr>
                          </m:ctrlPr>
                        </m:sSupPr>
                        <m:e>
                          <m:r>
                            <a:rPr lang="en-GB" b="0" i="1" smtClean="0">
                              <a:latin typeface="Cambria Math" panose="02040503050406030204" pitchFamily="18" charset="0"/>
                            </a:rPr>
                            <m:t>9</m:t>
                          </m:r>
                        </m:e>
                        <m:sup>
                          <m:r>
                            <a:rPr lang="en-GB" b="0" i="1" smtClean="0">
                              <a:latin typeface="Cambria Math" panose="02040503050406030204" pitchFamily="18" charset="0"/>
                            </a:rPr>
                            <m:t>𝑘</m:t>
                          </m:r>
                        </m:sup>
                      </m:sSup>
                      <m:r>
                        <a:rPr lang="en-GB" b="0" i="1" smtClean="0">
                          <a:latin typeface="Cambria Math" panose="02040503050406030204" pitchFamily="18" charset="0"/>
                        </a:rPr>
                        <m:t>≡</m:t>
                      </m:r>
                      <m:sSup>
                        <m:sSupPr>
                          <m:ctrlPr>
                            <a:rPr lang="en-GB" b="0" i="1" smtClean="0">
                              <a:latin typeface="Cambria Math"/>
                            </a:rPr>
                          </m:ctrlPr>
                        </m:sSupPr>
                        <m:e>
                          <m:d>
                            <m:dPr>
                              <m:ctrlPr>
                                <a:rPr lang="en-GB" b="0" i="1" smtClean="0">
                                  <a:latin typeface="Cambria Math"/>
                                </a:rPr>
                              </m:ctrlPr>
                            </m:dPr>
                            <m:e>
                              <m:r>
                                <a:rPr lang="en-GB" b="0" i="1" smtClean="0">
                                  <a:latin typeface="Cambria Math" panose="02040503050406030204" pitchFamily="18" charset="0"/>
                                </a:rPr>
                                <m:t>−1</m:t>
                              </m:r>
                            </m:e>
                          </m:d>
                        </m:e>
                        <m:sup>
                          <m:r>
                            <a:rPr lang="en-GB" b="0" i="1" smtClean="0">
                              <a:latin typeface="Cambria Math" panose="02040503050406030204" pitchFamily="18" charset="0"/>
                            </a:rPr>
                            <m:t>𝑘</m:t>
                          </m:r>
                        </m:sup>
                      </m:sSup>
                      <m:r>
                        <a:rPr lang="en-GB" b="0" i="1" smtClean="0">
                          <a:latin typeface="Cambria Math" panose="02040503050406030204" pitchFamily="18" charset="0"/>
                        </a:rPr>
                        <m:t>+</m:t>
                      </m:r>
                      <m:sSup>
                        <m:sSupPr>
                          <m:ctrlPr>
                            <a:rPr lang="en-GB" b="0" i="1" smtClean="0">
                              <a:latin typeface="Cambria Math"/>
                            </a:rPr>
                          </m:ctrlPr>
                        </m:sSupPr>
                        <m:e>
                          <m:d>
                            <m:dPr>
                              <m:ctrlPr>
                                <a:rPr lang="en-GB" b="0" i="1" smtClean="0">
                                  <a:latin typeface="Cambria Math"/>
                                </a:rPr>
                              </m:ctrlPr>
                            </m:dPr>
                            <m:e>
                              <m:r>
                                <a:rPr lang="en-GB" b="0" i="1" smtClean="0">
                                  <a:latin typeface="Cambria Math" panose="02040503050406030204" pitchFamily="18" charset="0"/>
                                </a:rPr>
                                <m:t>−1</m:t>
                              </m:r>
                            </m:e>
                          </m:d>
                        </m:e>
                        <m:sup>
                          <m:r>
                            <a:rPr lang="en-GB" b="0" i="1" smtClean="0">
                              <a:latin typeface="Cambria Math" panose="02040503050406030204" pitchFamily="18" charset="0"/>
                            </a:rPr>
                            <m:t>𝑘</m:t>
                          </m:r>
                        </m:sup>
                      </m:sSup>
                      <m:r>
                        <a:rPr lang="en-GB" b="0" i="1" smtClean="0">
                          <a:latin typeface="Cambria Math" panose="02040503050406030204" pitchFamily="18" charset="0"/>
                        </a:rPr>
                        <m:t>≡±2</m:t>
                      </m:r>
                    </m:oMath>
                  </m:oMathPara>
                </a14:m>
                <a:endParaRPr lang="en-GB" dirty="0">
                  <a:sym typeface="Symbol"/>
                </a:endParaRPr>
              </a:p>
              <a:p>
                <a:r>
                  <a:rPr lang="en-GB" dirty="0">
                    <a:sym typeface="Symbol"/>
                  </a:rPr>
                  <a:t>Since our number has to be square, consider possible residues modulo-5: these are 0, 1 and 4. This doesn’t include 2 or 3 (i.e. -2).</a:t>
                </a:r>
              </a:p>
              <a:p>
                <a:r>
                  <a:rPr lang="en-GB" dirty="0">
                    <a:sym typeface="Symbol"/>
                  </a:rPr>
                  <a:t>We have therefore shown </a:t>
                </a:r>
                <a14:m>
                  <m:oMath xmlns:m="http://schemas.openxmlformats.org/officeDocument/2006/math">
                    <m:sSup>
                      <m:sSupPr>
                        <m:ctrlPr>
                          <a:rPr lang="en-GB" b="0" i="1" smtClean="0">
                            <a:latin typeface="Cambria Math"/>
                            <a:sym typeface="Symbol"/>
                          </a:rPr>
                        </m:ctrlPr>
                      </m:sSupPr>
                      <m:e>
                        <m:r>
                          <a:rPr lang="en-GB" b="0" i="1" smtClean="0">
                            <a:latin typeface="Cambria Math" panose="02040503050406030204" pitchFamily="18" charset="0"/>
                            <a:sym typeface="Symbol"/>
                          </a:rPr>
                          <m:t>2</m:t>
                        </m:r>
                      </m:e>
                      <m:sup>
                        <m:r>
                          <a:rPr lang="en-GB" b="0" i="1" smtClean="0">
                            <a:latin typeface="Cambria Math" panose="02040503050406030204" pitchFamily="18" charset="0"/>
                            <a:sym typeface="Symbol"/>
                          </a:rPr>
                          <m:t>𝑛</m:t>
                        </m:r>
                      </m:sup>
                    </m:sSup>
                    <m:r>
                      <a:rPr lang="en-GB" b="0" i="1" smtClean="0">
                        <a:latin typeface="Cambria Math" panose="02040503050406030204" pitchFamily="18" charset="0"/>
                        <a:sym typeface="Symbol"/>
                      </a:rPr>
                      <m:t>+</m:t>
                    </m:r>
                    <m:sSup>
                      <m:sSupPr>
                        <m:ctrlPr>
                          <a:rPr lang="en-GB" b="0" i="1" smtClean="0">
                            <a:latin typeface="Cambria Math"/>
                            <a:sym typeface="Symbol"/>
                          </a:rPr>
                        </m:ctrlPr>
                      </m:sSupPr>
                      <m:e>
                        <m:r>
                          <a:rPr lang="en-GB" b="0" i="1" smtClean="0">
                            <a:latin typeface="Cambria Math" panose="02040503050406030204" pitchFamily="18" charset="0"/>
                            <a:sym typeface="Symbol"/>
                          </a:rPr>
                          <m:t>3</m:t>
                        </m:r>
                      </m:e>
                      <m:sup>
                        <m:r>
                          <a:rPr lang="en-GB" b="0" i="1" smtClean="0">
                            <a:latin typeface="Cambria Math" panose="02040503050406030204" pitchFamily="18" charset="0"/>
                            <a:sym typeface="Symbol"/>
                          </a:rPr>
                          <m:t>𝑛</m:t>
                        </m:r>
                      </m:sup>
                    </m:sSup>
                  </m:oMath>
                </a14:m>
                <a:r>
                  <a:rPr lang="en-GB" dirty="0">
                    <a:sym typeface="Symbol"/>
                  </a:rPr>
                  <a:t> can never be a perfect square.</a:t>
                </a:r>
                <a:endParaRPr lang="en-GB" dirty="0"/>
              </a:p>
              <a:p>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467544" y="2924944"/>
                <a:ext cx="8424936" cy="3693319"/>
              </a:xfrm>
              <a:prstGeom prst="rect">
                <a:avLst/>
              </a:prstGeom>
              <a:blipFill>
                <a:blip r:embed="rId2"/>
                <a:stretch>
                  <a:fillRect l="-651" t="-990"/>
                </a:stretch>
              </a:blipFill>
            </p:spPr>
            <p:txBody>
              <a:bodyPr/>
              <a:lstStyle/>
              <a:p>
                <a:r>
                  <a:rPr lang="en-GB">
                    <a:noFill/>
                  </a:rPr>
                  <a:t> </a:t>
                </a:r>
              </a:p>
            </p:txBody>
          </p:sp>
        </mc:Fallback>
      </mc:AlternateContent>
      <p:sp>
        <p:nvSpPr>
          <p:cNvPr id="10" name="TextBox 9"/>
          <p:cNvSpPr txBox="1"/>
          <p:nvPr/>
        </p:nvSpPr>
        <p:spPr>
          <a:xfrm>
            <a:off x="323528" y="980728"/>
            <a:ext cx="8568952" cy="1200329"/>
          </a:xfrm>
          <a:prstGeom prst="rect">
            <a:avLst/>
          </a:prstGeom>
          <a:noFill/>
        </p:spPr>
        <p:txBody>
          <a:bodyPr wrap="square" rtlCol="0">
            <a:spAutoFit/>
          </a:bodyPr>
          <a:lstStyle/>
          <a:p>
            <a:r>
              <a:rPr lang="en-GB" sz="2400" dirty="0"/>
              <a:t>An extremely useful method is to consider your equation in different </a:t>
            </a:r>
            <a:r>
              <a:rPr lang="en-GB" sz="2400" dirty="0" err="1"/>
              <a:t>moduli</a:t>
            </a:r>
            <a:r>
              <a:rPr lang="en-GB" sz="2400" dirty="0"/>
              <a:t> to see if we can discover anything about the variables.</a:t>
            </a:r>
          </a:p>
        </p:txBody>
      </p:sp>
      <mc:AlternateContent xmlns:mc="http://schemas.openxmlformats.org/markup-compatibility/2006" xmlns:a14="http://schemas.microsoft.com/office/drawing/2010/main">
        <mc:Choice Requires="a14">
          <p:sp>
            <p:nvSpPr>
              <p:cNvPr id="18" name="TextBox 17"/>
              <p:cNvSpPr txBox="1"/>
              <p:nvPr/>
            </p:nvSpPr>
            <p:spPr>
              <a:xfrm>
                <a:off x="395536" y="2348880"/>
                <a:ext cx="8208912" cy="523220"/>
              </a:xfrm>
              <a:prstGeom prst="rect">
                <a:avLst/>
              </a:prstGeom>
              <a:noFill/>
            </p:spPr>
            <p:txBody>
              <a:bodyPr wrap="square" rtlCol="0">
                <a:spAutoFit/>
              </a:bodyPr>
              <a:lstStyle/>
              <a:p>
                <a:r>
                  <a:rPr lang="en-GB" sz="2800" b="1" dirty="0"/>
                  <a:t>Question: </a:t>
                </a:r>
                <a:r>
                  <a:rPr lang="en-GB" sz="2800" dirty="0"/>
                  <a:t>Is </a:t>
                </a:r>
                <a14:m>
                  <m:oMath xmlns:m="http://schemas.openxmlformats.org/officeDocument/2006/math">
                    <m:sSup>
                      <m:sSupPr>
                        <m:ctrlPr>
                          <a:rPr lang="en-GB" sz="2800" b="0" i="1" smtClean="0">
                            <a:latin typeface="Cambria Math"/>
                          </a:rPr>
                        </m:ctrlPr>
                      </m:sSupPr>
                      <m:e>
                        <m:r>
                          <a:rPr lang="en-GB" sz="2800" b="0" i="1" smtClean="0">
                            <a:latin typeface="Cambria Math" panose="02040503050406030204" pitchFamily="18" charset="0"/>
                          </a:rPr>
                          <m:t>2</m:t>
                        </m:r>
                      </m:e>
                      <m:sup>
                        <m:r>
                          <a:rPr lang="en-GB" sz="2800" b="0" i="1" smtClean="0">
                            <a:latin typeface="Cambria Math" panose="02040503050406030204" pitchFamily="18" charset="0"/>
                          </a:rPr>
                          <m:t>𝑛</m:t>
                        </m:r>
                      </m:sup>
                    </m:sSup>
                    <m:r>
                      <a:rPr lang="en-GB" sz="2800" b="0" i="1" smtClean="0">
                        <a:latin typeface="Cambria Math" panose="02040503050406030204" pitchFamily="18" charset="0"/>
                      </a:rPr>
                      <m:t>+</m:t>
                    </m:r>
                    <m:sSup>
                      <m:sSupPr>
                        <m:ctrlPr>
                          <a:rPr lang="en-GB" sz="2800" b="0" i="1" smtClean="0">
                            <a:latin typeface="Cambria Math"/>
                          </a:rPr>
                        </m:ctrlPr>
                      </m:sSupPr>
                      <m:e>
                        <m:r>
                          <a:rPr lang="en-GB" sz="2800" b="0" i="1" smtClean="0">
                            <a:latin typeface="Cambria Math" panose="02040503050406030204" pitchFamily="18" charset="0"/>
                          </a:rPr>
                          <m:t>3</m:t>
                        </m:r>
                      </m:e>
                      <m:sup>
                        <m:r>
                          <a:rPr lang="en-GB" sz="2800" b="0" i="1" smtClean="0">
                            <a:latin typeface="Cambria Math" panose="02040503050406030204" pitchFamily="18" charset="0"/>
                          </a:rPr>
                          <m:t>𝑛</m:t>
                        </m:r>
                      </m:sup>
                    </m:sSup>
                  </m:oMath>
                </a14:m>
                <a:r>
                  <a:rPr lang="en-GB" sz="2800" dirty="0"/>
                  <a:t> ever a perfect square? </a:t>
                </a:r>
                <a:r>
                  <a:rPr lang="en-GB" sz="1400" dirty="0"/>
                  <a:t>[Source OEIS]</a:t>
                </a:r>
              </a:p>
            </p:txBody>
          </p:sp>
        </mc:Choice>
        <mc:Fallback xmlns="">
          <p:sp>
            <p:nvSpPr>
              <p:cNvPr id="18" name="TextBox 17"/>
              <p:cNvSpPr txBox="1">
                <a:spLocks noRot="1" noChangeAspect="1" noMove="1" noResize="1" noEditPoints="1" noAdjustHandles="1" noChangeArrowheads="1" noChangeShapeType="1" noTextEdit="1"/>
              </p:cNvSpPr>
              <p:nvPr/>
            </p:nvSpPr>
            <p:spPr>
              <a:xfrm>
                <a:off x="395536" y="2348880"/>
                <a:ext cx="8208912" cy="523220"/>
              </a:xfrm>
              <a:prstGeom prst="rect">
                <a:avLst/>
              </a:prstGeom>
              <a:blipFill>
                <a:blip r:embed="rId3"/>
                <a:stretch>
                  <a:fillRect l="-1560" t="-10465" b="-32558"/>
                </a:stretch>
              </a:blipFill>
            </p:spPr>
            <p:txBody>
              <a:bodyPr/>
              <a:lstStyle/>
              <a:p>
                <a:r>
                  <a:rPr lang="en-GB">
                    <a:noFill/>
                  </a:rPr>
                  <a:t> </a:t>
                </a:r>
              </a:p>
            </p:txBody>
          </p:sp>
        </mc:Fallback>
      </mc:AlternateContent>
      <p:sp>
        <p:nvSpPr>
          <p:cNvPr id="21" name="Rectangle 20"/>
          <p:cNvSpPr/>
          <p:nvPr/>
        </p:nvSpPr>
        <p:spPr>
          <a:xfrm>
            <a:off x="467544" y="3815709"/>
            <a:ext cx="8280920" cy="8640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455712" y="5177815"/>
            <a:ext cx="8208912" cy="11521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9" name="Straight Connector 8"/>
          <p:cNvCxnSpPr/>
          <p:nvPr/>
        </p:nvCxnSpPr>
        <p:spPr>
          <a:xfrm flipH="1">
            <a:off x="0" y="2204864"/>
            <a:ext cx="9144000" cy="0"/>
          </a:xfrm>
          <a:prstGeom prst="line">
            <a:avLst/>
          </a:prstGeom>
        </p:spPr>
        <p:style>
          <a:lnRef idx="1">
            <a:schemeClr val="dk1"/>
          </a:lnRef>
          <a:fillRef idx="0">
            <a:schemeClr val="dk1"/>
          </a:fillRef>
          <a:effectRef idx="0">
            <a:schemeClr val="dk1"/>
          </a:effectRef>
          <a:fontRef idx="minor">
            <a:schemeClr val="tx1"/>
          </a:fontRef>
        </p:style>
      </p:cxnSp>
      <p:grpSp>
        <p:nvGrpSpPr>
          <p:cNvPr id="11" name="Group 10"/>
          <p:cNvGrpSpPr/>
          <p:nvPr/>
        </p:nvGrpSpPr>
        <p:grpSpPr>
          <a:xfrm>
            <a:off x="0" y="0"/>
            <a:ext cx="9143074" cy="599127"/>
            <a:chOff x="0" y="13335"/>
            <a:chExt cx="9144218" cy="599127"/>
          </a:xfrm>
        </p:grpSpPr>
        <p:sp>
          <p:nvSpPr>
            <p:cNvPr id="12"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Playing with different moduli</a:t>
              </a:r>
            </a:p>
          </p:txBody>
        </p:sp>
        <p:cxnSp>
          <p:nvCxnSpPr>
            <p:cNvPr id="13" name="Straight Connector 12"/>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21" grpId="0" animBg="1"/>
      <p:bldP spid="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Playing with different moduli</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935502"/>
                <a:ext cx="8208912" cy="7694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400" dirty="0"/>
                  <a:t>Show that </a:t>
                </a:r>
                <a14:m>
                  <m:oMath xmlns:m="http://schemas.openxmlformats.org/officeDocument/2006/math">
                    <m:sSup>
                      <m:sSupPr>
                        <m:ctrlPr>
                          <a:rPr lang="en-GB" sz="2400" b="0" i="1" smtClean="0">
                            <a:latin typeface="Cambria Math"/>
                          </a:rPr>
                        </m:ctrlPr>
                      </m:sSupPr>
                      <m:e>
                        <m:r>
                          <a:rPr lang="en-GB" sz="2400" b="0" i="1" smtClean="0">
                            <a:latin typeface="Cambria Math"/>
                          </a:rPr>
                          <m:t>𝑥</m:t>
                        </m:r>
                      </m:e>
                      <m:sup>
                        <m:r>
                          <a:rPr lang="en-GB" sz="2400" b="0" i="1" smtClean="0">
                            <a:latin typeface="Cambria Math"/>
                          </a:rPr>
                          <m:t>2</m:t>
                        </m:r>
                      </m:sup>
                    </m:sSup>
                    <m:r>
                      <a:rPr lang="en-GB" sz="2400" b="0" i="1" smtClean="0">
                        <a:latin typeface="Cambria Math"/>
                      </a:rPr>
                      <m:t>−</m:t>
                    </m:r>
                    <m:sSup>
                      <m:sSupPr>
                        <m:ctrlPr>
                          <a:rPr lang="en-GB" sz="2400" b="0" i="1" smtClean="0">
                            <a:latin typeface="Cambria Math"/>
                          </a:rPr>
                        </m:ctrlPr>
                      </m:sSupPr>
                      <m:e>
                        <m:r>
                          <a:rPr lang="en-GB" sz="2400" b="0" i="1" smtClean="0">
                            <a:latin typeface="Cambria Math"/>
                          </a:rPr>
                          <m:t>𝑦</m:t>
                        </m:r>
                      </m:e>
                      <m:sup>
                        <m:r>
                          <a:rPr lang="en-GB" sz="2400" b="0" i="1" smtClean="0">
                            <a:latin typeface="Cambria Math"/>
                          </a:rPr>
                          <m:t>2</m:t>
                        </m:r>
                      </m:sup>
                    </m:sSup>
                    <m:r>
                      <a:rPr lang="en-GB" sz="2400" b="0" i="1" smtClean="0">
                        <a:latin typeface="Cambria Math"/>
                      </a:rPr>
                      <m:t>=2002</m:t>
                    </m:r>
                  </m:oMath>
                </a14:m>
                <a:r>
                  <a:rPr lang="en-GB" sz="2400" dirty="0"/>
                  <a:t> has no integer solutions.</a:t>
                </a:r>
              </a:p>
              <a:p>
                <a:r>
                  <a:rPr lang="en-GB" sz="2000" dirty="0"/>
                  <a:t>(Hint: try using mod 4)</a:t>
                </a:r>
              </a:p>
            </p:txBody>
          </p:sp>
        </mc:Choice>
        <mc:Fallback xmlns="">
          <p:sp>
            <p:nvSpPr>
              <p:cNvPr id="5" name="TextBox 4"/>
              <p:cNvSpPr txBox="1">
                <a:spLocks noRot="1" noChangeAspect="1" noMove="1" noResize="1" noEditPoints="1" noAdjustHandles="1" noChangeArrowheads="1" noChangeShapeType="1" noTextEdit="1"/>
              </p:cNvSpPr>
              <p:nvPr/>
            </p:nvSpPr>
            <p:spPr>
              <a:xfrm>
                <a:off x="395536" y="935502"/>
                <a:ext cx="8208912" cy="769441"/>
              </a:xfrm>
              <a:prstGeom prst="rect">
                <a:avLst/>
              </a:prstGeom>
              <a:blipFill rotWithShape="1">
                <a:blip r:embed="rId2"/>
                <a:stretch>
                  <a:fillRect l="-1037" t="-4580" b="-1068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67026" y="1844824"/>
                <a:ext cx="8137422" cy="2677656"/>
              </a:xfrm>
              <a:prstGeom prst="rect">
                <a:avLst/>
              </a:prstGeom>
              <a:noFill/>
            </p:spPr>
            <p:txBody>
              <a:bodyPr wrap="square" rtlCol="0">
                <a:spAutoFit/>
              </a:bodyPr>
              <a:lstStyle/>
              <a:p>
                <a:r>
                  <a:rPr lang="en-GB" sz="2400" dirty="0"/>
                  <a:t>Since </a:t>
                </a:r>
                <a14:m>
                  <m:oMath xmlns:m="http://schemas.openxmlformats.org/officeDocument/2006/math">
                    <m:r>
                      <a:rPr lang="en-GB" sz="2400" b="0" i="1" smtClean="0">
                        <a:latin typeface="Cambria Math"/>
                      </a:rPr>
                      <m:t>𝑥</m:t>
                    </m:r>
                    <m:r>
                      <a:rPr lang="en-GB" sz="2400" b="0" i="1" smtClean="0">
                        <a:latin typeface="Cambria Math"/>
                      </a:rPr>
                      <m:t>≡0, 1, 2, 3 </m:t>
                    </m:r>
                    <m:d>
                      <m:dPr>
                        <m:ctrlPr>
                          <a:rPr lang="en-GB" sz="2400" b="0" i="1" smtClean="0">
                            <a:latin typeface="Cambria Math"/>
                          </a:rPr>
                        </m:ctrlPr>
                      </m:dPr>
                      <m:e>
                        <m:r>
                          <a:rPr lang="en-GB" sz="2400" b="0" i="1" smtClean="0">
                            <a:latin typeface="Cambria Math"/>
                          </a:rPr>
                          <m:t>𝑚𝑜𝑑</m:t>
                        </m:r>
                        <m:r>
                          <a:rPr lang="en-GB" sz="2400" b="0" i="1" smtClean="0">
                            <a:latin typeface="Cambria Math"/>
                          </a:rPr>
                          <m:t> 4</m:t>
                        </m:r>
                      </m:e>
                    </m:d>
                  </m:oMath>
                </a14:m>
                <a:r>
                  <a:rPr lang="en-GB" sz="2400" dirty="0"/>
                  <a:t>, we have </a:t>
                </a:r>
                <a14:m>
                  <m:oMath xmlns:m="http://schemas.openxmlformats.org/officeDocument/2006/math">
                    <m:sSup>
                      <m:sSupPr>
                        <m:ctrlPr>
                          <a:rPr lang="en-GB" sz="2400" b="0" i="1" smtClean="0">
                            <a:latin typeface="Cambria Math"/>
                          </a:rPr>
                        </m:ctrlPr>
                      </m:sSupPr>
                      <m:e>
                        <m:r>
                          <a:rPr lang="en-GB" sz="2400" b="0" i="1" smtClean="0">
                            <a:latin typeface="Cambria Math"/>
                          </a:rPr>
                          <m:t>𝑥</m:t>
                        </m:r>
                      </m:e>
                      <m:sup>
                        <m:r>
                          <a:rPr lang="en-GB" sz="2400" b="0" i="1" smtClean="0">
                            <a:latin typeface="Cambria Math"/>
                          </a:rPr>
                          <m:t>2</m:t>
                        </m:r>
                      </m:sup>
                    </m:sSup>
                    <m:r>
                      <a:rPr lang="en-GB" sz="2400" b="0" i="1" smtClean="0">
                        <a:latin typeface="Cambria Math"/>
                      </a:rPr>
                      <m:t>≡0, 1 </m:t>
                    </m:r>
                    <m:d>
                      <m:dPr>
                        <m:ctrlPr>
                          <a:rPr lang="en-GB" sz="2400" b="0" i="1" smtClean="0">
                            <a:latin typeface="Cambria Math"/>
                          </a:rPr>
                        </m:ctrlPr>
                      </m:dPr>
                      <m:e>
                        <m:r>
                          <a:rPr lang="en-GB" sz="2400" b="0" i="1" smtClean="0">
                            <a:latin typeface="Cambria Math"/>
                          </a:rPr>
                          <m:t>𝑚𝑜𝑑</m:t>
                        </m:r>
                        <m:r>
                          <a:rPr lang="en-GB" sz="2400" b="0" i="1" smtClean="0">
                            <a:latin typeface="Cambria Math"/>
                          </a:rPr>
                          <m:t> 4</m:t>
                        </m:r>
                      </m:e>
                    </m:d>
                  </m:oMath>
                </a14:m>
                <a:r>
                  <a:rPr lang="en-GB" sz="2400" dirty="0"/>
                  <a:t>.</a:t>
                </a:r>
              </a:p>
              <a:p>
                <a:r>
                  <a:rPr lang="en-GB" sz="2400" dirty="0"/>
                  <a:t>Similarly </a:t>
                </a:r>
                <a14:m>
                  <m:oMath xmlns:m="http://schemas.openxmlformats.org/officeDocument/2006/math">
                    <m:sSup>
                      <m:sSupPr>
                        <m:ctrlPr>
                          <a:rPr lang="en-GB" sz="2400" b="0" i="1" smtClean="0">
                            <a:latin typeface="Cambria Math"/>
                          </a:rPr>
                        </m:ctrlPr>
                      </m:sSupPr>
                      <m:e>
                        <m:r>
                          <a:rPr lang="en-GB" sz="2400" b="0" i="1" smtClean="0">
                            <a:latin typeface="Cambria Math"/>
                          </a:rPr>
                          <m:t>𝑦</m:t>
                        </m:r>
                      </m:e>
                      <m:sup>
                        <m:r>
                          <a:rPr lang="en-GB" sz="2400" b="0" i="1" smtClean="0">
                            <a:latin typeface="Cambria Math"/>
                          </a:rPr>
                          <m:t>2</m:t>
                        </m:r>
                      </m:sup>
                    </m:sSup>
                    <m:r>
                      <a:rPr lang="en-GB" sz="2400" b="0" i="1" smtClean="0">
                        <a:latin typeface="Cambria Math"/>
                      </a:rPr>
                      <m:t>≡0, 1 </m:t>
                    </m:r>
                    <m:d>
                      <m:dPr>
                        <m:ctrlPr>
                          <a:rPr lang="en-GB" sz="2400" b="0" i="1" smtClean="0">
                            <a:latin typeface="Cambria Math"/>
                          </a:rPr>
                        </m:ctrlPr>
                      </m:dPr>
                      <m:e>
                        <m:r>
                          <a:rPr lang="en-GB" sz="2400" b="0" i="1" smtClean="0">
                            <a:latin typeface="Cambria Math"/>
                          </a:rPr>
                          <m:t>𝑚𝑜𝑑</m:t>
                        </m:r>
                        <m:r>
                          <a:rPr lang="en-GB" sz="2400" b="0" i="1" smtClean="0">
                            <a:latin typeface="Cambria Math"/>
                          </a:rPr>
                          <m:t> 4</m:t>
                        </m:r>
                      </m:e>
                    </m:d>
                  </m:oMath>
                </a14:m>
                <a:r>
                  <a:rPr lang="en-GB" sz="2400" dirty="0"/>
                  <a:t>.</a:t>
                </a:r>
              </a:p>
              <a:p>
                <a:endParaRPr lang="en-GB" sz="2400" dirty="0"/>
              </a:p>
              <a:p>
                <a:r>
                  <a:rPr lang="en-GB" sz="2400" dirty="0"/>
                  <a:t>So then considering all possibilities, </a:t>
                </a:r>
                <a14:m>
                  <m:oMath xmlns:m="http://schemas.openxmlformats.org/officeDocument/2006/math">
                    <m:sSup>
                      <m:sSupPr>
                        <m:ctrlPr>
                          <a:rPr lang="en-GB" sz="2400" b="0" i="1" smtClean="0">
                            <a:latin typeface="Cambria Math"/>
                          </a:rPr>
                        </m:ctrlPr>
                      </m:sSupPr>
                      <m:e>
                        <m:r>
                          <a:rPr lang="en-GB" sz="2400" b="0" i="1" smtClean="0">
                            <a:latin typeface="Cambria Math"/>
                          </a:rPr>
                          <m:t>𝑥</m:t>
                        </m:r>
                      </m:e>
                      <m:sup>
                        <m:r>
                          <a:rPr lang="en-GB" sz="2400" b="0" i="1" smtClean="0">
                            <a:latin typeface="Cambria Math"/>
                          </a:rPr>
                          <m:t>2</m:t>
                        </m:r>
                      </m:sup>
                    </m:sSup>
                    <m:r>
                      <a:rPr lang="en-GB" sz="2400" b="0" i="1" smtClean="0">
                        <a:latin typeface="Cambria Math"/>
                      </a:rPr>
                      <m:t>−</m:t>
                    </m:r>
                    <m:sSup>
                      <m:sSupPr>
                        <m:ctrlPr>
                          <a:rPr lang="en-GB" sz="2400" b="0" i="1" smtClean="0">
                            <a:latin typeface="Cambria Math"/>
                          </a:rPr>
                        </m:ctrlPr>
                      </m:sSupPr>
                      <m:e>
                        <m:r>
                          <a:rPr lang="en-GB" sz="2400" b="0" i="1" smtClean="0">
                            <a:latin typeface="Cambria Math"/>
                          </a:rPr>
                          <m:t>𝑦</m:t>
                        </m:r>
                      </m:e>
                      <m:sup>
                        <m:r>
                          <a:rPr lang="en-GB" sz="2400" b="0" i="1" smtClean="0">
                            <a:latin typeface="Cambria Math"/>
                          </a:rPr>
                          <m:t>2</m:t>
                        </m:r>
                      </m:sup>
                    </m:sSup>
                    <m:r>
                      <a:rPr lang="en-GB" sz="2400" b="0" i="1" smtClean="0">
                        <a:latin typeface="Cambria Math"/>
                      </a:rPr>
                      <m:t>≡0, 1, 3 </m:t>
                    </m:r>
                    <m:d>
                      <m:dPr>
                        <m:ctrlPr>
                          <a:rPr lang="en-GB" sz="2400" b="0" i="1" smtClean="0">
                            <a:latin typeface="Cambria Math"/>
                          </a:rPr>
                        </m:ctrlPr>
                      </m:dPr>
                      <m:e>
                        <m:r>
                          <a:rPr lang="en-GB" sz="2400" b="0" i="1" smtClean="0">
                            <a:latin typeface="Cambria Math"/>
                          </a:rPr>
                          <m:t>𝑚𝑜𝑑</m:t>
                        </m:r>
                        <m:r>
                          <a:rPr lang="en-GB" sz="2400" b="0" i="1" smtClean="0">
                            <a:latin typeface="Cambria Math"/>
                          </a:rPr>
                          <m:t> 4</m:t>
                        </m:r>
                      </m:e>
                    </m:d>
                  </m:oMath>
                </a14:m>
                <a:endParaRPr lang="en-GB" sz="2400" dirty="0"/>
              </a:p>
              <a:p>
                <a:r>
                  <a:rPr lang="en-GB" sz="2400" dirty="0"/>
                  <a:t>However, </a:t>
                </a:r>
                <a14:m>
                  <m:oMath xmlns:m="http://schemas.openxmlformats.org/officeDocument/2006/math">
                    <m:r>
                      <a:rPr lang="en-GB" sz="2400" b="0" i="1" smtClean="0">
                        <a:latin typeface="Cambria Math"/>
                      </a:rPr>
                      <m:t>2002≡2 (</m:t>
                    </m:r>
                    <m:r>
                      <a:rPr lang="en-GB" sz="2400" b="0" i="1" smtClean="0">
                        <a:latin typeface="Cambria Math"/>
                      </a:rPr>
                      <m:t>𝑚𝑜𝑑</m:t>
                    </m:r>
                    <m:r>
                      <a:rPr lang="en-GB" sz="2400" b="0" i="1" smtClean="0">
                        <a:latin typeface="Cambria Math"/>
                      </a:rPr>
                      <m:t> 4)</m:t>
                    </m:r>
                  </m:oMath>
                </a14:m>
                <a:r>
                  <a:rPr lang="en-GB" sz="2400" dirty="0"/>
                  <a:t>.</a:t>
                </a:r>
              </a:p>
              <a:p>
                <a:endParaRPr lang="en-GB" sz="2400" dirty="0"/>
              </a:p>
              <a:p>
                <a:r>
                  <a:rPr lang="en-GB" sz="2400" dirty="0"/>
                  <a:t>Thus there can be no integer solutions.</a:t>
                </a:r>
              </a:p>
            </p:txBody>
          </p:sp>
        </mc:Choice>
        <mc:Fallback xmlns="">
          <p:sp>
            <p:nvSpPr>
              <p:cNvPr id="6" name="TextBox 5"/>
              <p:cNvSpPr txBox="1">
                <a:spLocks noRot="1" noChangeAspect="1" noMove="1" noResize="1" noEditPoints="1" noAdjustHandles="1" noChangeArrowheads="1" noChangeShapeType="1" noTextEdit="1"/>
              </p:cNvSpPr>
              <p:nvPr/>
            </p:nvSpPr>
            <p:spPr>
              <a:xfrm>
                <a:off x="467026" y="1844824"/>
                <a:ext cx="8137422" cy="2677656"/>
              </a:xfrm>
              <a:prstGeom prst="rect">
                <a:avLst/>
              </a:prstGeom>
              <a:blipFill rotWithShape="1">
                <a:blip r:embed="rId3"/>
                <a:stretch>
                  <a:fillRect l="-1199" t="-1822" b="-4328"/>
                </a:stretch>
              </a:blipFill>
            </p:spPr>
            <p:txBody>
              <a:bodyPr/>
              <a:lstStyle/>
              <a:p>
                <a:r>
                  <a:rPr lang="en-GB">
                    <a:noFill/>
                  </a:rPr>
                  <a:t> </a:t>
                </a:r>
              </a:p>
            </p:txBody>
          </p:sp>
        </mc:Fallback>
      </mc:AlternateContent>
      <p:sp>
        <p:nvSpPr>
          <p:cNvPr id="7" name="Rectangle 6"/>
          <p:cNvSpPr/>
          <p:nvPr/>
        </p:nvSpPr>
        <p:spPr>
          <a:xfrm>
            <a:off x="395536" y="1704943"/>
            <a:ext cx="8208912" cy="35242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41758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360000" rtlCol="0">
            <a:spAutoFit/>
          </a:bodyPr>
          <a:lstStyle/>
          <a:p>
            <a:r>
              <a:rPr lang="en-GB" sz="3200" dirty="0"/>
              <a:t>Putting everything together</a:t>
            </a:r>
          </a:p>
        </p:txBody>
      </p:sp>
      <p:sp>
        <p:nvSpPr>
          <p:cNvPr id="10" name="TextBox 9"/>
          <p:cNvSpPr txBox="1"/>
          <p:nvPr/>
        </p:nvSpPr>
        <p:spPr>
          <a:xfrm>
            <a:off x="0" y="576064"/>
            <a:ext cx="9144000" cy="101566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360000" rtlCol="0">
            <a:spAutoFit/>
          </a:bodyPr>
          <a:lstStyle/>
          <a:p>
            <a:r>
              <a:rPr lang="en-GB" sz="2000" b="1" dirty="0"/>
              <a:t>The following was a particularly badly answered BMO problem. But we can systematically reason through each step using the tips we’ve seen – no magic required!</a:t>
            </a:r>
          </a:p>
        </p:txBody>
      </p:sp>
      <mc:AlternateContent xmlns:mc="http://schemas.openxmlformats.org/markup-compatibility/2006" xmlns:a14="http://schemas.microsoft.com/office/drawing/2010/main">
        <mc:Choice Requires="a14">
          <p:sp>
            <p:nvSpPr>
              <p:cNvPr id="11" name="TextBox 10"/>
              <p:cNvSpPr txBox="1"/>
              <p:nvPr/>
            </p:nvSpPr>
            <p:spPr>
              <a:xfrm>
                <a:off x="323528" y="1772816"/>
                <a:ext cx="8280920" cy="745525"/>
              </a:xfrm>
              <a:prstGeom prst="rect">
                <a:avLst/>
              </a:prstGeom>
              <a:noFill/>
            </p:spPr>
            <p:txBody>
              <a:bodyPr wrap="square" rtlCol="0">
                <a:spAutoFit/>
              </a:bodyPr>
              <a:lstStyle/>
              <a:p>
                <a:r>
                  <a:rPr lang="en-US" sz="2000" b="1" dirty="0"/>
                  <a:t>Question: </a:t>
                </a:r>
                <a:r>
                  <a:rPr lang="en-US" sz="2000" dirty="0"/>
                  <a:t>Let </a:t>
                </a:r>
                <a14:m>
                  <m:oMath xmlns:m="http://schemas.openxmlformats.org/officeDocument/2006/math">
                    <m:r>
                      <a:rPr lang="en-US" sz="2000" i="1" dirty="0" smtClean="0">
                        <a:latin typeface="Cambria Math"/>
                      </a:rPr>
                      <m:t>𝑛</m:t>
                    </m:r>
                  </m:oMath>
                </a14:m>
                <a:r>
                  <a:rPr lang="en-US" sz="2000" dirty="0"/>
                  <a:t> be an integer. Show that, if </a:t>
                </a:r>
                <a14:m>
                  <m:oMath xmlns:m="http://schemas.openxmlformats.org/officeDocument/2006/math">
                    <m:r>
                      <a:rPr lang="en-GB" sz="2000" b="0" i="1" smtClean="0">
                        <a:latin typeface="Cambria Math"/>
                      </a:rPr>
                      <m:t>2+2</m:t>
                    </m:r>
                    <m:rad>
                      <m:radPr>
                        <m:degHide m:val="on"/>
                        <m:ctrlPr>
                          <a:rPr lang="en-GB" sz="2000" b="0" i="1" smtClean="0">
                            <a:latin typeface="Cambria Math"/>
                          </a:rPr>
                        </m:ctrlPr>
                      </m:radPr>
                      <m:deg/>
                      <m:e>
                        <m:r>
                          <a:rPr lang="en-GB" sz="2000" b="0" i="1" smtClean="0">
                            <a:latin typeface="Cambria Math"/>
                          </a:rPr>
                          <m:t>1+12</m:t>
                        </m:r>
                        <m:sSup>
                          <m:sSupPr>
                            <m:ctrlPr>
                              <a:rPr lang="en-GB" sz="2000" b="0" i="1" smtClean="0">
                                <a:latin typeface="Cambria Math"/>
                              </a:rPr>
                            </m:ctrlPr>
                          </m:sSupPr>
                          <m:e>
                            <m:r>
                              <a:rPr lang="en-GB" sz="2000" b="0" i="1" smtClean="0">
                                <a:latin typeface="Cambria Math"/>
                              </a:rPr>
                              <m:t>𝑛</m:t>
                            </m:r>
                          </m:e>
                          <m:sup>
                            <m:r>
                              <a:rPr lang="en-GB" sz="2000" b="0" i="1" smtClean="0">
                                <a:latin typeface="Cambria Math"/>
                              </a:rPr>
                              <m:t>2</m:t>
                            </m:r>
                          </m:sup>
                        </m:sSup>
                      </m:e>
                    </m:rad>
                  </m:oMath>
                </a14:m>
                <a:r>
                  <a:rPr lang="en-US" sz="2000" dirty="0"/>
                  <a:t> is an integer, then it is a perfect square.</a:t>
                </a:r>
                <a:endParaRPr lang="en-GB"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23528" y="1772816"/>
                <a:ext cx="8280920" cy="745525"/>
              </a:xfrm>
              <a:prstGeom prst="rect">
                <a:avLst/>
              </a:prstGeom>
              <a:blipFill rotWithShape="1">
                <a:blip r:embed="rId2"/>
                <a:stretch>
                  <a:fillRect l="-736" b="-13934"/>
                </a:stretch>
              </a:blipFill>
            </p:spPr>
            <p:txBody>
              <a:bodyPr/>
              <a:lstStyle/>
              <a:p>
                <a:r>
                  <a:rPr lang="en-GB">
                    <a:noFill/>
                  </a:rPr>
                  <a:t> </a:t>
                </a:r>
              </a:p>
            </p:txBody>
          </p:sp>
        </mc:Fallback>
      </mc:AlternateContent>
      <p:sp>
        <p:nvSpPr>
          <p:cNvPr id="13" name="TextBox 12"/>
          <p:cNvSpPr txBox="1"/>
          <p:nvPr/>
        </p:nvSpPr>
        <p:spPr>
          <a:xfrm>
            <a:off x="1187624" y="2780928"/>
            <a:ext cx="6336704" cy="923330"/>
          </a:xfrm>
          <a:prstGeom prst="rect">
            <a:avLst/>
          </a:prstGeom>
          <a:noFill/>
        </p:spPr>
        <p:txBody>
          <a:bodyPr wrap="square" rtlCol="0">
            <a:spAutoFit/>
          </a:bodyPr>
          <a:lstStyle/>
          <a:p>
            <a:r>
              <a:rPr lang="en-GB" dirty="0"/>
              <a:t>First note that the question says </a:t>
            </a:r>
            <a:r>
              <a:rPr lang="en-GB" b="1" dirty="0"/>
              <a:t>IF</a:t>
            </a:r>
            <a:r>
              <a:rPr lang="en-GB" dirty="0"/>
              <a:t> [..] is an integer, </a:t>
            </a:r>
            <a:r>
              <a:rPr lang="en-GB" b="1" dirty="0"/>
              <a:t>THEN</a:t>
            </a:r>
            <a:r>
              <a:rPr lang="en-GB" dirty="0"/>
              <a:t> it is a square. We need to start with the assumption, and reason towards the conclusion – don’t be tempted to prove the opposite. </a:t>
            </a:r>
          </a:p>
        </p:txBody>
      </p:sp>
      <p:sp>
        <p:nvSpPr>
          <p:cNvPr id="14" name="Rectangle 13"/>
          <p:cNvSpPr/>
          <p:nvPr/>
        </p:nvSpPr>
        <p:spPr>
          <a:xfrm>
            <a:off x="467544" y="2852936"/>
            <a:ext cx="576064" cy="57606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1</a:t>
            </a:r>
          </a:p>
        </p:txBody>
      </p:sp>
      <p:sp>
        <p:nvSpPr>
          <p:cNvPr id="15" name="Rectangle 14"/>
          <p:cNvSpPr/>
          <p:nvPr/>
        </p:nvSpPr>
        <p:spPr>
          <a:xfrm>
            <a:off x="467544" y="4005064"/>
            <a:ext cx="576064" cy="57606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2</a:t>
            </a:r>
          </a:p>
        </p:txBody>
      </p:sp>
      <mc:AlternateContent xmlns:mc="http://schemas.openxmlformats.org/markup-compatibility/2006" xmlns:a14="http://schemas.microsoft.com/office/drawing/2010/main">
        <mc:Choice Requires="a14">
          <p:sp>
            <p:nvSpPr>
              <p:cNvPr id="16" name="TextBox 15"/>
              <p:cNvSpPr txBox="1"/>
              <p:nvPr/>
            </p:nvSpPr>
            <p:spPr>
              <a:xfrm>
                <a:off x="1187624" y="3933056"/>
                <a:ext cx="6984776" cy="1080360"/>
              </a:xfrm>
              <a:prstGeom prst="rect">
                <a:avLst/>
              </a:prstGeom>
              <a:noFill/>
            </p:spPr>
            <p:txBody>
              <a:bodyPr wrap="square" rtlCol="0">
                <a:spAutoFit/>
              </a:bodyPr>
              <a:lstStyle/>
              <a:p>
                <a:r>
                  <a:rPr lang="en-GB" dirty="0"/>
                  <a:t>If </a:t>
                </a:r>
                <a14:m>
                  <m:oMath xmlns:m="http://schemas.openxmlformats.org/officeDocument/2006/math">
                    <m:r>
                      <a:rPr lang="en-GB" i="1">
                        <a:latin typeface="Cambria Math"/>
                      </a:rPr>
                      <m:t>2+2</m:t>
                    </m:r>
                    <m:rad>
                      <m:radPr>
                        <m:degHide m:val="on"/>
                        <m:ctrlPr>
                          <a:rPr lang="en-GB" i="1">
                            <a:latin typeface="Cambria Math"/>
                          </a:rPr>
                        </m:ctrlPr>
                      </m:radPr>
                      <m:deg/>
                      <m:e>
                        <m:r>
                          <a:rPr lang="en-GB" i="1">
                            <a:latin typeface="Cambria Math"/>
                          </a:rPr>
                          <m:t>1+12</m:t>
                        </m:r>
                        <m:sSup>
                          <m:sSupPr>
                            <m:ctrlPr>
                              <a:rPr lang="en-GB" i="1">
                                <a:latin typeface="Cambria Math"/>
                              </a:rPr>
                            </m:ctrlPr>
                          </m:sSupPr>
                          <m:e>
                            <m:r>
                              <a:rPr lang="en-GB" i="1">
                                <a:latin typeface="Cambria Math"/>
                              </a:rPr>
                              <m:t>𝑛</m:t>
                            </m:r>
                          </m:e>
                          <m:sup>
                            <m:r>
                              <a:rPr lang="en-GB" i="1">
                                <a:latin typeface="Cambria Math"/>
                              </a:rPr>
                              <m:t>2</m:t>
                            </m:r>
                          </m:sup>
                        </m:sSup>
                      </m:e>
                    </m:rad>
                  </m:oMath>
                </a14:m>
                <a:r>
                  <a:rPr lang="en-GB" dirty="0"/>
                  <a:t> is an integer, what can we assert about </a:t>
                </a:r>
                <a14:m>
                  <m:oMath xmlns:m="http://schemas.openxmlformats.org/officeDocument/2006/math">
                    <m:r>
                      <a:rPr lang="en-GB" i="1" dirty="0" smtClean="0">
                        <a:latin typeface="Cambria Math"/>
                      </a:rPr>
                      <m:t>1</m:t>
                    </m:r>
                    <m:r>
                      <a:rPr lang="en-GB" b="0" i="1" dirty="0" smtClean="0">
                        <a:latin typeface="Cambria Math"/>
                      </a:rPr>
                      <m:t>+</m:t>
                    </m:r>
                    <m:r>
                      <a:rPr lang="en-GB" i="1" dirty="0" smtClean="0">
                        <a:latin typeface="Cambria Math"/>
                      </a:rPr>
                      <m:t>12</m:t>
                    </m:r>
                    <m:r>
                      <a:rPr lang="en-GB" i="1" dirty="0" smtClean="0">
                        <a:latin typeface="Cambria Math"/>
                      </a:rPr>
                      <m:t>𝑛</m:t>
                    </m:r>
                    <m:r>
                      <a:rPr lang="en-GB" i="1" baseline="30000" dirty="0" smtClean="0">
                        <a:latin typeface="Cambria Math"/>
                      </a:rPr>
                      <m:t>2</m:t>
                    </m:r>
                  </m:oMath>
                </a14:m>
                <a:r>
                  <a:rPr lang="en-GB" dirty="0"/>
                  <a:t>?</a:t>
                </a:r>
              </a:p>
              <a:p>
                <a:endParaRPr lang="en-GB" sz="800" dirty="0"/>
              </a:p>
              <a:p>
                <a:pPr marL="342900" indent="-342900">
                  <a:buAutoNum type="alphaLcParenR"/>
                </a:pPr>
                <a:r>
                  <a:rPr lang="en-GB" dirty="0"/>
                  <a:t>It is a perfect square, since the square root has to be an integer.</a:t>
                </a:r>
              </a:p>
              <a:p>
                <a:pPr marL="342900" indent="-342900">
                  <a:buAutoNum type="alphaLcParenR"/>
                </a:pPr>
                <a:r>
                  <a:rPr lang="en-GB" dirty="0"/>
                  <a:t>It is odd.</a:t>
                </a:r>
              </a:p>
            </p:txBody>
          </p:sp>
        </mc:Choice>
        <mc:Fallback xmlns="">
          <p:sp>
            <p:nvSpPr>
              <p:cNvPr id="16" name="TextBox 15"/>
              <p:cNvSpPr txBox="1">
                <a:spLocks noRot="1" noChangeAspect="1" noMove="1" noResize="1" noEditPoints="1" noAdjustHandles="1" noChangeArrowheads="1" noChangeShapeType="1" noTextEdit="1"/>
              </p:cNvSpPr>
              <p:nvPr/>
            </p:nvSpPr>
            <p:spPr>
              <a:xfrm>
                <a:off x="1187624" y="3933056"/>
                <a:ext cx="6984776" cy="1080360"/>
              </a:xfrm>
              <a:prstGeom prst="rect">
                <a:avLst/>
              </a:prstGeom>
              <a:blipFill rotWithShape="1">
                <a:blip r:embed="rId3"/>
                <a:stretch>
                  <a:fillRect l="-785" b="-8475"/>
                </a:stretch>
              </a:blipFill>
            </p:spPr>
            <p:txBody>
              <a:bodyPr/>
              <a:lstStyle/>
              <a:p>
                <a:r>
                  <a:rPr lang="en-GB">
                    <a:noFill/>
                  </a:rPr>
                  <a:t> </a:t>
                </a:r>
              </a:p>
            </p:txBody>
          </p:sp>
        </mc:Fallback>
      </mc:AlternateContent>
      <p:sp>
        <p:nvSpPr>
          <p:cNvPr id="18" name="Rectangle 17"/>
          <p:cNvSpPr/>
          <p:nvPr/>
        </p:nvSpPr>
        <p:spPr>
          <a:xfrm>
            <a:off x="1619672" y="4365104"/>
            <a:ext cx="6048672"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467544" y="5517232"/>
            <a:ext cx="576064" cy="57606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3</a:t>
            </a:r>
          </a:p>
        </p:txBody>
      </p:sp>
      <mc:AlternateContent xmlns:mc="http://schemas.openxmlformats.org/markup-compatibility/2006" xmlns:a14="http://schemas.microsoft.com/office/drawing/2010/main">
        <mc:Choice Requires="a14">
          <p:sp>
            <p:nvSpPr>
              <p:cNvPr id="20" name="TextBox 19"/>
              <p:cNvSpPr txBox="1"/>
              <p:nvPr/>
            </p:nvSpPr>
            <p:spPr>
              <a:xfrm>
                <a:off x="1243608" y="5513456"/>
                <a:ext cx="6336704" cy="1015663"/>
              </a:xfrm>
              <a:prstGeom prst="rect">
                <a:avLst/>
              </a:prstGeom>
              <a:noFill/>
            </p:spPr>
            <p:txBody>
              <a:bodyPr wrap="square" rtlCol="0">
                <a:spAutoFit/>
              </a:bodyPr>
              <a:lstStyle/>
              <a:p>
                <a:r>
                  <a:rPr lang="en-GB" dirty="0"/>
                  <a:t>What equation could we therefore write that would model this?</a:t>
                </a:r>
              </a:p>
              <a:p>
                <a:endParaRPr lang="en-GB" dirty="0"/>
              </a:p>
              <a:p>
                <a:pPr/>
                <a14:m>
                  <m:oMathPara xmlns:m="http://schemas.openxmlformats.org/officeDocument/2006/math">
                    <m:oMathParaPr>
                      <m:jc m:val="centerGroup"/>
                    </m:oMathParaPr>
                    <m:oMath xmlns:m="http://schemas.openxmlformats.org/officeDocument/2006/math">
                      <m:r>
                        <a:rPr lang="en-GB" sz="2400" i="1" dirty="0" smtClean="0">
                          <a:latin typeface="Cambria Math"/>
                        </a:rPr>
                        <m:t>1+12</m:t>
                      </m:r>
                      <m:r>
                        <a:rPr lang="en-GB" sz="2400" i="1" dirty="0" smtClean="0">
                          <a:latin typeface="Cambria Math"/>
                        </a:rPr>
                        <m:t>𝑛</m:t>
                      </m:r>
                      <m:r>
                        <a:rPr lang="en-GB" sz="2400" i="1" baseline="30000" dirty="0" smtClean="0">
                          <a:latin typeface="Cambria Math"/>
                        </a:rPr>
                        <m:t>2</m:t>
                      </m:r>
                      <m:r>
                        <a:rPr lang="en-GB" sz="2400" i="1" dirty="0" smtClean="0">
                          <a:latin typeface="Cambria Math"/>
                        </a:rPr>
                        <m:t>=(2</m:t>
                      </m:r>
                      <m:r>
                        <a:rPr lang="en-GB" sz="2400" i="1" dirty="0" smtClean="0">
                          <a:latin typeface="Cambria Math"/>
                        </a:rPr>
                        <m:t>𝑘</m:t>
                      </m:r>
                      <m:r>
                        <a:rPr lang="en-GB" sz="2400" i="1" dirty="0" smtClean="0">
                          <a:latin typeface="Cambria Math"/>
                        </a:rPr>
                        <m:t>+1)2</m:t>
                      </m:r>
                    </m:oMath>
                  </m:oMathPara>
                </a14:m>
                <a:endParaRPr lang="en-GB" sz="2400" baseline="30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1243608" y="5513456"/>
                <a:ext cx="6336704" cy="1015663"/>
              </a:xfrm>
              <a:prstGeom prst="rect">
                <a:avLst/>
              </a:prstGeom>
              <a:blipFill rotWithShape="1">
                <a:blip r:embed="rId4"/>
                <a:stretch>
                  <a:fillRect l="-770" t="-2994" b="-7784"/>
                </a:stretch>
              </a:blipFill>
            </p:spPr>
            <p:txBody>
              <a:bodyPr/>
              <a:lstStyle/>
              <a:p>
                <a:r>
                  <a:rPr lang="en-GB">
                    <a:noFill/>
                  </a:rPr>
                  <a:t> </a:t>
                </a:r>
              </a:p>
            </p:txBody>
          </p:sp>
        </mc:Fallback>
      </mc:AlternateContent>
      <p:sp>
        <p:nvSpPr>
          <p:cNvPr id="21" name="Rectangle 20"/>
          <p:cNvSpPr/>
          <p:nvPr/>
        </p:nvSpPr>
        <p:spPr>
          <a:xfrm>
            <a:off x="2987824" y="6013974"/>
            <a:ext cx="2952328"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8" grpId="0" animBg="1"/>
      <p:bldP spid="21"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TextBox 12"/>
              <p:cNvSpPr txBox="1"/>
              <p:nvPr/>
            </p:nvSpPr>
            <p:spPr>
              <a:xfrm>
                <a:off x="1187624" y="2780928"/>
                <a:ext cx="7560840" cy="1477328"/>
              </a:xfrm>
              <a:prstGeom prst="rect">
                <a:avLst/>
              </a:prstGeom>
              <a:noFill/>
            </p:spPr>
            <p:txBody>
              <a:bodyPr wrap="square" rtlCol="0">
                <a:spAutoFit/>
              </a:bodyPr>
              <a:lstStyle/>
              <a:p>
                <a:r>
                  <a:rPr lang="en-GB" dirty="0"/>
                  <a:t>To reason about factors, we know it’s generally a good idea to put an equation in the form where we have the product of expressions on each side.</a:t>
                </a:r>
              </a:p>
              <a:p>
                <a:r>
                  <a:rPr lang="en-GB" dirty="0"/>
                  <a:t>So rearrange </a:t>
                </a:r>
                <a14:m>
                  <m:oMath xmlns:m="http://schemas.openxmlformats.org/officeDocument/2006/math">
                    <m:r>
                      <a:rPr lang="en-GB" i="1" dirty="0" smtClean="0">
                        <a:latin typeface="Cambria Math"/>
                      </a:rPr>
                      <m:t>1 + 12</m:t>
                    </m:r>
                    <m:r>
                      <a:rPr lang="en-GB" i="1" dirty="0" smtClean="0">
                        <a:latin typeface="Cambria Math"/>
                      </a:rPr>
                      <m:t>𝑛</m:t>
                    </m:r>
                    <m:r>
                      <a:rPr lang="en-GB" i="1" baseline="30000" dirty="0" smtClean="0">
                        <a:latin typeface="Cambria Math"/>
                      </a:rPr>
                      <m:t>2</m:t>
                    </m:r>
                    <m:r>
                      <a:rPr lang="en-GB" i="1" dirty="0" smtClean="0">
                        <a:latin typeface="Cambria Math"/>
                      </a:rPr>
                      <m:t> = (2</m:t>
                    </m:r>
                    <m:r>
                      <a:rPr lang="en-GB" i="1" dirty="0" smtClean="0">
                        <a:latin typeface="Cambria Math"/>
                      </a:rPr>
                      <m:t>𝑘</m:t>
                    </m:r>
                    <m:r>
                      <a:rPr lang="en-GB" i="1" dirty="0" smtClean="0">
                        <a:latin typeface="Cambria Math"/>
                      </a:rPr>
                      <m:t> + 1)2</m:t>
                    </m:r>
                  </m:oMath>
                </a14:m>
                <a:endParaRPr lang="en-GB" dirty="0"/>
              </a:p>
              <a:p>
                <a:endParaRPr lang="en-GB" baseline="30000" dirty="0"/>
              </a:p>
              <a:p>
                <a:pPr/>
                <a14:m>
                  <m:oMathPara xmlns:m="http://schemas.openxmlformats.org/officeDocument/2006/math">
                    <m:oMathParaPr>
                      <m:jc m:val="centerGroup"/>
                    </m:oMathParaPr>
                    <m:oMath xmlns:m="http://schemas.openxmlformats.org/officeDocument/2006/math">
                      <m:r>
                        <a:rPr lang="en-GB" sz="2400" b="1" i="1" dirty="0" smtClean="0">
                          <a:latin typeface="Cambria Math"/>
                        </a:rPr>
                        <m:t>𝟑</m:t>
                      </m:r>
                      <m:r>
                        <a:rPr lang="en-GB" sz="2400" b="1" i="1" dirty="0" smtClean="0">
                          <a:latin typeface="Cambria Math"/>
                        </a:rPr>
                        <m:t>𝒏</m:t>
                      </m:r>
                      <m:r>
                        <a:rPr lang="en-GB" sz="2400" b="1" i="1" baseline="30000" dirty="0" smtClean="0">
                          <a:latin typeface="Cambria Math"/>
                        </a:rPr>
                        <m:t>𝟐</m:t>
                      </m:r>
                      <m:r>
                        <a:rPr lang="en-GB" sz="2400" b="1" i="1" dirty="0" smtClean="0">
                          <a:latin typeface="Cambria Math"/>
                        </a:rPr>
                        <m:t> = </m:t>
                      </m:r>
                      <m:r>
                        <a:rPr lang="en-GB" sz="2400" b="1" i="1" dirty="0" smtClean="0">
                          <a:latin typeface="Cambria Math"/>
                        </a:rPr>
                        <m:t>𝒌</m:t>
                      </m:r>
                      <m:r>
                        <a:rPr lang="en-GB" sz="2400" b="1" i="1" dirty="0" smtClean="0">
                          <a:latin typeface="Cambria Math"/>
                        </a:rPr>
                        <m:t>(</m:t>
                      </m:r>
                      <m:r>
                        <a:rPr lang="en-GB" sz="2400" b="1" i="1" dirty="0" smtClean="0">
                          <a:latin typeface="Cambria Math"/>
                        </a:rPr>
                        <m:t>𝒌</m:t>
                      </m:r>
                      <m:r>
                        <a:rPr lang="en-GB" sz="2400" b="1" i="1" dirty="0" smtClean="0">
                          <a:latin typeface="Cambria Math"/>
                        </a:rPr>
                        <m:t>+</m:t>
                      </m:r>
                      <m:r>
                        <a:rPr lang="en-GB" sz="2400" b="1" i="1" dirty="0" smtClean="0">
                          <a:latin typeface="Cambria Math"/>
                        </a:rPr>
                        <m:t>𝟏</m:t>
                      </m:r>
                      <m:r>
                        <a:rPr lang="en-GB" sz="2400" b="1" i="1" dirty="0" smtClean="0">
                          <a:latin typeface="Cambria Math"/>
                        </a:rPr>
                        <m:t>)</m:t>
                      </m:r>
                    </m:oMath>
                  </m:oMathPara>
                </a14:m>
                <a:endParaRPr lang="en-GB" b="1" dirty="0"/>
              </a:p>
            </p:txBody>
          </p:sp>
        </mc:Choice>
        <mc:Fallback xmlns="">
          <p:sp>
            <p:nvSpPr>
              <p:cNvPr id="13" name="TextBox 12"/>
              <p:cNvSpPr txBox="1">
                <a:spLocks noRot="1" noChangeAspect="1" noMove="1" noResize="1" noEditPoints="1" noAdjustHandles="1" noChangeArrowheads="1" noChangeShapeType="1" noTextEdit="1"/>
              </p:cNvSpPr>
              <p:nvPr/>
            </p:nvSpPr>
            <p:spPr>
              <a:xfrm>
                <a:off x="1187624" y="2780928"/>
                <a:ext cx="7560840" cy="1477328"/>
              </a:xfrm>
              <a:prstGeom prst="rect">
                <a:avLst/>
              </a:prstGeom>
              <a:blipFill rotWithShape="1">
                <a:blip r:embed="rId2"/>
                <a:stretch>
                  <a:fillRect l="-726" t="-2058" b="-4527"/>
                </a:stretch>
              </a:blipFill>
            </p:spPr>
            <p:txBody>
              <a:bodyPr/>
              <a:lstStyle/>
              <a:p>
                <a:r>
                  <a:rPr lang="en-GB">
                    <a:noFill/>
                  </a:rPr>
                  <a:t> </a:t>
                </a:r>
              </a:p>
            </p:txBody>
          </p:sp>
        </mc:Fallback>
      </mc:AlternateContent>
      <p:sp>
        <p:nvSpPr>
          <p:cNvPr id="14" name="Rectangle 13"/>
          <p:cNvSpPr/>
          <p:nvPr/>
        </p:nvSpPr>
        <p:spPr>
          <a:xfrm>
            <a:off x="467544" y="2852936"/>
            <a:ext cx="576064" cy="57606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4</a:t>
            </a:r>
          </a:p>
        </p:txBody>
      </p:sp>
      <p:sp>
        <p:nvSpPr>
          <p:cNvPr id="22" name="Rectangle 21"/>
          <p:cNvSpPr/>
          <p:nvPr/>
        </p:nvSpPr>
        <p:spPr>
          <a:xfrm>
            <a:off x="467544" y="4365104"/>
            <a:ext cx="576064" cy="57606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5</a:t>
            </a:r>
          </a:p>
        </p:txBody>
      </p:sp>
      <mc:AlternateContent xmlns:mc="http://schemas.openxmlformats.org/markup-compatibility/2006" xmlns:a14="http://schemas.microsoft.com/office/drawing/2010/main">
        <mc:Choice Requires="a14">
          <p:sp>
            <p:nvSpPr>
              <p:cNvPr id="23" name="TextBox 22"/>
              <p:cNvSpPr txBox="1"/>
              <p:nvPr/>
            </p:nvSpPr>
            <p:spPr>
              <a:xfrm>
                <a:off x="1187624" y="4365104"/>
                <a:ext cx="7272808" cy="2308324"/>
              </a:xfrm>
              <a:prstGeom prst="rect">
                <a:avLst/>
              </a:prstGeom>
              <a:noFill/>
            </p:spPr>
            <p:txBody>
              <a:bodyPr wrap="square" rtlCol="0">
                <a:spAutoFit/>
              </a:bodyPr>
              <a:lstStyle/>
              <a:p>
                <a:r>
                  <a:rPr lang="en-GB" dirty="0"/>
                  <a:t>Use this to reason about the factors (Hint: We’ve seen this example before!)</a:t>
                </a:r>
              </a:p>
              <a:p>
                <a:endParaRPr lang="en-GB" dirty="0"/>
              </a:p>
              <a:p>
                <a:pPr marL="285750" indent="-285750">
                  <a:buFont typeface="Arial" pitchFamily="34" charset="0"/>
                  <a:buChar char="•"/>
                </a:pPr>
                <a:r>
                  <a:rPr lang="en-GB" b="1" dirty="0"/>
                  <a:t> </a:t>
                </a:r>
                <a14:m>
                  <m:oMath xmlns:m="http://schemas.openxmlformats.org/officeDocument/2006/math">
                    <m:r>
                      <a:rPr lang="en-GB" b="1" i="1" dirty="0" smtClean="0">
                        <a:latin typeface="Cambria Math"/>
                      </a:rPr>
                      <m:t>𝒌</m:t>
                    </m:r>
                  </m:oMath>
                </a14:m>
                <a:r>
                  <a:rPr lang="en-GB" b="1" dirty="0"/>
                  <a:t> and </a:t>
                </a:r>
                <a14:m>
                  <m:oMath xmlns:m="http://schemas.openxmlformats.org/officeDocument/2006/math">
                    <m:r>
                      <a:rPr lang="en-GB" b="1" i="1" dirty="0" smtClean="0">
                        <a:latin typeface="Cambria Math"/>
                      </a:rPr>
                      <m:t>𝒌</m:t>
                    </m:r>
                    <m:r>
                      <a:rPr lang="en-GB" b="1" i="1" dirty="0" smtClean="0">
                        <a:latin typeface="Cambria Math"/>
                      </a:rPr>
                      <m:t>+</m:t>
                    </m:r>
                    <m:r>
                      <a:rPr lang="en-GB" b="1" i="1" dirty="0" smtClean="0">
                        <a:latin typeface="Cambria Math"/>
                      </a:rPr>
                      <m:t>𝟏</m:t>
                    </m:r>
                  </m:oMath>
                </a14:m>
                <a:r>
                  <a:rPr lang="en-GB" b="1" dirty="0"/>
                  <a:t> are </a:t>
                </a:r>
                <a:r>
                  <a:rPr lang="en-GB" b="1" dirty="0" err="1"/>
                  <a:t>coprime</a:t>
                </a:r>
                <a:r>
                  <a:rPr lang="en-GB" b="1" dirty="0"/>
                  <a:t>.</a:t>
                </a:r>
              </a:p>
              <a:p>
                <a:pPr marL="285750" indent="-285750">
                  <a:buFont typeface="Arial" pitchFamily="34" charset="0"/>
                  <a:buChar char="•"/>
                </a:pPr>
                <a:r>
                  <a:rPr lang="en-GB" b="1" dirty="0"/>
                  <a:t> We earlier determined that one of </a:t>
                </a:r>
                <a14:m>
                  <m:oMath xmlns:m="http://schemas.openxmlformats.org/officeDocument/2006/math">
                    <m:r>
                      <a:rPr lang="en-GB" b="1" i="1" dirty="0" smtClean="0">
                        <a:latin typeface="Cambria Math"/>
                      </a:rPr>
                      <m:t>𝒌</m:t>
                    </m:r>
                  </m:oMath>
                </a14:m>
                <a:r>
                  <a:rPr lang="en-GB" b="1" dirty="0"/>
                  <a:t> and </a:t>
                </a:r>
                <a14:m>
                  <m:oMath xmlns:m="http://schemas.openxmlformats.org/officeDocument/2006/math">
                    <m:r>
                      <a:rPr lang="en-GB" b="1" i="1" dirty="0" smtClean="0">
                        <a:latin typeface="Cambria Math"/>
                      </a:rPr>
                      <m:t>𝒌</m:t>
                    </m:r>
                    <m:r>
                      <a:rPr lang="en-GB" b="1" i="1" dirty="0" smtClean="0">
                        <a:latin typeface="Cambria Math"/>
                      </a:rPr>
                      <m:t>+</m:t>
                    </m:r>
                    <m:r>
                      <a:rPr lang="en-GB" b="1" i="1" dirty="0" smtClean="0">
                        <a:latin typeface="Cambria Math"/>
                      </a:rPr>
                      <m:t>𝟏</m:t>
                    </m:r>
                  </m:oMath>
                </a14:m>
                <a:r>
                  <a:rPr lang="en-GB" b="1" dirty="0"/>
                  <a:t> is the square, and the other 3 times a square.</a:t>
                </a:r>
              </a:p>
              <a:p>
                <a:pPr marL="285750" indent="-285750">
                  <a:buFont typeface="Arial" pitchFamily="34" charset="0"/>
                  <a:buChar char="•"/>
                </a:pPr>
                <a:r>
                  <a:rPr lang="en-GB" b="1" dirty="0"/>
                  <a:t> We also earlier determined that if </a:t>
                </a:r>
                <a14:m>
                  <m:oMath xmlns:m="http://schemas.openxmlformats.org/officeDocument/2006/math">
                    <m:r>
                      <a:rPr lang="en-GB" b="1" i="1" dirty="0" smtClean="0">
                        <a:latin typeface="Cambria Math"/>
                      </a:rPr>
                      <m:t>𝒌</m:t>
                    </m:r>
                    <m:r>
                      <a:rPr lang="en-GB" b="1" i="1" dirty="0" smtClean="0">
                        <a:latin typeface="Cambria Math"/>
                      </a:rPr>
                      <m:t>+</m:t>
                    </m:r>
                    <m:r>
                      <a:rPr lang="en-GB" b="1" i="1" dirty="0" smtClean="0">
                        <a:latin typeface="Cambria Math"/>
                      </a:rPr>
                      <m:t>𝟏</m:t>
                    </m:r>
                  </m:oMath>
                </a14:m>
                <a:r>
                  <a:rPr lang="en-GB" b="1" dirty="0"/>
                  <a:t> was a multiple of 3, then by modular arithmetic, </a:t>
                </a:r>
                <a14:m>
                  <m:oMath xmlns:m="http://schemas.openxmlformats.org/officeDocument/2006/math">
                    <m:r>
                      <a:rPr lang="en-GB" b="1" i="1" dirty="0" smtClean="0">
                        <a:latin typeface="Cambria Math"/>
                      </a:rPr>
                      <m:t>𝒌</m:t>
                    </m:r>
                  </m:oMath>
                </a14:m>
                <a:r>
                  <a:rPr lang="en-GB" b="1" dirty="0"/>
                  <a:t> couldn’t be a square. Therefore </a:t>
                </a:r>
                <a14:m>
                  <m:oMath xmlns:m="http://schemas.openxmlformats.org/officeDocument/2006/math">
                    <m:r>
                      <a:rPr lang="en-GB" b="1" i="1" dirty="0" smtClean="0">
                        <a:latin typeface="Cambria Math"/>
                      </a:rPr>
                      <m:t>𝒌</m:t>
                    </m:r>
                    <m:r>
                      <a:rPr lang="en-GB" b="1" i="1" dirty="0" smtClean="0">
                        <a:latin typeface="Cambria Math"/>
                      </a:rPr>
                      <m:t>+</m:t>
                    </m:r>
                    <m:r>
                      <a:rPr lang="en-GB" b="1" i="1" dirty="0" smtClean="0">
                        <a:latin typeface="Cambria Math"/>
                      </a:rPr>
                      <m:t>𝟏</m:t>
                    </m:r>
                  </m:oMath>
                </a14:m>
                <a:r>
                  <a:rPr lang="en-GB" b="1" dirty="0"/>
                  <a:t> is a square, and </a:t>
                </a:r>
                <a14:m>
                  <m:oMath xmlns:m="http://schemas.openxmlformats.org/officeDocument/2006/math">
                    <m:r>
                      <a:rPr lang="en-GB" b="1" i="1" dirty="0" smtClean="0">
                        <a:latin typeface="Cambria Math"/>
                      </a:rPr>
                      <m:t>𝒌</m:t>
                    </m:r>
                  </m:oMath>
                </a14:m>
                <a:r>
                  <a:rPr lang="en-GB" b="1" dirty="0"/>
                  <a:t> is three times a square.</a:t>
                </a:r>
              </a:p>
            </p:txBody>
          </p:sp>
        </mc:Choice>
        <mc:Fallback xmlns="">
          <p:sp>
            <p:nvSpPr>
              <p:cNvPr id="23" name="TextBox 22"/>
              <p:cNvSpPr txBox="1">
                <a:spLocks noRot="1" noChangeAspect="1" noMove="1" noResize="1" noEditPoints="1" noAdjustHandles="1" noChangeArrowheads="1" noChangeShapeType="1" noTextEdit="1"/>
              </p:cNvSpPr>
              <p:nvPr/>
            </p:nvSpPr>
            <p:spPr>
              <a:xfrm>
                <a:off x="1187624" y="4365104"/>
                <a:ext cx="7272808" cy="2308324"/>
              </a:xfrm>
              <a:prstGeom prst="rect">
                <a:avLst/>
              </a:prstGeom>
              <a:blipFill rotWithShape="1">
                <a:blip r:embed="rId3"/>
                <a:stretch>
                  <a:fillRect l="-754" t="-1319" r="-251" b="-3166"/>
                </a:stretch>
              </a:blipFill>
            </p:spPr>
            <p:txBody>
              <a:bodyPr/>
              <a:lstStyle/>
              <a:p>
                <a:r>
                  <a:rPr lang="en-GB">
                    <a:noFill/>
                  </a:rPr>
                  <a:t> </a:t>
                </a:r>
              </a:p>
            </p:txBody>
          </p:sp>
        </mc:Fallback>
      </mc:AlternateContent>
      <p:sp>
        <p:nvSpPr>
          <p:cNvPr id="24" name="Rectangle 23"/>
          <p:cNvSpPr/>
          <p:nvPr/>
        </p:nvSpPr>
        <p:spPr>
          <a:xfrm>
            <a:off x="3779912" y="3716596"/>
            <a:ext cx="2808312"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Rectangle 24"/>
          <p:cNvSpPr/>
          <p:nvPr/>
        </p:nvSpPr>
        <p:spPr>
          <a:xfrm>
            <a:off x="1259632" y="4729212"/>
            <a:ext cx="7416824" cy="19442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TextBox 11"/>
          <p:cNvSpPr txBox="1"/>
          <p:nvPr/>
        </p:nvSpPr>
        <p:spPr>
          <a:xfrm>
            <a:off x="0" y="0"/>
            <a:ext cx="9144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360000" rtlCol="0">
            <a:spAutoFit/>
          </a:bodyPr>
          <a:lstStyle/>
          <a:p>
            <a:r>
              <a:rPr lang="en-GB" sz="3200" dirty="0"/>
              <a:t>Putting everything together</a:t>
            </a:r>
          </a:p>
        </p:txBody>
      </p:sp>
      <p:sp>
        <p:nvSpPr>
          <p:cNvPr id="15" name="TextBox 14"/>
          <p:cNvSpPr txBox="1"/>
          <p:nvPr/>
        </p:nvSpPr>
        <p:spPr>
          <a:xfrm>
            <a:off x="0" y="576064"/>
            <a:ext cx="9144000" cy="101566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360000" rtlCol="0">
            <a:spAutoFit/>
          </a:bodyPr>
          <a:lstStyle/>
          <a:p>
            <a:r>
              <a:rPr lang="en-GB" sz="2000" b="1" dirty="0"/>
              <a:t>The following was a particularly badly answered BMO problem. But we can systematically reason through each step using the tips we’ve seen – no magic required!</a:t>
            </a:r>
          </a:p>
        </p:txBody>
      </p:sp>
      <mc:AlternateContent xmlns:mc="http://schemas.openxmlformats.org/markup-compatibility/2006" xmlns:a14="http://schemas.microsoft.com/office/drawing/2010/main">
        <mc:Choice Requires="a14">
          <p:sp>
            <p:nvSpPr>
              <p:cNvPr id="16" name="TextBox 15"/>
              <p:cNvSpPr txBox="1"/>
              <p:nvPr/>
            </p:nvSpPr>
            <p:spPr>
              <a:xfrm>
                <a:off x="323528" y="1772816"/>
                <a:ext cx="8280920" cy="745525"/>
              </a:xfrm>
              <a:prstGeom prst="rect">
                <a:avLst/>
              </a:prstGeom>
              <a:noFill/>
            </p:spPr>
            <p:txBody>
              <a:bodyPr wrap="square" rtlCol="0">
                <a:spAutoFit/>
              </a:bodyPr>
              <a:lstStyle/>
              <a:p>
                <a:r>
                  <a:rPr lang="en-US" sz="2000" b="1" dirty="0"/>
                  <a:t>Question: </a:t>
                </a:r>
                <a:r>
                  <a:rPr lang="en-US" sz="2000" dirty="0"/>
                  <a:t>Let </a:t>
                </a:r>
                <a14:m>
                  <m:oMath xmlns:m="http://schemas.openxmlformats.org/officeDocument/2006/math">
                    <m:r>
                      <a:rPr lang="en-US" sz="2000" i="1" dirty="0" smtClean="0">
                        <a:latin typeface="Cambria Math"/>
                      </a:rPr>
                      <m:t>𝑛</m:t>
                    </m:r>
                  </m:oMath>
                </a14:m>
                <a:r>
                  <a:rPr lang="en-US" sz="2000" dirty="0"/>
                  <a:t> be an integer. Show that, if </a:t>
                </a:r>
                <a14:m>
                  <m:oMath xmlns:m="http://schemas.openxmlformats.org/officeDocument/2006/math">
                    <m:r>
                      <a:rPr lang="en-GB" sz="2000" b="0" i="1" smtClean="0">
                        <a:latin typeface="Cambria Math"/>
                      </a:rPr>
                      <m:t>2+2</m:t>
                    </m:r>
                    <m:rad>
                      <m:radPr>
                        <m:degHide m:val="on"/>
                        <m:ctrlPr>
                          <a:rPr lang="en-GB" sz="2000" b="0" i="1" smtClean="0">
                            <a:latin typeface="Cambria Math"/>
                          </a:rPr>
                        </m:ctrlPr>
                      </m:radPr>
                      <m:deg/>
                      <m:e>
                        <m:r>
                          <a:rPr lang="en-GB" sz="2000" b="0" i="1" smtClean="0">
                            <a:latin typeface="Cambria Math"/>
                          </a:rPr>
                          <m:t>1+12</m:t>
                        </m:r>
                        <m:sSup>
                          <m:sSupPr>
                            <m:ctrlPr>
                              <a:rPr lang="en-GB" sz="2000" b="0" i="1" smtClean="0">
                                <a:latin typeface="Cambria Math"/>
                              </a:rPr>
                            </m:ctrlPr>
                          </m:sSupPr>
                          <m:e>
                            <m:r>
                              <a:rPr lang="en-GB" sz="2000" b="0" i="1" smtClean="0">
                                <a:latin typeface="Cambria Math"/>
                              </a:rPr>
                              <m:t>𝑛</m:t>
                            </m:r>
                          </m:e>
                          <m:sup>
                            <m:r>
                              <a:rPr lang="en-GB" sz="2000" b="0" i="1" smtClean="0">
                                <a:latin typeface="Cambria Math"/>
                              </a:rPr>
                              <m:t>2</m:t>
                            </m:r>
                          </m:sup>
                        </m:sSup>
                      </m:e>
                    </m:rad>
                  </m:oMath>
                </a14:m>
                <a:r>
                  <a:rPr lang="en-US" sz="2000" dirty="0"/>
                  <a:t> is an integer, then it is a perfect square.</a:t>
                </a:r>
                <a:endParaRPr lang="en-GB" sz="2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323528" y="1772816"/>
                <a:ext cx="8280920" cy="745525"/>
              </a:xfrm>
              <a:prstGeom prst="rect">
                <a:avLst/>
              </a:prstGeom>
              <a:blipFill rotWithShape="1">
                <a:blip r:embed="rId4"/>
                <a:stretch>
                  <a:fillRect l="-736" b="-13934"/>
                </a:stretch>
              </a:blipFill>
            </p:spPr>
            <p:txBody>
              <a:bodyPr/>
              <a:lstStyle/>
              <a:p>
                <a:r>
                  <a:rPr lang="en-GB">
                    <a:noFill/>
                  </a:rPr>
                  <a:t> </a:t>
                </a:r>
              </a:p>
            </p:txBody>
          </p:sp>
        </mc:Fallback>
      </mc:AlternateContent>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5"/>
                                        </p:tgtEl>
                                      </p:cBhvr>
                                    </p:animEffect>
                                    <p:set>
                                      <p:cBhvr>
                                        <p:cTn id="1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24" grpId="0" animBg="1"/>
      <p:bldP spid="2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TextBox 12"/>
              <p:cNvSpPr txBox="1"/>
              <p:nvPr/>
            </p:nvSpPr>
            <p:spPr>
              <a:xfrm>
                <a:off x="1187624" y="2780928"/>
                <a:ext cx="7272808" cy="2230611"/>
              </a:xfrm>
              <a:prstGeom prst="rect">
                <a:avLst/>
              </a:prstGeom>
              <a:noFill/>
            </p:spPr>
            <p:txBody>
              <a:bodyPr wrap="square" rtlCol="0">
                <a:spAutoFit/>
              </a:bodyPr>
              <a:lstStyle/>
              <a:p>
                <a:r>
                  <a:rPr lang="en-GB" dirty="0"/>
                  <a:t>When we’ve used an expression to represent a restriction on a number, we ought to substitute it into the original expression. Use </a:t>
                </a:r>
                <a14:m>
                  <m:oMath xmlns:m="http://schemas.openxmlformats.org/officeDocument/2006/math">
                    <m:r>
                      <a:rPr lang="en-GB" i="1" dirty="0" smtClean="0">
                        <a:latin typeface="Cambria Math"/>
                      </a:rPr>
                      <m:t>3</m:t>
                    </m:r>
                    <m:r>
                      <a:rPr lang="en-GB" i="1" dirty="0" smtClean="0">
                        <a:latin typeface="Cambria Math"/>
                      </a:rPr>
                      <m:t>𝑛</m:t>
                    </m:r>
                    <m:r>
                      <a:rPr lang="en-GB" i="1" baseline="30000" dirty="0" smtClean="0">
                        <a:latin typeface="Cambria Math"/>
                      </a:rPr>
                      <m:t>2</m:t>
                    </m:r>
                    <m:r>
                      <a:rPr lang="en-GB" i="1" dirty="0" smtClean="0">
                        <a:latin typeface="Cambria Math"/>
                      </a:rPr>
                      <m:t> = </m:t>
                    </m:r>
                    <m:r>
                      <a:rPr lang="en-GB" i="1" dirty="0" smtClean="0">
                        <a:latin typeface="Cambria Math"/>
                      </a:rPr>
                      <m:t>𝑘</m:t>
                    </m:r>
                    <m:r>
                      <a:rPr lang="en-GB" i="1" dirty="0" smtClean="0">
                        <a:latin typeface="Cambria Math"/>
                      </a:rPr>
                      <m:t>(</m:t>
                    </m:r>
                    <m:r>
                      <a:rPr lang="en-GB" i="1" dirty="0" smtClean="0">
                        <a:latin typeface="Cambria Math"/>
                      </a:rPr>
                      <m:t>𝑘</m:t>
                    </m:r>
                    <m:r>
                      <a:rPr lang="en-GB" i="1" dirty="0" smtClean="0">
                        <a:latin typeface="Cambria Math"/>
                      </a:rPr>
                      <m:t>+1)</m:t>
                    </m:r>
                  </m:oMath>
                </a14:m>
                <a:endParaRPr lang="en-GB" dirty="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a:rPr>
                        <m:t>2+2</m:t>
                      </m:r>
                      <m:rad>
                        <m:radPr>
                          <m:degHide m:val="on"/>
                          <m:ctrlPr>
                            <a:rPr lang="en-GB" b="0" i="1" smtClean="0">
                              <a:latin typeface="Cambria Math"/>
                            </a:rPr>
                          </m:ctrlPr>
                        </m:radPr>
                        <m:deg/>
                        <m:e>
                          <m:r>
                            <a:rPr lang="en-GB" b="0" i="1" smtClean="0">
                              <a:latin typeface="Cambria Math"/>
                            </a:rPr>
                            <m:t>1+12</m:t>
                          </m:r>
                          <m:sSup>
                            <m:sSupPr>
                              <m:ctrlPr>
                                <a:rPr lang="en-GB" b="0" i="1" smtClean="0">
                                  <a:latin typeface="Cambria Math"/>
                                </a:rPr>
                              </m:ctrlPr>
                            </m:sSupPr>
                            <m:e>
                              <m:r>
                                <a:rPr lang="en-GB" b="0" i="1" smtClean="0">
                                  <a:latin typeface="Cambria Math"/>
                                </a:rPr>
                                <m:t>𝑛</m:t>
                              </m:r>
                            </m:e>
                            <m:sup>
                              <m:r>
                                <a:rPr lang="en-GB" b="0" i="1" smtClean="0">
                                  <a:latin typeface="Cambria Math"/>
                                </a:rPr>
                                <m:t>2</m:t>
                              </m:r>
                            </m:sup>
                          </m:sSup>
                        </m:e>
                      </m:rad>
                      <m:r>
                        <a:rPr lang="en-GB" b="0" i="1" smtClean="0">
                          <a:latin typeface="Cambria Math"/>
                        </a:rPr>
                        <m:t>     =2+2</m:t>
                      </m:r>
                      <m:rad>
                        <m:radPr>
                          <m:degHide m:val="on"/>
                          <m:ctrlPr>
                            <a:rPr lang="en-GB" b="0" i="1" smtClean="0">
                              <a:latin typeface="Cambria Math"/>
                            </a:rPr>
                          </m:ctrlPr>
                        </m:radPr>
                        <m:deg/>
                        <m:e>
                          <m:r>
                            <a:rPr lang="en-GB" b="0" i="1" smtClean="0">
                              <a:latin typeface="Cambria Math"/>
                            </a:rPr>
                            <m:t>1+4</m:t>
                          </m:r>
                          <m:r>
                            <a:rPr lang="en-GB" b="0" i="1" smtClean="0">
                              <a:latin typeface="Cambria Math"/>
                            </a:rPr>
                            <m:t>𝑘</m:t>
                          </m:r>
                          <m:d>
                            <m:dPr>
                              <m:ctrlPr>
                                <a:rPr lang="en-GB" b="0" i="1" smtClean="0">
                                  <a:latin typeface="Cambria Math"/>
                                </a:rPr>
                              </m:ctrlPr>
                            </m:dPr>
                            <m:e>
                              <m:r>
                                <a:rPr lang="en-GB" b="0" i="1" smtClean="0">
                                  <a:latin typeface="Cambria Math"/>
                                </a:rPr>
                                <m:t>𝑘</m:t>
                              </m:r>
                              <m:r>
                                <a:rPr lang="en-GB" b="0" i="1" smtClean="0">
                                  <a:latin typeface="Cambria Math"/>
                                </a:rPr>
                                <m:t>+1</m:t>
                              </m:r>
                            </m:e>
                          </m:d>
                        </m:e>
                      </m:rad>
                    </m:oMath>
                    <m:oMath xmlns:m="http://schemas.openxmlformats.org/officeDocument/2006/math">
                      <m:r>
                        <a:rPr lang="en-GB" b="0" i="0" smtClean="0">
                          <a:latin typeface="Cambria Math"/>
                        </a:rPr>
                        <m:t>                                      </m:t>
                      </m:r>
                      <m:r>
                        <a:rPr lang="en-GB" b="0" i="1" smtClean="0">
                          <a:latin typeface="Cambria Math"/>
                        </a:rPr>
                        <m:t>=2=2</m:t>
                      </m:r>
                      <m:rad>
                        <m:radPr>
                          <m:degHide m:val="on"/>
                          <m:ctrlPr>
                            <a:rPr lang="en-GB" b="0" i="1" smtClean="0">
                              <a:latin typeface="Cambria Math"/>
                            </a:rPr>
                          </m:ctrlPr>
                        </m:radPr>
                        <m:deg/>
                        <m:e>
                          <m:r>
                            <a:rPr lang="en-GB" b="0" i="1" smtClean="0">
                              <a:latin typeface="Cambria Math"/>
                            </a:rPr>
                            <m:t>4</m:t>
                          </m:r>
                          <m:sSup>
                            <m:sSupPr>
                              <m:ctrlPr>
                                <a:rPr lang="en-GB" b="0" i="1" smtClean="0">
                                  <a:latin typeface="Cambria Math"/>
                                </a:rPr>
                              </m:ctrlPr>
                            </m:sSupPr>
                            <m:e>
                              <m:r>
                                <a:rPr lang="en-GB" b="0" i="1" smtClean="0">
                                  <a:latin typeface="Cambria Math"/>
                                </a:rPr>
                                <m:t>𝑘</m:t>
                              </m:r>
                            </m:e>
                            <m:sup>
                              <m:r>
                                <a:rPr lang="en-GB" b="0" i="1" smtClean="0">
                                  <a:latin typeface="Cambria Math"/>
                                </a:rPr>
                                <m:t>2</m:t>
                              </m:r>
                            </m:sup>
                          </m:sSup>
                          <m:r>
                            <a:rPr lang="en-GB" b="0" i="1" smtClean="0">
                              <a:latin typeface="Cambria Math"/>
                            </a:rPr>
                            <m:t>+4</m:t>
                          </m:r>
                          <m:r>
                            <a:rPr lang="en-GB" b="0" i="1" smtClean="0">
                              <a:latin typeface="Cambria Math"/>
                            </a:rPr>
                            <m:t>𝑘</m:t>
                          </m:r>
                          <m:r>
                            <a:rPr lang="en-GB" b="0" i="1" smtClean="0">
                              <a:latin typeface="Cambria Math"/>
                            </a:rPr>
                            <m:t>+1</m:t>
                          </m:r>
                        </m:e>
                      </m:rad>
                    </m:oMath>
                    <m:oMath xmlns:m="http://schemas.openxmlformats.org/officeDocument/2006/math">
                      <m:r>
                        <a:rPr lang="en-GB" b="0" i="1" smtClean="0">
                          <a:latin typeface="Cambria Math"/>
                        </a:rPr>
                        <m:t>                                      =2+2</m:t>
                      </m:r>
                      <m:rad>
                        <m:radPr>
                          <m:degHide m:val="on"/>
                          <m:ctrlPr>
                            <a:rPr lang="en-GB" b="0" i="1" smtClean="0">
                              <a:latin typeface="Cambria Math"/>
                            </a:rPr>
                          </m:ctrlPr>
                        </m:radPr>
                        <m:deg/>
                        <m:e>
                          <m:sSup>
                            <m:sSupPr>
                              <m:ctrlPr>
                                <a:rPr lang="en-GB" b="0" i="1" smtClean="0">
                                  <a:latin typeface="Cambria Math"/>
                                </a:rPr>
                              </m:ctrlPr>
                            </m:sSupPr>
                            <m:e>
                              <m:d>
                                <m:dPr>
                                  <m:ctrlPr>
                                    <a:rPr lang="en-GB" b="0" i="1" smtClean="0">
                                      <a:latin typeface="Cambria Math"/>
                                    </a:rPr>
                                  </m:ctrlPr>
                                </m:dPr>
                                <m:e>
                                  <m:r>
                                    <a:rPr lang="en-GB" b="0" i="1" smtClean="0">
                                      <a:latin typeface="Cambria Math"/>
                                    </a:rPr>
                                    <m:t>2</m:t>
                                  </m:r>
                                  <m:r>
                                    <a:rPr lang="en-GB" b="0" i="1" smtClean="0">
                                      <a:latin typeface="Cambria Math"/>
                                    </a:rPr>
                                    <m:t>𝑘</m:t>
                                  </m:r>
                                  <m:r>
                                    <a:rPr lang="en-GB" b="0" i="1" smtClean="0">
                                      <a:latin typeface="Cambria Math"/>
                                    </a:rPr>
                                    <m:t>+1</m:t>
                                  </m:r>
                                </m:e>
                              </m:d>
                            </m:e>
                            <m:sup>
                              <m:r>
                                <a:rPr lang="en-GB" b="0" i="1" smtClean="0">
                                  <a:latin typeface="Cambria Math"/>
                                </a:rPr>
                                <m:t>2</m:t>
                              </m:r>
                            </m:sup>
                          </m:sSup>
                        </m:e>
                      </m:rad>
                    </m:oMath>
                    <m:oMath xmlns:m="http://schemas.openxmlformats.org/officeDocument/2006/math">
                      <m:r>
                        <a:rPr lang="en-GB" b="0" i="1" smtClean="0">
                          <a:latin typeface="Cambria Math"/>
                        </a:rPr>
                        <m:t>                                     =4</m:t>
                      </m:r>
                      <m:d>
                        <m:dPr>
                          <m:ctrlPr>
                            <a:rPr lang="en-GB" b="0" i="1" smtClean="0">
                              <a:latin typeface="Cambria Math"/>
                            </a:rPr>
                          </m:ctrlPr>
                        </m:dPr>
                        <m:e>
                          <m:r>
                            <a:rPr lang="en-GB" b="0" i="1" smtClean="0">
                              <a:latin typeface="Cambria Math"/>
                            </a:rPr>
                            <m:t>𝑘</m:t>
                          </m:r>
                          <m:r>
                            <a:rPr lang="en-GB" b="0" i="1" smtClean="0">
                              <a:latin typeface="Cambria Math"/>
                            </a:rPr>
                            <m:t>+1</m:t>
                          </m:r>
                        </m:e>
                      </m:d>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1187624" y="2780928"/>
                <a:ext cx="7272808" cy="2230611"/>
              </a:xfrm>
              <a:prstGeom prst="rect">
                <a:avLst/>
              </a:prstGeom>
              <a:blipFill rotWithShape="1">
                <a:blip r:embed="rId2"/>
                <a:stretch>
                  <a:fillRect l="-754" t="-1366"/>
                </a:stretch>
              </a:blipFill>
            </p:spPr>
            <p:txBody>
              <a:bodyPr/>
              <a:lstStyle/>
              <a:p>
                <a:r>
                  <a:rPr lang="en-GB">
                    <a:noFill/>
                  </a:rPr>
                  <a:t> </a:t>
                </a:r>
              </a:p>
            </p:txBody>
          </p:sp>
        </mc:Fallback>
      </mc:AlternateContent>
      <p:sp>
        <p:nvSpPr>
          <p:cNvPr id="14" name="Rectangle 13"/>
          <p:cNvSpPr/>
          <p:nvPr/>
        </p:nvSpPr>
        <p:spPr>
          <a:xfrm>
            <a:off x="467544" y="2852936"/>
            <a:ext cx="576064" cy="57606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6</a:t>
            </a:r>
          </a:p>
        </p:txBody>
      </p:sp>
      <p:sp>
        <p:nvSpPr>
          <p:cNvPr id="22" name="Rectangle 21"/>
          <p:cNvSpPr/>
          <p:nvPr/>
        </p:nvSpPr>
        <p:spPr>
          <a:xfrm>
            <a:off x="467544" y="5057800"/>
            <a:ext cx="576064" cy="57606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7</a:t>
            </a:r>
          </a:p>
        </p:txBody>
      </p:sp>
      <mc:AlternateContent xmlns:mc="http://schemas.openxmlformats.org/markup-compatibility/2006" xmlns:a14="http://schemas.microsoft.com/office/drawing/2010/main">
        <mc:Choice Requires="a14">
          <p:sp>
            <p:nvSpPr>
              <p:cNvPr id="23" name="TextBox 22"/>
              <p:cNvSpPr txBox="1"/>
              <p:nvPr/>
            </p:nvSpPr>
            <p:spPr>
              <a:xfrm>
                <a:off x="1187624" y="5057800"/>
                <a:ext cx="7272808" cy="1200329"/>
              </a:xfrm>
              <a:prstGeom prst="rect">
                <a:avLst/>
              </a:prstGeom>
              <a:noFill/>
            </p:spPr>
            <p:txBody>
              <a:bodyPr wrap="square" rtlCol="0">
                <a:spAutoFit/>
              </a:bodyPr>
              <a:lstStyle/>
              <a:p>
                <a:r>
                  <a:rPr lang="en-GB" dirty="0"/>
                  <a:t>We earlier found that </a:t>
                </a:r>
                <a14:m>
                  <m:oMath xmlns:m="http://schemas.openxmlformats.org/officeDocument/2006/math">
                    <m:r>
                      <a:rPr lang="en-GB" i="1" dirty="0" smtClean="0">
                        <a:latin typeface="Cambria Math"/>
                      </a:rPr>
                      <m:t>𝑘</m:t>
                    </m:r>
                    <m:r>
                      <a:rPr lang="en-GB" i="1" dirty="0" smtClean="0">
                        <a:latin typeface="Cambria Math"/>
                      </a:rPr>
                      <m:t>+1</m:t>
                    </m:r>
                  </m:oMath>
                </a14:m>
                <a:r>
                  <a:rPr lang="en-GB" dirty="0"/>
                  <a:t> is a perfect square so what can we conclude?</a:t>
                </a:r>
              </a:p>
              <a:p>
                <a:endParaRPr lang="en-GB" dirty="0"/>
              </a:p>
              <a:p>
                <a:r>
                  <a:rPr lang="en-GB" b="1" dirty="0"/>
                  <a:t>A square times a square is a square, since </a:t>
                </a:r>
                <a14:m>
                  <m:oMath xmlns:m="http://schemas.openxmlformats.org/officeDocument/2006/math">
                    <m:r>
                      <a:rPr lang="en-GB" b="1" i="1" dirty="0" smtClean="0">
                        <a:latin typeface="Cambria Math"/>
                      </a:rPr>
                      <m:t>𝒂</m:t>
                    </m:r>
                    <m:r>
                      <a:rPr lang="en-GB" b="1" i="1" baseline="30000" dirty="0" smtClean="0">
                        <a:latin typeface="Cambria Math"/>
                      </a:rPr>
                      <m:t>𝟐</m:t>
                    </m:r>
                    <m:r>
                      <a:rPr lang="en-GB" b="1" i="1" dirty="0" smtClean="0">
                        <a:latin typeface="Cambria Math"/>
                      </a:rPr>
                      <m:t>𝒃</m:t>
                    </m:r>
                    <m:r>
                      <a:rPr lang="en-GB" b="1" i="1" baseline="30000" dirty="0" smtClean="0">
                        <a:latin typeface="Cambria Math"/>
                      </a:rPr>
                      <m:t>𝟐</m:t>
                    </m:r>
                    <m:r>
                      <a:rPr lang="en-GB" b="1" i="1" dirty="0" smtClean="0">
                        <a:latin typeface="Cambria Math"/>
                      </a:rPr>
                      <m:t> = (</m:t>
                    </m:r>
                    <m:r>
                      <a:rPr lang="en-GB" b="1" i="1" dirty="0" err="1" smtClean="0">
                        <a:latin typeface="Cambria Math"/>
                      </a:rPr>
                      <m:t>𝒂𝒃</m:t>
                    </m:r>
                    <m:r>
                      <a:rPr lang="en-GB" b="1" i="1" dirty="0" smtClean="0">
                        <a:latin typeface="Cambria Math"/>
                      </a:rPr>
                      <m:t>)</m:t>
                    </m:r>
                    <m:r>
                      <a:rPr lang="en-GB" b="1" i="1" baseline="30000" dirty="0" smtClean="0">
                        <a:latin typeface="Cambria Math"/>
                      </a:rPr>
                      <m:t>𝟐</m:t>
                    </m:r>
                  </m:oMath>
                </a14:m>
                <a:r>
                  <a:rPr lang="en-GB" b="1" dirty="0"/>
                  <a:t>, so </a:t>
                </a:r>
                <a14:m>
                  <m:oMath xmlns:m="http://schemas.openxmlformats.org/officeDocument/2006/math">
                    <m:r>
                      <a:rPr lang="en-GB" b="1" i="1" dirty="0" smtClean="0">
                        <a:latin typeface="Cambria Math"/>
                      </a:rPr>
                      <m:t>𝟒</m:t>
                    </m:r>
                    <m:r>
                      <a:rPr lang="en-GB" b="1" i="1" dirty="0" smtClean="0">
                        <a:latin typeface="Cambria Math"/>
                      </a:rPr>
                      <m:t>(</m:t>
                    </m:r>
                    <m:r>
                      <a:rPr lang="en-GB" b="1" i="1" dirty="0" smtClean="0">
                        <a:latin typeface="Cambria Math"/>
                      </a:rPr>
                      <m:t>𝒌</m:t>
                    </m:r>
                    <m:r>
                      <a:rPr lang="en-GB" b="1" i="1" dirty="0" smtClean="0">
                        <a:latin typeface="Cambria Math"/>
                      </a:rPr>
                      <m:t>+</m:t>
                    </m:r>
                    <m:r>
                      <a:rPr lang="en-GB" b="1" i="1" dirty="0" smtClean="0">
                        <a:latin typeface="Cambria Math"/>
                      </a:rPr>
                      <m:t>𝟏</m:t>
                    </m:r>
                    <m:r>
                      <a:rPr lang="en-GB" b="1" i="1" dirty="0" smtClean="0">
                        <a:latin typeface="Cambria Math"/>
                      </a:rPr>
                      <m:t>)</m:t>
                    </m:r>
                  </m:oMath>
                </a14:m>
                <a:r>
                  <a:rPr lang="en-GB" b="1" dirty="0"/>
                  <a:t> is a perfect square.</a:t>
                </a:r>
              </a:p>
            </p:txBody>
          </p:sp>
        </mc:Choice>
        <mc:Fallback xmlns="">
          <p:sp>
            <p:nvSpPr>
              <p:cNvPr id="23" name="TextBox 22"/>
              <p:cNvSpPr txBox="1">
                <a:spLocks noRot="1" noChangeAspect="1" noMove="1" noResize="1" noEditPoints="1" noAdjustHandles="1" noChangeArrowheads="1" noChangeShapeType="1" noTextEdit="1"/>
              </p:cNvSpPr>
              <p:nvPr/>
            </p:nvSpPr>
            <p:spPr>
              <a:xfrm>
                <a:off x="1187624" y="5057800"/>
                <a:ext cx="7272808" cy="1200329"/>
              </a:xfrm>
              <a:prstGeom prst="rect">
                <a:avLst/>
              </a:prstGeom>
              <a:blipFill rotWithShape="1">
                <a:blip r:embed="rId3"/>
                <a:stretch>
                  <a:fillRect l="-754" t="-2538" r="-168" b="-7107"/>
                </a:stretch>
              </a:blipFill>
            </p:spPr>
            <p:txBody>
              <a:bodyPr/>
              <a:lstStyle/>
              <a:p>
                <a:r>
                  <a:rPr lang="en-GB">
                    <a:noFill/>
                  </a:rPr>
                  <a:t> </a:t>
                </a:r>
              </a:p>
            </p:txBody>
          </p:sp>
        </mc:Fallback>
      </mc:AlternateContent>
      <p:sp>
        <p:nvSpPr>
          <p:cNvPr id="15" name="Rectangle 14"/>
          <p:cNvSpPr/>
          <p:nvPr/>
        </p:nvSpPr>
        <p:spPr>
          <a:xfrm>
            <a:off x="1223392" y="3572197"/>
            <a:ext cx="7237040" cy="14393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1223392" y="5643304"/>
            <a:ext cx="7272808" cy="648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TextBox 17"/>
          <p:cNvSpPr txBox="1"/>
          <p:nvPr/>
        </p:nvSpPr>
        <p:spPr>
          <a:xfrm>
            <a:off x="0" y="0"/>
            <a:ext cx="9144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360000" rtlCol="0">
            <a:spAutoFit/>
          </a:bodyPr>
          <a:lstStyle/>
          <a:p>
            <a:r>
              <a:rPr lang="en-GB" sz="3200" dirty="0"/>
              <a:t>Putting everything together</a:t>
            </a:r>
          </a:p>
        </p:txBody>
      </p:sp>
      <p:sp>
        <p:nvSpPr>
          <p:cNvPr id="19" name="TextBox 18"/>
          <p:cNvSpPr txBox="1"/>
          <p:nvPr/>
        </p:nvSpPr>
        <p:spPr>
          <a:xfrm>
            <a:off x="0" y="576064"/>
            <a:ext cx="9144000" cy="101566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360000" rtlCol="0">
            <a:spAutoFit/>
          </a:bodyPr>
          <a:lstStyle/>
          <a:p>
            <a:r>
              <a:rPr lang="en-GB" sz="2000" b="1" dirty="0"/>
              <a:t>The following was a particularly badly answered BMO problem. But we can systematically reason through each step using the tips we’ve seen – no magic required!</a:t>
            </a:r>
          </a:p>
        </p:txBody>
      </p:sp>
      <mc:AlternateContent xmlns:mc="http://schemas.openxmlformats.org/markup-compatibility/2006" xmlns:a14="http://schemas.microsoft.com/office/drawing/2010/main">
        <mc:Choice Requires="a14">
          <p:sp>
            <p:nvSpPr>
              <p:cNvPr id="20" name="TextBox 19"/>
              <p:cNvSpPr txBox="1"/>
              <p:nvPr/>
            </p:nvSpPr>
            <p:spPr>
              <a:xfrm>
                <a:off x="323528" y="1772816"/>
                <a:ext cx="8280920" cy="745525"/>
              </a:xfrm>
              <a:prstGeom prst="rect">
                <a:avLst/>
              </a:prstGeom>
              <a:noFill/>
            </p:spPr>
            <p:txBody>
              <a:bodyPr wrap="square" rtlCol="0">
                <a:spAutoFit/>
              </a:bodyPr>
              <a:lstStyle/>
              <a:p>
                <a:r>
                  <a:rPr lang="en-US" sz="2000" b="1" dirty="0"/>
                  <a:t>Question: </a:t>
                </a:r>
                <a:r>
                  <a:rPr lang="en-US" sz="2000" dirty="0"/>
                  <a:t>Let </a:t>
                </a:r>
                <a14:m>
                  <m:oMath xmlns:m="http://schemas.openxmlformats.org/officeDocument/2006/math">
                    <m:r>
                      <a:rPr lang="en-US" sz="2000" i="1" dirty="0" smtClean="0">
                        <a:latin typeface="Cambria Math"/>
                      </a:rPr>
                      <m:t>𝑛</m:t>
                    </m:r>
                  </m:oMath>
                </a14:m>
                <a:r>
                  <a:rPr lang="en-US" sz="2000" dirty="0"/>
                  <a:t> be an integer. Show that, if </a:t>
                </a:r>
                <a14:m>
                  <m:oMath xmlns:m="http://schemas.openxmlformats.org/officeDocument/2006/math">
                    <m:r>
                      <a:rPr lang="en-GB" sz="2000" b="0" i="1" smtClean="0">
                        <a:latin typeface="Cambria Math"/>
                      </a:rPr>
                      <m:t>2+2</m:t>
                    </m:r>
                    <m:rad>
                      <m:radPr>
                        <m:degHide m:val="on"/>
                        <m:ctrlPr>
                          <a:rPr lang="en-GB" sz="2000" b="0" i="1" smtClean="0">
                            <a:latin typeface="Cambria Math"/>
                          </a:rPr>
                        </m:ctrlPr>
                      </m:radPr>
                      <m:deg/>
                      <m:e>
                        <m:r>
                          <a:rPr lang="en-GB" sz="2000" b="0" i="1" smtClean="0">
                            <a:latin typeface="Cambria Math"/>
                          </a:rPr>
                          <m:t>1+12</m:t>
                        </m:r>
                        <m:sSup>
                          <m:sSupPr>
                            <m:ctrlPr>
                              <a:rPr lang="en-GB" sz="2000" b="0" i="1" smtClean="0">
                                <a:latin typeface="Cambria Math"/>
                              </a:rPr>
                            </m:ctrlPr>
                          </m:sSupPr>
                          <m:e>
                            <m:r>
                              <a:rPr lang="en-GB" sz="2000" b="0" i="1" smtClean="0">
                                <a:latin typeface="Cambria Math"/>
                              </a:rPr>
                              <m:t>𝑛</m:t>
                            </m:r>
                          </m:e>
                          <m:sup>
                            <m:r>
                              <a:rPr lang="en-GB" sz="2000" b="0" i="1" smtClean="0">
                                <a:latin typeface="Cambria Math"/>
                              </a:rPr>
                              <m:t>2</m:t>
                            </m:r>
                          </m:sup>
                        </m:sSup>
                      </m:e>
                    </m:rad>
                  </m:oMath>
                </a14:m>
                <a:r>
                  <a:rPr lang="en-US" sz="2000" dirty="0"/>
                  <a:t> is an integer, then it is a perfect square.</a:t>
                </a:r>
                <a:endParaRPr lang="en-GB" sz="2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23528" y="1772816"/>
                <a:ext cx="8280920" cy="745525"/>
              </a:xfrm>
              <a:prstGeom prst="rect">
                <a:avLst/>
              </a:prstGeom>
              <a:blipFill rotWithShape="1">
                <a:blip r:embed="rId4"/>
                <a:stretch>
                  <a:fillRect l="-736" b="-13934"/>
                </a:stretch>
              </a:blipFill>
            </p:spPr>
            <p:txBody>
              <a:bodyPr/>
              <a:lstStyle/>
              <a:p>
                <a:r>
                  <a:rPr lang="en-GB">
                    <a:noFill/>
                  </a:rPr>
                  <a:t> </a:t>
                </a:r>
              </a:p>
            </p:txBody>
          </p:sp>
        </mc:Fallback>
      </mc:AlternateContent>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763688" y="1124744"/>
            <a:ext cx="6768752"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GB" sz="2000" dirty="0"/>
              <a:t>Lagrange (1736-1813)</a:t>
            </a:r>
          </a:p>
        </p:txBody>
      </p:sp>
      <p:sp>
        <p:nvSpPr>
          <p:cNvPr id="17" name="TextBox 16"/>
          <p:cNvSpPr txBox="1"/>
          <p:nvPr/>
        </p:nvSpPr>
        <p:spPr>
          <a:xfrm>
            <a:off x="1763688" y="1628800"/>
            <a:ext cx="6912768" cy="646331"/>
          </a:xfrm>
          <a:prstGeom prst="rect">
            <a:avLst/>
          </a:prstGeom>
          <a:noFill/>
        </p:spPr>
        <p:txBody>
          <a:bodyPr wrap="square" rtlCol="0">
            <a:spAutoFit/>
          </a:bodyPr>
          <a:lstStyle/>
          <a:p>
            <a:r>
              <a:rPr lang="en-GB" dirty="0"/>
              <a:t>Proved a number of Euler’s/Fermat’s theorems, including proving that “</a:t>
            </a:r>
            <a:r>
              <a:rPr lang="en-GB" b="1" dirty="0"/>
              <a:t>every number is the sum of four squares</a:t>
            </a:r>
            <a:r>
              <a:rPr lang="en-GB" dirty="0"/>
              <a:t>” (the Four Square Theorem).</a:t>
            </a:r>
          </a:p>
        </p:txBody>
      </p:sp>
      <p:sp>
        <p:nvSpPr>
          <p:cNvPr id="10" name="TextBox 9"/>
          <p:cNvSpPr txBox="1"/>
          <p:nvPr/>
        </p:nvSpPr>
        <p:spPr>
          <a:xfrm>
            <a:off x="1763688" y="2636912"/>
            <a:ext cx="6768752"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GB" sz="2000" dirty="0"/>
              <a:t>Dirichlet (1805-1859)</a:t>
            </a:r>
          </a:p>
        </p:txBody>
      </p:sp>
      <p:sp>
        <p:nvSpPr>
          <p:cNvPr id="11" name="TextBox 10"/>
          <p:cNvSpPr txBox="1"/>
          <p:nvPr/>
        </p:nvSpPr>
        <p:spPr>
          <a:xfrm>
            <a:off x="1763688" y="3068960"/>
            <a:ext cx="7200800" cy="1200329"/>
          </a:xfrm>
          <a:prstGeom prst="rect">
            <a:avLst/>
          </a:prstGeom>
          <a:noFill/>
        </p:spPr>
        <p:txBody>
          <a:bodyPr wrap="square" rtlCol="0">
            <a:spAutoFit/>
          </a:bodyPr>
          <a:lstStyle/>
          <a:p>
            <a:r>
              <a:rPr lang="en-GB" dirty="0"/>
              <a:t>Substantial work on analytic number theory. e.g. </a:t>
            </a:r>
            <a:r>
              <a:rPr lang="en-GB" b="1" dirty="0" err="1"/>
              <a:t>Dirichlet’s</a:t>
            </a:r>
            <a:r>
              <a:rPr lang="en-GB" b="1" dirty="0"/>
              <a:t> Prime Number Theorem: </a:t>
            </a:r>
            <a:r>
              <a:rPr lang="en-GB" dirty="0"/>
              <a:t>“All arithmetic sequences, where the initial term and the common difference are </a:t>
            </a:r>
            <a:r>
              <a:rPr lang="en-GB" dirty="0" err="1"/>
              <a:t>coprime</a:t>
            </a:r>
            <a:r>
              <a:rPr lang="en-GB" dirty="0"/>
              <a:t>, contain an infinite number of prime numbers.”</a:t>
            </a:r>
          </a:p>
        </p:txBody>
      </p:sp>
      <p:sp>
        <p:nvSpPr>
          <p:cNvPr id="12" name="TextBox 11"/>
          <p:cNvSpPr txBox="1"/>
          <p:nvPr/>
        </p:nvSpPr>
        <p:spPr>
          <a:xfrm>
            <a:off x="1763688" y="4365104"/>
            <a:ext cx="6768752"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GB" sz="2000" dirty="0"/>
              <a:t>Riemann (1826-1866)</a:t>
            </a:r>
          </a:p>
        </p:txBody>
      </p:sp>
      <p:sp>
        <p:nvSpPr>
          <p:cNvPr id="13" name="TextBox 12"/>
          <p:cNvSpPr txBox="1"/>
          <p:nvPr/>
        </p:nvSpPr>
        <p:spPr>
          <a:xfrm>
            <a:off x="1763688" y="4797152"/>
            <a:ext cx="6768752" cy="1200329"/>
          </a:xfrm>
          <a:prstGeom prst="rect">
            <a:avLst/>
          </a:prstGeom>
          <a:noFill/>
        </p:spPr>
        <p:txBody>
          <a:bodyPr wrap="square" rtlCol="0">
            <a:spAutoFit/>
          </a:bodyPr>
          <a:lstStyle/>
          <a:p>
            <a:r>
              <a:rPr lang="en-GB" dirty="0"/>
              <a:t>The “one hit wonder” of Number Theory. His only paper in the field “On the number of primes less than a given magnitude” looked at the density of primes (i.e. how common) amongst integers. Led to the yet unsolved “</a:t>
            </a:r>
            <a:r>
              <a:rPr lang="en-GB" b="1" dirty="0"/>
              <a:t>Riemann Hypothesis</a:t>
            </a:r>
            <a:r>
              <a:rPr lang="en-GB" dirty="0"/>
              <a:t>”, which attracts a $1m prize.</a:t>
            </a:r>
          </a:p>
        </p:txBody>
      </p:sp>
      <p:pic>
        <p:nvPicPr>
          <p:cNvPr id="65538" name="Picture 2" descr="Georg Friedrich Bernhard Riemann.jpeg"/>
          <p:cNvPicPr>
            <a:picLocks noChangeAspect="1" noChangeArrowheads="1"/>
          </p:cNvPicPr>
          <p:nvPr/>
        </p:nvPicPr>
        <p:blipFill>
          <a:blip r:embed="rId2" cstate="print"/>
          <a:srcRect/>
          <a:stretch>
            <a:fillRect/>
          </a:stretch>
        </p:blipFill>
        <p:spPr bwMode="auto">
          <a:xfrm>
            <a:off x="395536" y="4365103"/>
            <a:ext cx="1152128" cy="1259661"/>
          </a:xfrm>
          <a:prstGeom prst="rect">
            <a:avLst/>
          </a:prstGeom>
          <a:noFill/>
        </p:spPr>
      </p:pic>
      <p:pic>
        <p:nvPicPr>
          <p:cNvPr id="65540" name="Picture 4" descr="Langrange portrait.jpg"/>
          <p:cNvPicPr>
            <a:picLocks noChangeAspect="1" noChangeArrowheads="1"/>
          </p:cNvPicPr>
          <p:nvPr/>
        </p:nvPicPr>
        <p:blipFill>
          <a:blip r:embed="rId3" cstate="print"/>
          <a:srcRect/>
          <a:stretch>
            <a:fillRect/>
          </a:stretch>
        </p:blipFill>
        <p:spPr bwMode="auto">
          <a:xfrm>
            <a:off x="395536" y="1124744"/>
            <a:ext cx="1152128" cy="1294305"/>
          </a:xfrm>
          <a:prstGeom prst="rect">
            <a:avLst/>
          </a:prstGeom>
          <a:noFill/>
        </p:spPr>
      </p:pic>
      <p:pic>
        <p:nvPicPr>
          <p:cNvPr id="65542" name="Picture 6" descr="http://upload.wikimedia.org/wikipedia/commons/thumb/3/32/Peter_Gustav_Lejeune_Dirichlet.jpg/170px-Peter_Gustav_Lejeune_Dirichlet.jpg"/>
          <p:cNvPicPr>
            <a:picLocks noChangeAspect="1" noChangeArrowheads="1"/>
          </p:cNvPicPr>
          <p:nvPr/>
        </p:nvPicPr>
        <p:blipFill>
          <a:blip r:embed="rId4" cstate="print"/>
          <a:srcRect/>
          <a:stretch>
            <a:fillRect/>
          </a:stretch>
        </p:blipFill>
        <p:spPr bwMode="auto">
          <a:xfrm>
            <a:off x="395536" y="2636912"/>
            <a:ext cx="1152128" cy="1274119"/>
          </a:xfrm>
          <a:prstGeom prst="rect">
            <a:avLst/>
          </a:prstGeom>
          <a:noFill/>
        </p:spPr>
      </p:pic>
      <p:grpSp>
        <p:nvGrpSpPr>
          <p:cNvPr id="14" name="Group 13"/>
          <p:cNvGrpSpPr/>
          <p:nvPr/>
        </p:nvGrpSpPr>
        <p:grpSpPr>
          <a:xfrm>
            <a:off x="0" y="0"/>
            <a:ext cx="9143074" cy="599127"/>
            <a:chOff x="0" y="13335"/>
            <a:chExt cx="9144218" cy="599127"/>
          </a:xfrm>
        </p:grpSpPr>
        <p:sp>
          <p:nvSpPr>
            <p:cNvPr id="16"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Who are the big wigs?</a:t>
              </a:r>
            </a:p>
          </p:txBody>
        </p:sp>
        <p:cxnSp>
          <p:nvCxnSpPr>
            <p:cNvPr id="18" name="Straight Connector 17"/>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6918362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76349" y="1340187"/>
            <a:ext cx="8544121" cy="1728192"/>
          </a:xfrm>
          <a:prstGeom prst="rect">
            <a:avLst/>
          </a:prstGeom>
          <a:ln>
            <a:solidFill>
              <a:schemeClr val="bg1">
                <a:lumMod val="95000"/>
              </a:schemeClr>
            </a:solidFill>
          </a:ln>
          <a:effectLst>
            <a:outerShdw blurRad="50800" dist="38100" dir="18900000" algn="b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Fermat’s Little Theorem</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76351" y="764704"/>
            <a:ext cx="8064896" cy="369332"/>
          </a:xfrm>
          <a:prstGeom prst="rect">
            <a:avLst/>
          </a:prstGeom>
          <a:noFill/>
        </p:spPr>
        <p:txBody>
          <a:bodyPr wrap="square" rtlCol="0">
            <a:spAutoFit/>
          </a:bodyPr>
          <a:lstStyle/>
          <a:p>
            <a:r>
              <a:rPr lang="en-GB" b="1" dirty="0"/>
              <a:t>Not to be confused with Fermat’s Last Theorem!</a:t>
            </a:r>
          </a:p>
        </p:txBody>
      </p:sp>
      <mc:AlternateContent xmlns:mc="http://schemas.openxmlformats.org/markup-compatibility/2006" xmlns:a14="http://schemas.microsoft.com/office/drawing/2010/main">
        <mc:Choice Requires="a14">
          <p:sp>
            <p:nvSpPr>
              <p:cNvPr id="6" name="TextBox 5"/>
              <p:cNvSpPr txBox="1"/>
              <p:nvPr/>
            </p:nvSpPr>
            <p:spPr>
              <a:xfrm>
                <a:off x="276348" y="1484203"/>
                <a:ext cx="8544121" cy="430887"/>
              </a:xfrm>
              <a:prstGeom prst="rect">
                <a:avLst/>
              </a:prstGeom>
              <a:noFill/>
            </p:spPr>
            <p:txBody>
              <a:bodyPr wrap="square" rtlCol="0">
                <a:spAutoFit/>
              </a:bodyPr>
              <a:lstStyle/>
              <a:p>
                <a:r>
                  <a:rPr lang="en-GB" sz="2200" dirty="0"/>
                  <a:t>If </a:t>
                </a:r>
                <a14:m>
                  <m:oMath xmlns:m="http://schemas.openxmlformats.org/officeDocument/2006/math">
                    <m:r>
                      <a:rPr lang="en-GB" sz="2200" b="0" i="1" smtClean="0">
                        <a:latin typeface="Cambria Math"/>
                      </a:rPr>
                      <m:t>𝑝</m:t>
                    </m:r>
                  </m:oMath>
                </a14:m>
                <a:r>
                  <a:rPr lang="en-GB" sz="2200" dirty="0"/>
                  <a:t> is prime, and </a:t>
                </a:r>
                <a14:m>
                  <m:oMath xmlns:m="http://schemas.openxmlformats.org/officeDocument/2006/math">
                    <m:r>
                      <a:rPr lang="en-GB" sz="2200" b="0" i="1" smtClean="0">
                        <a:latin typeface="Cambria Math"/>
                      </a:rPr>
                      <m:t>𝑎</m:t>
                    </m:r>
                  </m:oMath>
                </a14:m>
                <a:r>
                  <a:rPr lang="en-GB" sz="2200" dirty="0"/>
                  <a:t> is any integer (such that </a:t>
                </a:r>
                <a14:m>
                  <m:oMath xmlns:m="http://schemas.openxmlformats.org/officeDocument/2006/math">
                    <m:r>
                      <a:rPr lang="en-GB" sz="2200" b="0" i="1" smtClean="0">
                        <a:latin typeface="Cambria Math"/>
                      </a:rPr>
                      <m:t>𝑎</m:t>
                    </m:r>
                  </m:oMath>
                </a14:m>
                <a:r>
                  <a:rPr lang="en-GB" sz="2200" dirty="0"/>
                  <a:t> is not a multiple of </a:t>
                </a:r>
                <a14:m>
                  <m:oMath xmlns:m="http://schemas.openxmlformats.org/officeDocument/2006/math">
                    <m:r>
                      <a:rPr lang="en-GB" sz="2200" b="0" i="1" smtClean="0">
                        <a:latin typeface="Cambria Math"/>
                      </a:rPr>
                      <m:t>𝑝</m:t>
                    </m:r>
                  </m:oMath>
                </a14:m>
                <a:r>
                  <a:rPr lang="en-GB" sz="2200" dirty="0"/>
                  <a:t>), then:</a:t>
                </a:r>
              </a:p>
            </p:txBody>
          </p:sp>
        </mc:Choice>
        <mc:Fallback xmlns="">
          <p:sp>
            <p:nvSpPr>
              <p:cNvPr id="6" name="TextBox 5"/>
              <p:cNvSpPr txBox="1">
                <a:spLocks noRot="1" noChangeAspect="1" noMove="1" noResize="1" noEditPoints="1" noAdjustHandles="1" noChangeArrowheads="1" noChangeShapeType="1" noTextEdit="1"/>
              </p:cNvSpPr>
              <p:nvPr/>
            </p:nvSpPr>
            <p:spPr>
              <a:xfrm>
                <a:off x="276348" y="1484203"/>
                <a:ext cx="8544121" cy="430887"/>
              </a:xfrm>
              <a:prstGeom prst="rect">
                <a:avLst/>
              </a:prstGeom>
              <a:blipFill rotWithShape="1">
                <a:blip r:embed="rId2"/>
                <a:stretch>
                  <a:fillRect l="-856" t="-8451" r="-785" b="-2676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411404" y="2060267"/>
                <a:ext cx="432048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4000" b="0" i="1" smtClean="0">
                              <a:latin typeface="Cambria Math"/>
                            </a:rPr>
                          </m:ctrlPr>
                        </m:sSupPr>
                        <m:e>
                          <m:r>
                            <a:rPr lang="en-GB" sz="4000" b="0" i="1" smtClean="0">
                              <a:latin typeface="Cambria Math"/>
                            </a:rPr>
                            <m:t>𝑎</m:t>
                          </m:r>
                        </m:e>
                        <m:sup>
                          <m:r>
                            <a:rPr lang="en-GB" sz="4000" b="0" i="1" smtClean="0">
                              <a:latin typeface="Cambria Math"/>
                            </a:rPr>
                            <m:t>𝑝</m:t>
                          </m:r>
                          <m:r>
                            <a:rPr lang="en-GB" sz="4000" b="0" i="1" smtClean="0">
                              <a:latin typeface="Cambria Math"/>
                            </a:rPr>
                            <m:t>−1</m:t>
                          </m:r>
                        </m:sup>
                      </m:sSup>
                      <m:r>
                        <a:rPr lang="en-GB" sz="4000" b="0" i="1" smtClean="0">
                          <a:latin typeface="Cambria Math"/>
                        </a:rPr>
                        <m:t>≡1 </m:t>
                      </m:r>
                      <m:d>
                        <m:dPr>
                          <m:ctrlPr>
                            <a:rPr lang="en-GB" sz="4000" b="0" i="1" smtClean="0">
                              <a:latin typeface="Cambria Math"/>
                            </a:rPr>
                          </m:ctrlPr>
                        </m:dPr>
                        <m:e>
                          <m:r>
                            <a:rPr lang="en-GB" sz="4000" b="0" i="1" smtClean="0">
                              <a:latin typeface="Cambria Math"/>
                            </a:rPr>
                            <m:t>𝑚𝑜𝑑</m:t>
                          </m:r>
                          <m:r>
                            <a:rPr lang="en-GB" sz="4000" b="0" i="1" smtClean="0">
                              <a:latin typeface="Cambria Math"/>
                            </a:rPr>
                            <m:t> </m:t>
                          </m:r>
                          <m:r>
                            <a:rPr lang="en-GB" sz="4000" b="0" i="1" smtClean="0">
                              <a:latin typeface="Cambria Math"/>
                            </a:rPr>
                            <m:t>𝑝</m:t>
                          </m:r>
                        </m:e>
                      </m:d>
                    </m:oMath>
                  </m:oMathPara>
                </a14:m>
                <a:endParaRPr lang="en-GB" sz="4000" dirty="0"/>
              </a:p>
            </p:txBody>
          </p:sp>
        </mc:Choice>
        <mc:Fallback xmlns="">
          <p:sp>
            <p:nvSpPr>
              <p:cNvPr id="7" name="TextBox 6"/>
              <p:cNvSpPr txBox="1">
                <a:spLocks noRot="1" noChangeAspect="1" noMove="1" noResize="1" noEditPoints="1" noAdjustHandles="1" noChangeArrowheads="1" noChangeShapeType="1" noTextEdit="1"/>
              </p:cNvSpPr>
              <p:nvPr/>
            </p:nvSpPr>
            <p:spPr>
              <a:xfrm>
                <a:off x="2411404" y="2060267"/>
                <a:ext cx="4320480" cy="707886"/>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195736" y="3645024"/>
                <a:ext cx="4392488" cy="22467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2800" b="0" i="1" smtClean="0">
                              <a:latin typeface="Cambria Math"/>
                            </a:rPr>
                          </m:ctrlPr>
                        </m:sSupPr>
                        <m:e>
                          <m:r>
                            <a:rPr lang="en-GB" sz="2800" b="0" i="1" smtClean="0">
                              <a:latin typeface="Cambria Math"/>
                            </a:rPr>
                            <m:t>3</m:t>
                          </m:r>
                        </m:e>
                        <m:sup>
                          <m:r>
                            <a:rPr lang="en-GB" sz="2800" b="0" i="1" smtClean="0">
                              <a:latin typeface="Cambria Math"/>
                            </a:rPr>
                            <m:t>10</m:t>
                          </m:r>
                        </m:sup>
                      </m:sSup>
                      <m:r>
                        <a:rPr lang="en-GB" sz="2800" b="0" i="1" smtClean="0">
                          <a:latin typeface="Cambria Math"/>
                        </a:rPr>
                        <m:t>≡1 </m:t>
                      </m:r>
                      <m:d>
                        <m:dPr>
                          <m:ctrlPr>
                            <a:rPr lang="en-GB" sz="2800" b="0" i="1" smtClean="0">
                              <a:latin typeface="Cambria Math"/>
                            </a:rPr>
                          </m:ctrlPr>
                        </m:dPr>
                        <m:e>
                          <m:r>
                            <a:rPr lang="en-GB" sz="2800" b="0" i="1" smtClean="0">
                              <a:latin typeface="Cambria Math"/>
                            </a:rPr>
                            <m:t>𝑚𝑜𝑑</m:t>
                          </m:r>
                          <m:r>
                            <a:rPr lang="en-GB" sz="2800" b="0" i="1" smtClean="0">
                              <a:latin typeface="Cambria Math"/>
                            </a:rPr>
                            <m:t> 11</m:t>
                          </m:r>
                        </m:e>
                      </m:d>
                    </m:oMath>
                  </m:oMathPara>
                </a14:m>
                <a:endParaRPr lang="en-GB" sz="2800" dirty="0"/>
              </a:p>
              <a:p>
                <a:endParaRPr lang="en-GB" sz="2800" dirty="0"/>
              </a:p>
              <a:p>
                <a:pPr/>
                <a14:m>
                  <m:oMathPara xmlns:m="http://schemas.openxmlformats.org/officeDocument/2006/math">
                    <m:oMathParaPr>
                      <m:jc m:val="centerGroup"/>
                    </m:oMathParaPr>
                    <m:oMath xmlns:m="http://schemas.openxmlformats.org/officeDocument/2006/math">
                      <m:sSup>
                        <m:sSupPr>
                          <m:ctrlPr>
                            <a:rPr lang="en-GB" sz="2800" b="0" i="1" smtClean="0">
                              <a:latin typeface="Cambria Math"/>
                            </a:rPr>
                          </m:ctrlPr>
                        </m:sSupPr>
                        <m:e>
                          <m:r>
                            <a:rPr lang="en-GB" sz="2800" b="0" i="1" smtClean="0">
                              <a:latin typeface="Cambria Math"/>
                            </a:rPr>
                            <m:t>6</m:t>
                          </m:r>
                        </m:e>
                        <m:sup>
                          <m:r>
                            <a:rPr lang="en-GB" sz="2800" b="0" i="1" smtClean="0">
                              <a:latin typeface="Cambria Math"/>
                            </a:rPr>
                            <m:t>12</m:t>
                          </m:r>
                        </m:sup>
                      </m:sSup>
                      <m:r>
                        <a:rPr lang="en-GB" sz="2800" b="0" i="1" smtClean="0">
                          <a:latin typeface="Cambria Math"/>
                        </a:rPr>
                        <m:t>≡1 </m:t>
                      </m:r>
                      <m:d>
                        <m:dPr>
                          <m:ctrlPr>
                            <a:rPr lang="en-GB" sz="2800" b="0" i="1" smtClean="0">
                              <a:latin typeface="Cambria Math"/>
                            </a:rPr>
                          </m:ctrlPr>
                        </m:dPr>
                        <m:e>
                          <m:r>
                            <a:rPr lang="en-GB" sz="2800" b="0" i="1" smtClean="0">
                              <a:latin typeface="Cambria Math"/>
                            </a:rPr>
                            <m:t>𝑚𝑜𝑑</m:t>
                          </m:r>
                          <m:r>
                            <a:rPr lang="en-GB" sz="2800" b="0" i="1" smtClean="0">
                              <a:latin typeface="Cambria Math"/>
                            </a:rPr>
                            <m:t> 13</m:t>
                          </m:r>
                        </m:e>
                      </m:d>
                    </m:oMath>
                  </m:oMathPara>
                </a14:m>
                <a:endParaRPr lang="en-GB" sz="2800" b="0" dirty="0"/>
              </a:p>
              <a:p>
                <a:endParaRPr lang="en-GB" sz="2800" dirty="0"/>
              </a:p>
              <a:p>
                <a:pPr/>
                <a14:m>
                  <m:oMathPara xmlns:m="http://schemas.openxmlformats.org/officeDocument/2006/math">
                    <m:oMathParaPr>
                      <m:jc m:val="centerGroup"/>
                    </m:oMathParaPr>
                    <m:oMath xmlns:m="http://schemas.openxmlformats.org/officeDocument/2006/math">
                      <m:sSup>
                        <m:sSupPr>
                          <m:ctrlPr>
                            <a:rPr lang="en-GB" sz="2800" b="0" i="1" smtClean="0">
                              <a:latin typeface="Cambria Math"/>
                            </a:rPr>
                          </m:ctrlPr>
                        </m:sSupPr>
                        <m:e>
                          <m:r>
                            <a:rPr lang="en-GB" sz="2800" b="0" i="1" smtClean="0">
                              <a:latin typeface="Cambria Math"/>
                            </a:rPr>
                            <m:t>8</m:t>
                          </m:r>
                        </m:e>
                        <m:sup>
                          <m:r>
                            <a:rPr lang="en-GB" sz="2800" b="0" i="1" smtClean="0">
                              <a:latin typeface="Cambria Math"/>
                            </a:rPr>
                            <m:t>46</m:t>
                          </m:r>
                        </m:sup>
                      </m:sSup>
                      <m:r>
                        <a:rPr lang="en-GB" sz="2800" b="0" i="1" smtClean="0">
                          <a:latin typeface="Cambria Math"/>
                        </a:rPr>
                        <m:t>≡1 </m:t>
                      </m:r>
                      <m:d>
                        <m:dPr>
                          <m:ctrlPr>
                            <a:rPr lang="en-GB" sz="2800" b="0" i="1" smtClean="0">
                              <a:latin typeface="Cambria Math"/>
                            </a:rPr>
                          </m:ctrlPr>
                        </m:dPr>
                        <m:e>
                          <m:r>
                            <a:rPr lang="en-GB" sz="2800" b="0" i="1" smtClean="0">
                              <a:latin typeface="Cambria Math"/>
                            </a:rPr>
                            <m:t>𝑚𝑜𝑑</m:t>
                          </m:r>
                          <m:r>
                            <a:rPr lang="en-GB" sz="2800" b="0" i="1" smtClean="0">
                              <a:latin typeface="Cambria Math"/>
                            </a:rPr>
                            <m:t> 47</m:t>
                          </m:r>
                        </m:e>
                      </m:d>
                    </m:oMath>
                  </m:oMathPara>
                </a14:m>
                <a:endParaRPr lang="en-GB"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2195736" y="3645024"/>
                <a:ext cx="4392488" cy="2246769"/>
              </a:xfrm>
              <a:prstGeom prst="rect">
                <a:avLst/>
              </a:prstGeom>
              <a:blipFill rotWithShape="1">
                <a:blip r:embed="rId4"/>
                <a:stretch>
                  <a:fillRect/>
                </a:stretch>
              </a:blipFill>
            </p:spPr>
            <p:txBody>
              <a:bodyPr/>
              <a:lstStyle/>
              <a:p>
                <a:r>
                  <a:rPr lang="en-GB">
                    <a:noFill/>
                  </a:rPr>
                  <a:t> </a:t>
                </a:r>
              </a:p>
            </p:txBody>
          </p:sp>
        </mc:Fallback>
      </mc:AlternateContent>
      <p:sp>
        <p:nvSpPr>
          <p:cNvPr id="11" name="TextBox 10"/>
          <p:cNvSpPr txBox="1"/>
          <p:nvPr/>
        </p:nvSpPr>
        <p:spPr>
          <a:xfrm>
            <a:off x="276351" y="3460358"/>
            <a:ext cx="1271313"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EXAMPLES:</a:t>
            </a:r>
          </a:p>
        </p:txBody>
      </p:sp>
      <p:sp>
        <p:nvSpPr>
          <p:cNvPr id="12" name="TextBox 11"/>
          <p:cNvSpPr txBox="1"/>
          <p:nvPr/>
        </p:nvSpPr>
        <p:spPr>
          <a:xfrm>
            <a:off x="323528" y="5960324"/>
            <a:ext cx="8136904" cy="646331"/>
          </a:xfrm>
          <a:prstGeom prst="rect">
            <a:avLst/>
          </a:prstGeom>
          <a:noFill/>
        </p:spPr>
        <p:txBody>
          <a:bodyPr wrap="square" rtlCol="0">
            <a:spAutoFit/>
          </a:bodyPr>
          <a:lstStyle/>
          <a:p>
            <a:r>
              <a:rPr lang="en-GB" dirty="0"/>
              <a:t>Fermat’s Little Theorem is a special case of Euler’s Theorem, which makes use of something called </a:t>
            </a:r>
            <a:r>
              <a:rPr lang="en-GB" b="1" dirty="0"/>
              <a:t>Euler’s </a:t>
            </a:r>
            <a:r>
              <a:rPr lang="en-GB" b="1" dirty="0" err="1"/>
              <a:t>Totient</a:t>
            </a:r>
            <a:r>
              <a:rPr lang="en-GB" b="1" dirty="0"/>
              <a:t> Function</a:t>
            </a:r>
            <a:r>
              <a:rPr lang="en-GB" dirty="0"/>
              <a:t>. It’s not difficult, and worth looking up.</a:t>
            </a:r>
          </a:p>
        </p:txBody>
      </p:sp>
    </p:spTree>
    <p:extLst>
      <p:ext uri="{BB962C8B-B14F-4D97-AF65-F5344CB8AC3E}">
        <p14:creationId xmlns:p14="http://schemas.microsoft.com/office/powerpoint/2010/main" val="6933642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Fermat’s Little Theorem</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67544" y="908720"/>
                <a:ext cx="7920880" cy="52809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800" dirty="0"/>
                  <a:t>Show that </a:t>
                </a:r>
                <a14:m>
                  <m:oMath xmlns:m="http://schemas.openxmlformats.org/officeDocument/2006/math">
                    <m:r>
                      <a:rPr lang="en-GB" sz="2800" b="0" i="1" smtClean="0">
                        <a:latin typeface="Cambria Math"/>
                      </a:rPr>
                      <m:t>31 | </m:t>
                    </m:r>
                    <m:sSup>
                      <m:sSupPr>
                        <m:ctrlPr>
                          <a:rPr lang="en-GB" sz="2800" b="0" i="1" smtClean="0">
                            <a:latin typeface="Cambria Math"/>
                          </a:rPr>
                        </m:ctrlPr>
                      </m:sSupPr>
                      <m:e>
                        <m:r>
                          <a:rPr lang="en-GB" sz="2800" b="0" i="1" smtClean="0">
                            <a:latin typeface="Cambria Math"/>
                          </a:rPr>
                          <m:t>3</m:t>
                        </m:r>
                      </m:e>
                      <m:sup>
                        <m:r>
                          <a:rPr lang="en-GB" sz="2800" b="0" i="1" smtClean="0">
                            <a:latin typeface="Cambria Math"/>
                          </a:rPr>
                          <m:t>150</m:t>
                        </m:r>
                      </m:sup>
                    </m:sSup>
                    <m:r>
                      <a:rPr lang="en-GB" sz="2800" b="0" i="1" smtClean="0">
                        <a:latin typeface="Cambria Math"/>
                      </a:rPr>
                      <m:t>−1</m:t>
                    </m:r>
                  </m:oMath>
                </a14:m>
                <a:r>
                  <a:rPr lang="en-GB" sz="28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467544" y="908720"/>
                <a:ext cx="7920880" cy="528093"/>
              </a:xfrm>
              <a:prstGeom prst="rect">
                <a:avLst/>
              </a:prstGeom>
              <a:blipFill rotWithShape="1">
                <a:blip r:embed="rId2"/>
                <a:stretch>
                  <a:fillRect l="-1458" t="-6593" b="-28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83568" y="1556792"/>
                <a:ext cx="7272808" cy="3551934"/>
              </a:xfrm>
              <a:prstGeom prst="rect">
                <a:avLst/>
              </a:prstGeom>
              <a:noFill/>
            </p:spPr>
            <p:txBody>
              <a:bodyPr wrap="square" rtlCol="0">
                <a:spAutoFit/>
              </a:bodyPr>
              <a:lstStyle/>
              <a:p>
                <a:r>
                  <a:rPr lang="en-GB" sz="2000" dirty="0"/>
                  <a:t>We’re trying to show that:</a:t>
                </a:r>
              </a:p>
              <a:p>
                <a:pPr/>
                <a14:m>
                  <m:oMathPara xmlns:m="http://schemas.openxmlformats.org/officeDocument/2006/math">
                    <m:oMathParaPr>
                      <m:jc m:val="centerGroup"/>
                    </m:oMathParaPr>
                    <m:oMath xmlns:m="http://schemas.openxmlformats.org/officeDocument/2006/math">
                      <m:sSup>
                        <m:sSupPr>
                          <m:ctrlPr>
                            <a:rPr lang="en-GB" sz="2400" b="0" i="1" smtClean="0">
                              <a:latin typeface="Cambria Math"/>
                            </a:rPr>
                          </m:ctrlPr>
                        </m:sSupPr>
                        <m:e>
                          <m:r>
                            <a:rPr lang="en-GB" sz="2400" b="0" i="1" smtClean="0">
                              <a:latin typeface="Cambria Math"/>
                            </a:rPr>
                            <m:t>3</m:t>
                          </m:r>
                        </m:e>
                        <m:sup>
                          <m:r>
                            <a:rPr lang="en-GB" sz="2400" b="0" i="1" smtClean="0">
                              <a:latin typeface="Cambria Math"/>
                            </a:rPr>
                            <m:t>150</m:t>
                          </m:r>
                        </m:sup>
                      </m:sSup>
                      <m:r>
                        <a:rPr lang="en-GB" sz="2400" b="0" i="1" smtClean="0">
                          <a:latin typeface="Cambria Math"/>
                        </a:rPr>
                        <m:t>−1≡0 (</m:t>
                      </m:r>
                      <m:r>
                        <a:rPr lang="en-GB" sz="2400" b="0" i="1" smtClean="0">
                          <a:latin typeface="Cambria Math"/>
                        </a:rPr>
                        <m:t>𝑚𝑜𝑑</m:t>
                      </m:r>
                      <m:r>
                        <a:rPr lang="en-GB" sz="2400" b="0" i="1" smtClean="0">
                          <a:latin typeface="Cambria Math"/>
                        </a:rPr>
                        <m:t> 31)</m:t>
                      </m:r>
                    </m:oMath>
                  </m:oMathPara>
                </a14:m>
                <a:endParaRPr lang="en-GB" sz="2400" b="0" i="1" dirty="0">
                  <a:latin typeface="Cambria Math"/>
                </a:endParaRPr>
              </a:p>
              <a:p>
                <a:pPr/>
                <a:r>
                  <a:rPr lang="en-GB" sz="2000" dirty="0"/>
                  <a:t>i.e.</a:t>
                </a:r>
                <a:r>
                  <a:rPr lang="en-GB" sz="2400" b="0" i="1" dirty="0">
                    <a:latin typeface="Cambria Math"/>
                  </a:rPr>
                  <a:t/>
                </a:r>
                <a:br>
                  <a:rPr lang="en-GB" sz="2400" b="0" i="1" dirty="0">
                    <a:latin typeface="Cambria Math"/>
                  </a:rPr>
                </a:br>
                <a14:m>
                  <m:oMathPara xmlns:m="http://schemas.openxmlformats.org/officeDocument/2006/math">
                    <m:oMathParaPr>
                      <m:jc m:val="centerGroup"/>
                    </m:oMathParaPr>
                    <m:oMath xmlns:m="http://schemas.openxmlformats.org/officeDocument/2006/math">
                      <m:sSup>
                        <m:sSupPr>
                          <m:ctrlPr>
                            <a:rPr lang="en-GB" sz="2400" b="0" i="1" smtClean="0">
                              <a:latin typeface="Cambria Math"/>
                            </a:rPr>
                          </m:ctrlPr>
                        </m:sSupPr>
                        <m:e>
                          <m:r>
                            <a:rPr lang="en-GB" sz="2400" b="0" i="1" smtClean="0">
                              <a:latin typeface="Cambria Math"/>
                            </a:rPr>
                            <m:t>3</m:t>
                          </m:r>
                        </m:e>
                        <m:sup>
                          <m:r>
                            <a:rPr lang="en-GB" sz="2400" b="0" i="1" smtClean="0">
                              <a:latin typeface="Cambria Math"/>
                            </a:rPr>
                            <m:t>150</m:t>
                          </m:r>
                        </m:sup>
                      </m:sSup>
                      <m:r>
                        <a:rPr lang="en-GB" sz="2400" b="0" i="1" smtClean="0">
                          <a:latin typeface="Cambria Math"/>
                        </a:rPr>
                        <m:t>≡1 (</m:t>
                      </m:r>
                      <m:r>
                        <a:rPr lang="en-GB" sz="2400" b="0" i="1" smtClean="0">
                          <a:latin typeface="Cambria Math"/>
                        </a:rPr>
                        <m:t>𝑚𝑜𝑑</m:t>
                      </m:r>
                      <m:r>
                        <a:rPr lang="en-GB" sz="2400" b="0" i="1" smtClean="0">
                          <a:latin typeface="Cambria Math"/>
                        </a:rPr>
                        <m:t> 31)</m:t>
                      </m:r>
                    </m:oMath>
                  </m:oMathPara>
                </a14:m>
                <a:endParaRPr lang="en-GB" sz="2400" dirty="0"/>
              </a:p>
              <a:p>
                <a:endParaRPr lang="en-GB" sz="2000" dirty="0"/>
              </a:p>
              <a:p>
                <a:r>
                  <a:rPr lang="en-GB" sz="2000" dirty="0"/>
                  <a:t>By Fermat’s Little Theorem:</a:t>
                </a:r>
              </a:p>
              <a:p>
                <a:pPr/>
                <a14:m>
                  <m:oMathPara xmlns:m="http://schemas.openxmlformats.org/officeDocument/2006/math">
                    <m:oMathParaPr>
                      <m:jc m:val="centerGroup"/>
                    </m:oMathParaPr>
                    <m:oMath xmlns:m="http://schemas.openxmlformats.org/officeDocument/2006/math">
                      <m:sSup>
                        <m:sSupPr>
                          <m:ctrlPr>
                            <a:rPr lang="en-GB" sz="2400" b="0" i="1" smtClean="0">
                              <a:latin typeface="Cambria Math"/>
                            </a:rPr>
                          </m:ctrlPr>
                        </m:sSupPr>
                        <m:e>
                          <m:r>
                            <a:rPr lang="en-GB" sz="2400" b="0" i="1" smtClean="0">
                              <a:latin typeface="Cambria Math"/>
                            </a:rPr>
                            <m:t>3</m:t>
                          </m:r>
                        </m:e>
                        <m:sup>
                          <m:r>
                            <a:rPr lang="en-GB" sz="2400" b="0" i="1" smtClean="0">
                              <a:latin typeface="Cambria Math"/>
                            </a:rPr>
                            <m:t>30</m:t>
                          </m:r>
                        </m:sup>
                      </m:sSup>
                      <m:r>
                        <a:rPr lang="en-GB" sz="2400" b="0" i="1" smtClean="0">
                          <a:latin typeface="Cambria Math"/>
                        </a:rPr>
                        <m:t>≡1 (</m:t>
                      </m:r>
                      <m:r>
                        <a:rPr lang="en-GB" sz="2400" b="0" i="1" smtClean="0">
                          <a:latin typeface="Cambria Math"/>
                        </a:rPr>
                        <m:t>𝑚𝑜𝑑</m:t>
                      </m:r>
                      <m:r>
                        <a:rPr lang="en-GB" sz="2400" b="0" i="1" smtClean="0">
                          <a:latin typeface="Cambria Math"/>
                        </a:rPr>
                        <m:t> 31)</m:t>
                      </m:r>
                    </m:oMath>
                  </m:oMathPara>
                </a14:m>
                <a:endParaRPr lang="en-GB" sz="2400" dirty="0"/>
              </a:p>
              <a:p>
                <a:r>
                  <a:rPr lang="en-GB" sz="2000" dirty="0"/>
                  <a:t>So:</a:t>
                </a:r>
              </a:p>
              <a:p>
                <a:pPr/>
                <a14:m>
                  <m:oMathPara xmlns:m="http://schemas.openxmlformats.org/officeDocument/2006/math">
                    <m:oMathParaPr>
                      <m:jc m:val="centerGroup"/>
                    </m:oMathParaPr>
                    <m:oMath xmlns:m="http://schemas.openxmlformats.org/officeDocument/2006/math">
                      <m:sSup>
                        <m:sSupPr>
                          <m:ctrlPr>
                            <a:rPr lang="en-GB" sz="2400" i="1">
                              <a:latin typeface="Cambria Math"/>
                            </a:rPr>
                          </m:ctrlPr>
                        </m:sSupPr>
                        <m:e>
                          <m:r>
                            <a:rPr lang="en-GB" sz="2400" i="1">
                              <a:latin typeface="Cambria Math"/>
                            </a:rPr>
                            <m:t>3</m:t>
                          </m:r>
                        </m:e>
                        <m:sup>
                          <m:r>
                            <a:rPr lang="en-GB" sz="2400" b="0" i="1" smtClean="0">
                              <a:latin typeface="Cambria Math"/>
                            </a:rPr>
                            <m:t>150</m:t>
                          </m:r>
                        </m:sup>
                      </m:sSup>
                      <m:r>
                        <a:rPr lang="en-GB" sz="2400" b="0" i="1" smtClean="0">
                          <a:latin typeface="Cambria Math"/>
                        </a:rPr>
                        <m:t>≡</m:t>
                      </m:r>
                      <m:sSup>
                        <m:sSupPr>
                          <m:ctrlPr>
                            <a:rPr lang="en-GB" sz="2400" b="0" i="1" smtClean="0">
                              <a:latin typeface="Cambria Math"/>
                            </a:rPr>
                          </m:ctrlPr>
                        </m:sSupPr>
                        <m:e>
                          <m:d>
                            <m:dPr>
                              <m:ctrlPr>
                                <a:rPr lang="en-GB" sz="2400" b="0" i="1" smtClean="0">
                                  <a:latin typeface="Cambria Math"/>
                                </a:rPr>
                              </m:ctrlPr>
                            </m:dPr>
                            <m:e>
                              <m:sSup>
                                <m:sSupPr>
                                  <m:ctrlPr>
                                    <a:rPr lang="en-GB" sz="2400" b="0" i="1" smtClean="0">
                                      <a:latin typeface="Cambria Math"/>
                                    </a:rPr>
                                  </m:ctrlPr>
                                </m:sSupPr>
                                <m:e>
                                  <m:r>
                                    <a:rPr lang="en-GB" sz="2400" b="0" i="1" smtClean="0">
                                      <a:latin typeface="Cambria Math"/>
                                    </a:rPr>
                                    <m:t>3</m:t>
                                  </m:r>
                                </m:e>
                                <m:sup>
                                  <m:r>
                                    <a:rPr lang="en-GB" sz="2400" b="0" i="1" smtClean="0">
                                      <a:latin typeface="Cambria Math"/>
                                    </a:rPr>
                                    <m:t>30</m:t>
                                  </m:r>
                                </m:sup>
                              </m:sSup>
                            </m:e>
                          </m:d>
                        </m:e>
                        <m:sup>
                          <m:r>
                            <a:rPr lang="en-GB" sz="2400" b="0" i="1" smtClean="0">
                              <a:latin typeface="Cambria Math"/>
                            </a:rPr>
                            <m:t>5</m:t>
                          </m:r>
                        </m:sup>
                      </m:sSup>
                      <m:r>
                        <a:rPr lang="en-GB" sz="2400" i="1">
                          <a:latin typeface="Cambria Math"/>
                        </a:rPr>
                        <m:t>≡</m:t>
                      </m:r>
                      <m:sSup>
                        <m:sSupPr>
                          <m:ctrlPr>
                            <a:rPr lang="en-GB" sz="2400" b="0" i="1" smtClean="0">
                              <a:latin typeface="Cambria Math"/>
                            </a:rPr>
                          </m:ctrlPr>
                        </m:sSupPr>
                        <m:e>
                          <m:r>
                            <a:rPr lang="en-GB" sz="2400" i="1">
                              <a:latin typeface="Cambria Math"/>
                            </a:rPr>
                            <m:t>1</m:t>
                          </m:r>
                        </m:e>
                        <m:sup>
                          <m:r>
                            <a:rPr lang="en-GB" sz="2400" b="0" i="1" smtClean="0">
                              <a:latin typeface="Cambria Math"/>
                            </a:rPr>
                            <m:t>5</m:t>
                          </m:r>
                        </m:sup>
                      </m:sSup>
                      <m:r>
                        <a:rPr lang="en-GB" sz="2400" b="0" i="1" smtClean="0">
                          <a:latin typeface="Cambria Math"/>
                        </a:rPr>
                        <m:t>≡1</m:t>
                      </m:r>
                      <m:r>
                        <a:rPr lang="en-GB" sz="2400" i="1">
                          <a:latin typeface="Cambria Math"/>
                        </a:rPr>
                        <m:t> (</m:t>
                      </m:r>
                      <m:r>
                        <a:rPr lang="en-GB" sz="2400" i="1">
                          <a:latin typeface="Cambria Math"/>
                        </a:rPr>
                        <m:t>𝑚𝑜𝑑</m:t>
                      </m:r>
                      <m:r>
                        <a:rPr lang="en-GB" sz="2400" i="1">
                          <a:latin typeface="Cambria Math"/>
                        </a:rPr>
                        <m:t> 31)</m:t>
                      </m:r>
                    </m:oMath>
                  </m:oMathPara>
                </a14:m>
                <a:endParaRPr lang="en-GB" sz="2400" dirty="0"/>
              </a:p>
              <a:p>
                <a:endParaRPr lang="en-GB"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683568" y="1556792"/>
                <a:ext cx="7272808" cy="3551934"/>
              </a:xfrm>
              <a:prstGeom prst="rect">
                <a:avLst/>
              </a:prstGeom>
              <a:blipFill rotWithShape="1">
                <a:blip r:embed="rId3"/>
                <a:stretch>
                  <a:fillRect l="-838" t="-858"/>
                </a:stretch>
              </a:blipFill>
            </p:spPr>
            <p:txBody>
              <a:bodyPr/>
              <a:lstStyle/>
              <a:p>
                <a:r>
                  <a:rPr lang="en-GB">
                    <a:noFill/>
                  </a:rPr>
                  <a:t> </a:t>
                </a:r>
              </a:p>
            </p:txBody>
          </p:sp>
        </mc:Fallback>
      </mc:AlternateContent>
      <p:sp>
        <p:nvSpPr>
          <p:cNvPr id="7" name="Rectangle 6"/>
          <p:cNvSpPr/>
          <p:nvPr/>
        </p:nvSpPr>
        <p:spPr>
          <a:xfrm>
            <a:off x="467544" y="1446852"/>
            <a:ext cx="7920880" cy="34943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64549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5656" y="1988840"/>
            <a:ext cx="6552728" cy="923330"/>
          </a:xfrm>
          <a:prstGeom prst="rect">
            <a:avLst/>
          </a:prstGeom>
          <a:noFill/>
        </p:spPr>
        <p:txBody>
          <a:bodyPr wrap="square" rtlCol="0">
            <a:spAutoFit/>
          </a:bodyPr>
          <a:lstStyle/>
          <a:p>
            <a:r>
              <a:rPr lang="en-GB" dirty="0"/>
              <a:t>In many problems, it’s useful to consider the possible residues of square numbers and cube numbers, for example to contradict the other side of an equation.</a:t>
            </a:r>
          </a:p>
        </p:txBody>
      </p:sp>
      <p:sp>
        <p:nvSpPr>
          <p:cNvPr id="4" name="TextBox 3"/>
          <p:cNvSpPr txBox="1"/>
          <p:nvPr/>
        </p:nvSpPr>
        <p:spPr>
          <a:xfrm>
            <a:off x="1475656" y="980728"/>
            <a:ext cx="7200800" cy="646331"/>
          </a:xfrm>
          <a:prstGeom prst="rect">
            <a:avLst/>
          </a:prstGeom>
          <a:noFill/>
        </p:spPr>
        <p:txBody>
          <a:bodyPr wrap="square" rtlCol="0">
            <a:spAutoFit/>
          </a:bodyPr>
          <a:lstStyle/>
          <a:p>
            <a:r>
              <a:rPr lang="en-GB" dirty="0"/>
              <a:t>When working in modulo-k arithmetic, all integers that give the same remainder when divided by k are equivalent/‘congruent’. </a:t>
            </a:r>
          </a:p>
        </p:txBody>
      </p:sp>
      <p:sp>
        <p:nvSpPr>
          <p:cNvPr id="7" name="Rectangle 6"/>
          <p:cNvSpPr/>
          <p:nvPr/>
        </p:nvSpPr>
        <p:spPr>
          <a:xfrm>
            <a:off x="755576" y="980728"/>
            <a:ext cx="576064"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400" b="1" dirty="0"/>
              <a:t>1</a:t>
            </a:r>
          </a:p>
        </p:txBody>
      </p:sp>
      <p:sp>
        <p:nvSpPr>
          <p:cNvPr id="8" name="Rectangle 7"/>
          <p:cNvSpPr/>
          <p:nvPr/>
        </p:nvSpPr>
        <p:spPr>
          <a:xfrm>
            <a:off x="755576" y="1988840"/>
            <a:ext cx="576064"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400" b="1" dirty="0"/>
              <a:t>2</a:t>
            </a:r>
          </a:p>
        </p:txBody>
      </p:sp>
      <p:cxnSp>
        <p:nvCxnSpPr>
          <p:cNvPr id="13" name="Straight Connector 12"/>
          <p:cNvCxnSpPr/>
          <p:nvPr/>
        </p:nvCxnSpPr>
        <p:spPr>
          <a:xfrm flipH="1">
            <a:off x="0" y="1772816"/>
            <a:ext cx="9144000" cy="0"/>
          </a:xfrm>
          <a:prstGeom prst="line">
            <a:avLst/>
          </a:prstGeom>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1475656" y="3212976"/>
            <a:ext cx="6840760" cy="646331"/>
          </a:xfrm>
          <a:prstGeom prst="rect">
            <a:avLst/>
          </a:prstGeom>
          <a:noFill/>
        </p:spPr>
        <p:txBody>
          <a:bodyPr wrap="square" rtlCol="0">
            <a:spAutoFit/>
          </a:bodyPr>
          <a:lstStyle/>
          <a:p>
            <a:r>
              <a:rPr lang="en-GB" dirty="0"/>
              <a:t>If x divided by y gives a remainder of z, then x – z is divisible by y.</a:t>
            </a:r>
          </a:p>
          <a:p>
            <a:r>
              <a:rPr lang="en-GB" dirty="0"/>
              <a:t>Use this in problems which specify the remainders for certain divisions. </a:t>
            </a:r>
          </a:p>
        </p:txBody>
      </p:sp>
      <p:sp>
        <p:nvSpPr>
          <p:cNvPr id="20" name="Rectangle 19"/>
          <p:cNvSpPr/>
          <p:nvPr/>
        </p:nvSpPr>
        <p:spPr>
          <a:xfrm>
            <a:off x="755576" y="3212976"/>
            <a:ext cx="576064"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400" b="1" dirty="0"/>
              <a:t>3</a:t>
            </a:r>
          </a:p>
        </p:txBody>
      </p:sp>
      <p:cxnSp>
        <p:nvCxnSpPr>
          <p:cNvPr id="21" name="Straight Connector 20"/>
          <p:cNvCxnSpPr/>
          <p:nvPr/>
        </p:nvCxnSpPr>
        <p:spPr>
          <a:xfrm flipH="1">
            <a:off x="0" y="2996952"/>
            <a:ext cx="9144000" cy="0"/>
          </a:xfrm>
          <a:prstGeom prst="line">
            <a:avLst/>
          </a:prstGeom>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1475656" y="4293096"/>
            <a:ext cx="6840760" cy="923330"/>
          </a:xfrm>
          <a:prstGeom prst="rect">
            <a:avLst/>
          </a:prstGeom>
          <a:noFill/>
        </p:spPr>
        <p:txBody>
          <a:bodyPr wrap="square" rtlCol="0">
            <a:spAutoFit/>
          </a:bodyPr>
          <a:lstStyle/>
          <a:p>
            <a:r>
              <a:rPr lang="en-GB" dirty="0"/>
              <a:t>Experimenting with different modulo can reveal information about your variables, particular for problems involving squared/cubed numbers.</a:t>
            </a:r>
          </a:p>
        </p:txBody>
      </p:sp>
      <p:sp>
        <p:nvSpPr>
          <p:cNvPr id="23" name="Rectangle 22"/>
          <p:cNvSpPr/>
          <p:nvPr/>
        </p:nvSpPr>
        <p:spPr>
          <a:xfrm>
            <a:off x="755576" y="4293096"/>
            <a:ext cx="576064"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400" b="1" dirty="0"/>
              <a:t>4</a:t>
            </a:r>
          </a:p>
        </p:txBody>
      </p:sp>
      <p:cxnSp>
        <p:nvCxnSpPr>
          <p:cNvPr id="24" name="Straight Connector 23"/>
          <p:cNvCxnSpPr/>
          <p:nvPr/>
        </p:nvCxnSpPr>
        <p:spPr>
          <a:xfrm flipH="1">
            <a:off x="0" y="4077072"/>
            <a:ext cx="9144000" cy="0"/>
          </a:xfrm>
          <a:prstGeom prst="line">
            <a:avLst/>
          </a:prstGeom>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1475656" y="5589240"/>
            <a:ext cx="6840760" cy="923330"/>
          </a:xfrm>
          <a:prstGeom prst="rect">
            <a:avLst/>
          </a:prstGeom>
          <a:noFill/>
        </p:spPr>
        <p:txBody>
          <a:bodyPr wrap="square" rtlCol="0">
            <a:spAutoFit/>
          </a:bodyPr>
          <a:lstStyle/>
          <a:p>
            <a:r>
              <a:rPr lang="en-GB" dirty="0"/>
              <a:t>If working in modulo-p arithmetic where p is prime, then we see all the possible residues for each p numbers in an arithmetic sequence, unless the common difference is a multiple of p.</a:t>
            </a:r>
          </a:p>
        </p:txBody>
      </p:sp>
      <p:sp>
        <p:nvSpPr>
          <p:cNvPr id="26" name="Rectangle 25"/>
          <p:cNvSpPr/>
          <p:nvPr/>
        </p:nvSpPr>
        <p:spPr>
          <a:xfrm>
            <a:off x="755576" y="5589240"/>
            <a:ext cx="576064"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400" b="1" dirty="0"/>
              <a:t>5</a:t>
            </a:r>
          </a:p>
        </p:txBody>
      </p:sp>
      <p:cxnSp>
        <p:nvCxnSpPr>
          <p:cNvPr id="27" name="Straight Connector 26"/>
          <p:cNvCxnSpPr/>
          <p:nvPr/>
        </p:nvCxnSpPr>
        <p:spPr>
          <a:xfrm flipH="1">
            <a:off x="0" y="5373216"/>
            <a:ext cx="9144000" cy="0"/>
          </a:xfrm>
          <a:prstGeom prst="line">
            <a:avLst/>
          </a:prstGeom>
        </p:spPr>
        <p:style>
          <a:lnRef idx="1">
            <a:schemeClr val="dk1"/>
          </a:lnRef>
          <a:fillRef idx="0">
            <a:schemeClr val="dk1"/>
          </a:fillRef>
          <a:effectRef idx="0">
            <a:schemeClr val="dk1"/>
          </a:effectRef>
          <a:fontRef idx="minor">
            <a:schemeClr val="tx1"/>
          </a:fontRef>
        </p:style>
      </p:cxnSp>
      <p:grpSp>
        <p:nvGrpSpPr>
          <p:cNvPr id="17" name="Group 16"/>
          <p:cNvGrpSpPr/>
          <p:nvPr/>
        </p:nvGrpSpPr>
        <p:grpSpPr>
          <a:xfrm>
            <a:off x="0" y="0"/>
            <a:ext cx="9143074" cy="599127"/>
            <a:chOff x="0" y="13335"/>
            <a:chExt cx="9144218" cy="599127"/>
          </a:xfrm>
        </p:grpSpPr>
        <p:sp>
          <p:nvSpPr>
            <p:cNvPr id="18"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Modular Arithmetic Summary</a:t>
              </a:r>
            </a:p>
          </p:txBody>
        </p:sp>
        <p:cxnSp>
          <p:nvCxnSpPr>
            <p:cNvPr id="28" name="Straight Connector 27"/>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512168" cy="5478423"/>
          </a:xfrm>
          <a:prstGeom prst="rect">
            <a:avLst/>
          </a:prstGeom>
          <a:noFill/>
        </p:spPr>
        <p:txBody>
          <a:bodyPr wrap="square" rtlCol="0">
            <a:spAutoFit/>
          </a:bodyPr>
          <a:lstStyle/>
          <a:p>
            <a:r>
              <a:rPr lang="el-GR" sz="35000" dirty="0">
                <a:solidFill>
                  <a:srgbClr val="EEF8E4"/>
                </a:solidFill>
                <a:latin typeface="Calibri"/>
              </a:rPr>
              <a:t>ζ</a:t>
            </a:r>
            <a:endParaRPr lang="en-GB" sz="35000" dirty="0">
              <a:solidFill>
                <a:srgbClr val="EEF8E4"/>
              </a:solidFill>
            </a:endParaRPr>
          </a:p>
        </p:txBody>
      </p:sp>
      <p:sp>
        <p:nvSpPr>
          <p:cNvPr id="2" name="TextBox 1"/>
          <p:cNvSpPr txBox="1"/>
          <p:nvPr/>
        </p:nvSpPr>
        <p:spPr>
          <a:xfrm>
            <a:off x="0" y="2492896"/>
            <a:ext cx="91440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600" dirty="0"/>
              <a:t>	Part 5: Digit Problems</a:t>
            </a:r>
            <a:endParaRPr lang="en-GB" sz="3600" baseline="-25000" dirty="0"/>
          </a:p>
        </p:txBody>
      </p:sp>
      <p:sp>
        <p:nvSpPr>
          <p:cNvPr id="3" name="TextBox 2"/>
          <p:cNvSpPr txBox="1"/>
          <p:nvPr/>
        </p:nvSpPr>
        <p:spPr>
          <a:xfrm>
            <a:off x="0" y="2132856"/>
            <a:ext cx="9144000"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GB" sz="2000" dirty="0"/>
              <a:t>	Topic 2 – Number Theory</a:t>
            </a:r>
            <a:endParaRPr lang="en-GB" sz="2000" baseline="-250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83568" y="1484784"/>
            <a:ext cx="7992888" cy="830997"/>
          </a:xfrm>
          <a:prstGeom prst="rect">
            <a:avLst/>
          </a:prstGeom>
          <a:noFill/>
        </p:spPr>
        <p:txBody>
          <a:bodyPr wrap="square" rtlCol="0">
            <a:spAutoFit/>
          </a:bodyPr>
          <a:lstStyle/>
          <a:p>
            <a:r>
              <a:rPr lang="en-GB" sz="2400" dirty="0"/>
              <a:t>When we want to find the last digit of some expression, we can do our arithmetic modulo:</a:t>
            </a:r>
          </a:p>
        </p:txBody>
      </p:sp>
      <p:sp>
        <p:nvSpPr>
          <p:cNvPr id="18" name="TextBox 17"/>
          <p:cNvSpPr txBox="1"/>
          <p:nvPr/>
        </p:nvSpPr>
        <p:spPr>
          <a:xfrm>
            <a:off x="3491880" y="3284984"/>
            <a:ext cx="2232248"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4800" dirty="0"/>
              <a:t>10</a:t>
            </a:r>
          </a:p>
        </p:txBody>
      </p:sp>
      <p:sp>
        <p:nvSpPr>
          <p:cNvPr id="19" name="Rectangle 18"/>
          <p:cNvSpPr/>
          <p:nvPr/>
        </p:nvSpPr>
        <p:spPr>
          <a:xfrm>
            <a:off x="3491880" y="3284983"/>
            <a:ext cx="2232248" cy="8309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6" name="Group 5"/>
          <p:cNvGrpSpPr/>
          <p:nvPr/>
        </p:nvGrpSpPr>
        <p:grpSpPr>
          <a:xfrm>
            <a:off x="0" y="0"/>
            <a:ext cx="9143074" cy="599127"/>
            <a:chOff x="0" y="13335"/>
            <a:chExt cx="9144218" cy="599127"/>
          </a:xfrm>
        </p:grpSpPr>
        <p:sp>
          <p:nvSpPr>
            <p:cNvPr id="7"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Reasoning about last digits</a:t>
              </a:r>
            </a:p>
          </p:txBody>
        </p:sp>
        <p:cxnSp>
          <p:nvCxnSpPr>
            <p:cNvPr id="8" name="Straight Connector 7"/>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Using Laws of Modular Arithmetic</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80727"/>
            <a:ext cx="8064896"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400" dirty="0"/>
              <a:t>Prove that the last digit of a square number can never be 2.</a:t>
            </a:r>
          </a:p>
        </p:txBody>
      </p:sp>
      <mc:AlternateContent xmlns:mc="http://schemas.openxmlformats.org/markup-compatibility/2006" xmlns:a14="http://schemas.microsoft.com/office/drawing/2010/main">
        <mc:Choice Requires="a14">
          <p:sp>
            <p:nvSpPr>
              <p:cNvPr id="6" name="TextBox 5"/>
              <p:cNvSpPr txBox="1"/>
              <p:nvPr/>
            </p:nvSpPr>
            <p:spPr>
              <a:xfrm>
                <a:off x="683568" y="1628800"/>
                <a:ext cx="7200800" cy="2677656"/>
              </a:xfrm>
              <a:prstGeom prst="rect">
                <a:avLst/>
              </a:prstGeom>
              <a:noFill/>
            </p:spPr>
            <p:txBody>
              <a:bodyPr wrap="square" rtlCol="0">
                <a:spAutoFit/>
              </a:bodyPr>
              <a:lstStyle/>
              <a:p>
                <a:r>
                  <a:rPr lang="en-GB" sz="2000" dirty="0"/>
                  <a:t>If a square number DID end with a 2, then expressing this in modular arithmetic:</a:t>
                </a:r>
              </a:p>
              <a:p>
                <a:endParaRPr lang="en-GB" sz="2000" dirty="0"/>
              </a:p>
              <a:p>
                <a:pPr/>
                <a14:m>
                  <m:oMathPara xmlns:m="http://schemas.openxmlformats.org/officeDocument/2006/math">
                    <m:oMathParaPr>
                      <m:jc m:val="centerGroup"/>
                    </m:oMathParaPr>
                    <m:oMath xmlns:m="http://schemas.openxmlformats.org/officeDocument/2006/math">
                      <m:sSup>
                        <m:sSupPr>
                          <m:ctrlPr>
                            <a:rPr lang="en-GB" sz="2800" b="0" i="1" smtClean="0">
                              <a:latin typeface="Cambria Math"/>
                            </a:rPr>
                          </m:ctrlPr>
                        </m:sSupPr>
                        <m:e>
                          <m:r>
                            <a:rPr lang="en-GB" sz="2800" b="0" i="1" smtClean="0">
                              <a:latin typeface="Cambria Math"/>
                            </a:rPr>
                            <m:t>𝑛</m:t>
                          </m:r>
                        </m:e>
                        <m:sup>
                          <m:r>
                            <a:rPr lang="en-GB" sz="2800" b="0" i="1" smtClean="0">
                              <a:latin typeface="Cambria Math"/>
                            </a:rPr>
                            <m:t>2</m:t>
                          </m:r>
                        </m:sup>
                      </m:sSup>
                      <m:r>
                        <a:rPr lang="en-GB" sz="2800" b="0" i="1" smtClean="0">
                          <a:latin typeface="Cambria Math"/>
                        </a:rPr>
                        <m:t>≡2 </m:t>
                      </m:r>
                      <m:d>
                        <m:dPr>
                          <m:ctrlPr>
                            <a:rPr lang="en-GB" sz="2800" b="0" i="1" smtClean="0">
                              <a:latin typeface="Cambria Math"/>
                            </a:rPr>
                          </m:ctrlPr>
                        </m:dPr>
                        <m:e>
                          <m:r>
                            <a:rPr lang="en-GB" sz="2800" b="0" i="1" smtClean="0">
                              <a:latin typeface="Cambria Math"/>
                            </a:rPr>
                            <m:t>𝑚𝑜𝑑</m:t>
                          </m:r>
                          <m:r>
                            <a:rPr lang="en-GB" sz="2800" b="0" i="1" smtClean="0">
                              <a:latin typeface="Cambria Math"/>
                            </a:rPr>
                            <m:t> 10</m:t>
                          </m:r>
                        </m:e>
                      </m:d>
                    </m:oMath>
                  </m:oMathPara>
                </a14:m>
                <a:endParaRPr lang="en-GB" sz="2000" dirty="0"/>
              </a:p>
              <a:p>
                <a:endParaRPr lang="en-GB" sz="2000" dirty="0"/>
              </a:p>
              <a:p>
                <a:r>
                  <a:rPr lang="en-GB" sz="2000" dirty="0"/>
                  <a:t>Since </a:t>
                </a:r>
                <a14:m>
                  <m:oMath xmlns:m="http://schemas.openxmlformats.org/officeDocument/2006/math">
                    <m:r>
                      <a:rPr lang="en-GB" sz="2000" b="0" i="1" smtClean="0">
                        <a:latin typeface="Cambria Math"/>
                      </a:rPr>
                      <m:t>𝑛</m:t>
                    </m:r>
                    <m:r>
                      <a:rPr lang="en-GB" sz="2000" b="0" i="1" smtClean="0">
                        <a:latin typeface="Cambria Math"/>
                      </a:rPr>
                      <m:t>≡0,1,2,3,4,5,6,7,8,9 </m:t>
                    </m:r>
                    <m:d>
                      <m:dPr>
                        <m:ctrlPr>
                          <a:rPr lang="en-GB" sz="2000" b="0" i="1" smtClean="0">
                            <a:latin typeface="Cambria Math"/>
                          </a:rPr>
                        </m:ctrlPr>
                      </m:dPr>
                      <m:e>
                        <m:r>
                          <a:rPr lang="en-GB" sz="2000" b="0" i="1" smtClean="0">
                            <a:latin typeface="Cambria Math"/>
                          </a:rPr>
                          <m:t>𝑚𝑜𝑑</m:t>
                        </m:r>
                        <m:r>
                          <a:rPr lang="en-GB" sz="2000" b="0" i="1" smtClean="0">
                            <a:latin typeface="Cambria Math"/>
                          </a:rPr>
                          <m:t> 10</m:t>
                        </m:r>
                      </m:e>
                    </m:d>
                  </m:oMath>
                </a14:m>
                <a:r>
                  <a:rPr lang="en-GB" sz="2000" dirty="0"/>
                  <a:t>, then </a:t>
                </a:r>
                <a14:m>
                  <m:oMath xmlns:m="http://schemas.openxmlformats.org/officeDocument/2006/math">
                    <m:sSup>
                      <m:sSupPr>
                        <m:ctrlPr>
                          <a:rPr lang="en-GB" sz="2000" b="0" i="1" smtClean="0">
                            <a:latin typeface="Cambria Math"/>
                          </a:rPr>
                        </m:ctrlPr>
                      </m:sSupPr>
                      <m:e>
                        <m:r>
                          <a:rPr lang="en-GB" sz="2000" b="0" i="1" smtClean="0">
                            <a:latin typeface="Cambria Math"/>
                          </a:rPr>
                          <m:t>𝑛</m:t>
                        </m:r>
                      </m:e>
                      <m:sup>
                        <m:r>
                          <a:rPr lang="en-GB" sz="2000" b="0" i="1" smtClean="0">
                            <a:latin typeface="Cambria Math"/>
                          </a:rPr>
                          <m:t>2</m:t>
                        </m:r>
                      </m:sup>
                    </m:sSup>
                    <m:r>
                      <a:rPr lang="en-GB" sz="2000" b="0" i="1" smtClean="0">
                        <a:latin typeface="Cambria Math"/>
                      </a:rPr>
                      <m:t>≡0, 1, 4, 9, 6, 5, 6, 9, 4, 1 </m:t>
                    </m:r>
                    <m:d>
                      <m:dPr>
                        <m:ctrlPr>
                          <a:rPr lang="en-GB" sz="2000" b="0" i="1" smtClean="0">
                            <a:latin typeface="Cambria Math"/>
                          </a:rPr>
                        </m:ctrlPr>
                      </m:dPr>
                      <m:e>
                        <m:r>
                          <a:rPr lang="en-GB" sz="2000" b="0" i="1" smtClean="0">
                            <a:latin typeface="Cambria Math"/>
                          </a:rPr>
                          <m:t>𝑚𝑜𝑑</m:t>
                        </m:r>
                        <m:r>
                          <a:rPr lang="en-GB" sz="2000" b="0" i="1" smtClean="0">
                            <a:latin typeface="Cambria Math"/>
                          </a:rPr>
                          <m:t> 10</m:t>
                        </m:r>
                      </m:e>
                    </m:d>
                  </m:oMath>
                </a14:m>
                <a:r>
                  <a:rPr lang="en-GB" sz="2000" dirty="0"/>
                  <a:t>.</a:t>
                </a:r>
              </a:p>
              <a:p>
                <a:r>
                  <a:rPr lang="en-GB" sz="2000" dirty="0"/>
                  <a:t>So square numbers cannot end in 2 or 3 or 7 or 8.</a:t>
                </a:r>
              </a:p>
            </p:txBody>
          </p:sp>
        </mc:Choice>
        <mc:Fallback xmlns="">
          <p:sp>
            <p:nvSpPr>
              <p:cNvPr id="6" name="TextBox 5"/>
              <p:cNvSpPr txBox="1">
                <a:spLocks noRot="1" noChangeAspect="1" noMove="1" noResize="1" noEditPoints="1" noAdjustHandles="1" noChangeArrowheads="1" noChangeShapeType="1" noTextEdit="1"/>
              </p:cNvSpPr>
              <p:nvPr/>
            </p:nvSpPr>
            <p:spPr>
              <a:xfrm>
                <a:off x="683568" y="1628800"/>
                <a:ext cx="7200800" cy="2677656"/>
              </a:xfrm>
              <a:prstGeom prst="rect">
                <a:avLst/>
              </a:prstGeom>
              <a:blipFill rotWithShape="1">
                <a:blip r:embed="rId2"/>
                <a:stretch>
                  <a:fillRect l="-847" t="-1139" b="-3189"/>
                </a:stretch>
              </a:blipFill>
            </p:spPr>
            <p:txBody>
              <a:bodyPr/>
              <a:lstStyle/>
              <a:p>
                <a:r>
                  <a:rPr lang="en-GB">
                    <a:noFill/>
                  </a:rPr>
                  <a:t> </a:t>
                </a:r>
              </a:p>
            </p:txBody>
          </p:sp>
        </mc:Fallback>
      </mc:AlternateContent>
      <p:sp>
        <p:nvSpPr>
          <p:cNvPr id="7" name="Rectangle 6"/>
          <p:cNvSpPr/>
          <p:nvPr/>
        </p:nvSpPr>
        <p:spPr>
          <a:xfrm>
            <a:off x="395536" y="1474528"/>
            <a:ext cx="8064896" cy="38884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2163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124744"/>
            <a:ext cx="1800200" cy="830997"/>
          </a:xfrm>
          <a:prstGeom prst="rect">
            <a:avLst/>
          </a:prstGeom>
          <a:noFill/>
        </p:spPr>
        <p:txBody>
          <a:bodyPr wrap="square" rtlCol="0">
            <a:spAutoFit/>
          </a:bodyPr>
          <a:lstStyle/>
          <a:p>
            <a:r>
              <a:rPr lang="en-GB" sz="4800" dirty="0"/>
              <a:t>3</a:t>
            </a:r>
            <a:r>
              <a:rPr lang="en-GB" sz="4800" baseline="30000" dirty="0"/>
              <a:t>1000</a:t>
            </a:r>
          </a:p>
        </p:txBody>
      </p:sp>
      <p:sp>
        <p:nvSpPr>
          <p:cNvPr id="3" name="TextBox 2"/>
          <p:cNvSpPr txBox="1"/>
          <p:nvPr/>
        </p:nvSpPr>
        <p:spPr>
          <a:xfrm>
            <a:off x="1331640" y="2636912"/>
            <a:ext cx="576064" cy="707886"/>
          </a:xfrm>
          <a:prstGeom prst="rect">
            <a:avLst/>
          </a:prstGeom>
          <a:noFill/>
        </p:spPr>
        <p:txBody>
          <a:bodyPr wrap="square" rtlCol="0">
            <a:spAutoFit/>
          </a:bodyPr>
          <a:lstStyle/>
          <a:p>
            <a:r>
              <a:rPr lang="en-GB" sz="4000" dirty="0"/>
              <a:t>3</a:t>
            </a:r>
          </a:p>
        </p:txBody>
      </p:sp>
      <p:sp>
        <p:nvSpPr>
          <p:cNvPr id="4" name="TextBox 3"/>
          <p:cNvSpPr txBox="1"/>
          <p:nvPr/>
        </p:nvSpPr>
        <p:spPr>
          <a:xfrm>
            <a:off x="1331640" y="2204864"/>
            <a:ext cx="432048" cy="369332"/>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GB" dirty="0"/>
              <a:t>3</a:t>
            </a:r>
            <a:r>
              <a:rPr lang="en-GB" baseline="30000" dirty="0"/>
              <a:t>1</a:t>
            </a:r>
          </a:p>
        </p:txBody>
      </p:sp>
      <p:grpSp>
        <p:nvGrpSpPr>
          <p:cNvPr id="13" name="Group 31"/>
          <p:cNvGrpSpPr/>
          <p:nvPr/>
        </p:nvGrpSpPr>
        <p:grpSpPr>
          <a:xfrm>
            <a:off x="1907704" y="2204864"/>
            <a:ext cx="1152128" cy="1139934"/>
            <a:chOff x="1907704" y="2204864"/>
            <a:chExt cx="1152128" cy="1139934"/>
          </a:xfrm>
        </p:grpSpPr>
        <p:sp>
          <p:nvSpPr>
            <p:cNvPr id="5" name="TextBox 4"/>
            <p:cNvSpPr txBox="1"/>
            <p:nvPr/>
          </p:nvSpPr>
          <p:spPr>
            <a:xfrm>
              <a:off x="2483768" y="2204864"/>
              <a:ext cx="432048" cy="369332"/>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GB" dirty="0"/>
                <a:t>3</a:t>
              </a:r>
              <a:r>
                <a:rPr lang="en-GB" baseline="30000" dirty="0"/>
                <a:t>2</a:t>
              </a:r>
            </a:p>
          </p:txBody>
        </p:sp>
        <p:sp>
          <p:nvSpPr>
            <p:cNvPr id="6" name="TextBox 5"/>
            <p:cNvSpPr txBox="1"/>
            <p:nvPr/>
          </p:nvSpPr>
          <p:spPr>
            <a:xfrm>
              <a:off x="2483768" y="2636912"/>
              <a:ext cx="576064" cy="707886"/>
            </a:xfrm>
            <a:prstGeom prst="rect">
              <a:avLst/>
            </a:prstGeom>
            <a:noFill/>
          </p:spPr>
          <p:txBody>
            <a:bodyPr wrap="square" rtlCol="0">
              <a:spAutoFit/>
            </a:bodyPr>
            <a:lstStyle/>
            <a:p>
              <a:r>
                <a:rPr lang="en-GB" sz="4000" dirty="0"/>
                <a:t>9</a:t>
              </a:r>
            </a:p>
          </p:txBody>
        </p:sp>
        <p:cxnSp>
          <p:nvCxnSpPr>
            <p:cNvPr id="14" name="Straight Arrow Connector 13"/>
            <p:cNvCxnSpPr>
              <a:stCxn id="3" idx="3"/>
            </p:cNvCxnSpPr>
            <p:nvPr/>
          </p:nvCxnSpPr>
          <p:spPr>
            <a:xfrm>
              <a:off x="1907704" y="2990855"/>
              <a:ext cx="504056" cy="609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18" name="Group 32"/>
          <p:cNvGrpSpPr/>
          <p:nvPr/>
        </p:nvGrpSpPr>
        <p:grpSpPr>
          <a:xfrm>
            <a:off x="2987824" y="2204864"/>
            <a:ext cx="1008112" cy="1139934"/>
            <a:chOff x="2987824" y="2204864"/>
            <a:chExt cx="1008112" cy="1139934"/>
          </a:xfrm>
        </p:grpSpPr>
        <p:sp>
          <p:nvSpPr>
            <p:cNvPr id="7" name="TextBox 6"/>
            <p:cNvSpPr txBox="1"/>
            <p:nvPr/>
          </p:nvSpPr>
          <p:spPr>
            <a:xfrm>
              <a:off x="3419872" y="2636912"/>
              <a:ext cx="576064" cy="707886"/>
            </a:xfrm>
            <a:prstGeom prst="rect">
              <a:avLst/>
            </a:prstGeom>
            <a:noFill/>
          </p:spPr>
          <p:txBody>
            <a:bodyPr wrap="square" rtlCol="0">
              <a:spAutoFit/>
            </a:bodyPr>
            <a:lstStyle/>
            <a:p>
              <a:r>
                <a:rPr lang="en-GB" sz="4000" dirty="0"/>
                <a:t>7</a:t>
              </a:r>
            </a:p>
          </p:txBody>
        </p:sp>
        <p:sp>
          <p:nvSpPr>
            <p:cNvPr id="8" name="TextBox 7"/>
            <p:cNvSpPr txBox="1"/>
            <p:nvPr/>
          </p:nvSpPr>
          <p:spPr>
            <a:xfrm>
              <a:off x="3419872" y="2204864"/>
              <a:ext cx="432048" cy="369332"/>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GB" dirty="0"/>
                <a:t>3</a:t>
              </a:r>
              <a:r>
                <a:rPr lang="en-GB" baseline="30000" dirty="0"/>
                <a:t>3</a:t>
              </a:r>
            </a:p>
          </p:txBody>
        </p:sp>
        <p:cxnSp>
          <p:nvCxnSpPr>
            <p:cNvPr id="15" name="Straight Arrow Connector 14"/>
            <p:cNvCxnSpPr/>
            <p:nvPr/>
          </p:nvCxnSpPr>
          <p:spPr>
            <a:xfrm>
              <a:off x="2987824" y="2996952"/>
              <a:ext cx="504056" cy="609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19" name="Group 33"/>
          <p:cNvGrpSpPr/>
          <p:nvPr/>
        </p:nvGrpSpPr>
        <p:grpSpPr>
          <a:xfrm>
            <a:off x="3995936" y="2204864"/>
            <a:ext cx="1080120" cy="1139934"/>
            <a:chOff x="3995936" y="2204864"/>
            <a:chExt cx="1080120" cy="1139934"/>
          </a:xfrm>
        </p:grpSpPr>
        <p:sp>
          <p:nvSpPr>
            <p:cNvPr id="9" name="TextBox 8"/>
            <p:cNvSpPr txBox="1"/>
            <p:nvPr/>
          </p:nvSpPr>
          <p:spPr>
            <a:xfrm>
              <a:off x="4499992" y="2636912"/>
              <a:ext cx="576064" cy="707886"/>
            </a:xfrm>
            <a:prstGeom prst="rect">
              <a:avLst/>
            </a:prstGeom>
            <a:noFill/>
          </p:spPr>
          <p:txBody>
            <a:bodyPr wrap="square" rtlCol="0">
              <a:spAutoFit/>
            </a:bodyPr>
            <a:lstStyle/>
            <a:p>
              <a:r>
                <a:rPr lang="en-GB" sz="4000" dirty="0"/>
                <a:t>1</a:t>
              </a:r>
            </a:p>
          </p:txBody>
        </p:sp>
        <p:sp>
          <p:nvSpPr>
            <p:cNvPr id="10" name="TextBox 9"/>
            <p:cNvSpPr txBox="1"/>
            <p:nvPr/>
          </p:nvSpPr>
          <p:spPr>
            <a:xfrm>
              <a:off x="4499992" y="2204864"/>
              <a:ext cx="432048" cy="369332"/>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GB" dirty="0"/>
                <a:t>3</a:t>
              </a:r>
              <a:r>
                <a:rPr lang="en-GB" baseline="30000" dirty="0"/>
                <a:t>4</a:t>
              </a:r>
            </a:p>
          </p:txBody>
        </p:sp>
        <p:cxnSp>
          <p:nvCxnSpPr>
            <p:cNvPr id="16" name="Straight Arrow Connector 15"/>
            <p:cNvCxnSpPr/>
            <p:nvPr/>
          </p:nvCxnSpPr>
          <p:spPr>
            <a:xfrm>
              <a:off x="3995936" y="2996952"/>
              <a:ext cx="504056" cy="609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23" name="Group 34"/>
          <p:cNvGrpSpPr/>
          <p:nvPr/>
        </p:nvGrpSpPr>
        <p:grpSpPr>
          <a:xfrm>
            <a:off x="5076056" y="2204864"/>
            <a:ext cx="2016224" cy="1139934"/>
            <a:chOff x="5076056" y="2204864"/>
            <a:chExt cx="2016224" cy="1139934"/>
          </a:xfrm>
        </p:grpSpPr>
        <p:sp>
          <p:nvSpPr>
            <p:cNvPr id="11" name="TextBox 10"/>
            <p:cNvSpPr txBox="1"/>
            <p:nvPr/>
          </p:nvSpPr>
          <p:spPr>
            <a:xfrm>
              <a:off x="6516216" y="2636912"/>
              <a:ext cx="576064" cy="707886"/>
            </a:xfrm>
            <a:prstGeom prst="rect">
              <a:avLst/>
            </a:prstGeom>
            <a:noFill/>
          </p:spPr>
          <p:txBody>
            <a:bodyPr wrap="square" rtlCol="0">
              <a:spAutoFit/>
            </a:bodyPr>
            <a:lstStyle/>
            <a:p>
              <a:r>
                <a:rPr lang="en-GB" sz="4000" dirty="0"/>
                <a:t>1</a:t>
              </a:r>
            </a:p>
          </p:txBody>
        </p:sp>
        <p:sp>
          <p:nvSpPr>
            <p:cNvPr id="12" name="TextBox 11"/>
            <p:cNvSpPr txBox="1"/>
            <p:nvPr/>
          </p:nvSpPr>
          <p:spPr>
            <a:xfrm>
              <a:off x="6372200" y="2204864"/>
              <a:ext cx="648072" cy="369332"/>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GB" dirty="0"/>
                <a:t>3</a:t>
              </a:r>
              <a:r>
                <a:rPr lang="en-GB" baseline="30000" dirty="0"/>
                <a:t>1000</a:t>
              </a:r>
            </a:p>
          </p:txBody>
        </p:sp>
        <p:cxnSp>
          <p:nvCxnSpPr>
            <p:cNvPr id="17" name="Straight Arrow Connector 16"/>
            <p:cNvCxnSpPr>
              <a:stCxn id="9" idx="3"/>
              <a:endCxn id="11" idx="1"/>
            </p:cNvCxnSpPr>
            <p:nvPr/>
          </p:nvCxnSpPr>
          <p:spPr>
            <a:xfrm>
              <a:off x="5076056" y="2990855"/>
              <a:ext cx="144016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sp>
        <p:nvSpPr>
          <p:cNvPr id="20" name="TextBox 19"/>
          <p:cNvSpPr txBox="1"/>
          <p:nvPr/>
        </p:nvSpPr>
        <p:spPr>
          <a:xfrm>
            <a:off x="7415808" y="2708920"/>
            <a:ext cx="1728192" cy="553998"/>
          </a:xfrm>
          <a:prstGeom prst="rect">
            <a:avLst/>
          </a:prstGeom>
          <a:noFill/>
        </p:spPr>
        <p:txBody>
          <a:bodyPr wrap="square" rtlCol="0">
            <a:spAutoFit/>
          </a:bodyPr>
          <a:lstStyle/>
          <a:p>
            <a:r>
              <a:rPr lang="en-GB" sz="3000" dirty="0"/>
              <a:t>(mod 10)</a:t>
            </a:r>
          </a:p>
        </p:txBody>
      </p:sp>
      <p:grpSp>
        <p:nvGrpSpPr>
          <p:cNvPr id="24" name="Group 35"/>
          <p:cNvGrpSpPr/>
          <p:nvPr/>
        </p:nvGrpSpPr>
        <p:grpSpPr>
          <a:xfrm>
            <a:off x="179512" y="3356992"/>
            <a:ext cx="3384376" cy="2495312"/>
            <a:chOff x="179512" y="3356992"/>
            <a:chExt cx="3384376" cy="2495312"/>
          </a:xfrm>
        </p:grpSpPr>
        <p:sp>
          <p:nvSpPr>
            <p:cNvPr id="21" name="TextBox 20"/>
            <p:cNvSpPr txBox="1"/>
            <p:nvPr/>
          </p:nvSpPr>
          <p:spPr>
            <a:xfrm>
              <a:off x="179512" y="4221088"/>
              <a:ext cx="2736304" cy="16312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GB" sz="2000" dirty="0"/>
                <a:t>27 </a:t>
              </a:r>
              <a:r>
                <a:rPr lang="en-GB" sz="2000" dirty="0">
                  <a:sym typeface="Symbol"/>
                </a:rPr>
                <a:t></a:t>
              </a:r>
              <a:r>
                <a:rPr lang="en-GB" sz="2000" dirty="0"/>
                <a:t> 7 (mod 10), i.e. we only ever need to keep the last digit when we’re working modulo-10 arithmetic.</a:t>
              </a:r>
            </a:p>
          </p:txBody>
        </p:sp>
        <p:cxnSp>
          <p:nvCxnSpPr>
            <p:cNvPr id="22" name="Straight Arrow Connector 21"/>
            <p:cNvCxnSpPr>
              <a:stCxn id="21" idx="0"/>
            </p:cNvCxnSpPr>
            <p:nvPr/>
          </p:nvCxnSpPr>
          <p:spPr>
            <a:xfrm flipV="1">
              <a:off x="1547664" y="3356992"/>
              <a:ext cx="2016224" cy="864096"/>
            </a:xfrm>
            <a:prstGeom prst="straightConnector1">
              <a:avLst/>
            </a:prstGeom>
            <a:ln>
              <a:prstDash val="sysDash"/>
              <a:tailEnd type="arrow"/>
            </a:ln>
          </p:spPr>
          <p:style>
            <a:lnRef idx="3">
              <a:schemeClr val="accent3"/>
            </a:lnRef>
            <a:fillRef idx="0">
              <a:schemeClr val="accent3"/>
            </a:fillRef>
            <a:effectRef idx="2">
              <a:schemeClr val="accent3"/>
            </a:effectRef>
            <a:fontRef idx="minor">
              <a:schemeClr val="tx1"/>
            </a:fontRef>
          </p:style>
        </p:cxnSp>
      </p:grpSp>
      <p:grpSp>
        <p:nvGrpSpPr>
          <p:cNvPr id="25" name="Group 36"/>
          <p:cNvGrpSpPr/>
          <p:nvPr/>
        </p:nvGrpSpPr>
        <p:grpSpPr>
          <a:xfrm>
            <a:off x="3059832" y="3356992"/>
            <a:ext cx="5868144" cy="3038857"/>
            <a:chOff x="3059832" y="3356992"/>
            <a:chExt cx="5868144" cy="3038857"/>
          </a:xfrm>
        </p:grpSpPr>
        <p:sp>
          <p:nvSpPr>
            <p:cNvPr id="26" name="TextBox 25"/>
            <p:cNvSpPr txBox="1"/>
            <p:nvPr/>
          </p:nvSpPr>
          <p:spPr>
            <a:xfrm>
              <a:off x="3059832" y="4149080"/>
              <a:ext cx="5868144" cy="22467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2000" b="1" dirty="0"/>
                <a:t>This is a very useful trick!</a:t>
              </a:r>
            </a:p>
            <a:p>
              <a:r>
                <a:rPr lang="en-GB" sz="2000" dirty="0"/>
                <a:t>If a </a:t>
              </a:r>
              <a:r>
                <a:rPr lang="en-GB" sz="2000" dirty="0">
                  <a:sym typeface="Symbol"/>
                </a:rPr>
                <a:t></a:t>
              </a:r>
              <a:r>
                <a:rPr lang="en-GB" sz="2000" dirty="0"/>
                <a:t> 1 (mod n), then </a:t>
              </a:r>
              <a:r>
                <a:rPr lang="en-GB" sz="2000" dirty="0" err="1"/>
                <a:t>a</a:t>
              </a:r>
              <a:r>
                <a:rPr lang="en-GB" sz="2000" baseline="30000" dirty="0" err="1"/>
                <a:t>k</a:t>
              </a:r>
              <a:r>
                <a:rPr lang="en-GB" sz="2000" dirty="0"/>
                <a:t> </a:t>
              </a:r>
              <a:r>
                <a:rPr lang="en-GB" sz="2000" dirty="0">
                  <a:sym typeface="Symbol"/>
                </a:rPr>
                <a:t></a:t>
              </a:r>
              <a:r>
                <a:rPr lang="en-GB" sz="2000" dirty="0"/>
                <a:t> 1</a:t>
              </a:r>
              <a:r>
                <a:rPr lang="en-GB" sz="2000" baseline="30000" dirty="0"/>
                <a:t>k</a:t>
              </a:r>
              <a:r>
                <a:rPr lang="en-GB" sz="2000" dirty="0"/>
                <a:t> </a:t>
              </a:r>
              <a:r>
                <a:rPr lang="en-GB" sz="2000" dirty="0">
                  <a:sym typeface="Symbol"/>
                </a:rPr>
                <a:t></a:t>
              </a:r>
              <a:r>
                <a:rPr lang="en-GB" sz="2000" dirty="0"/>
                <a:t> 1 (mod n)</a:t>
              </a:r>
            </a:p>
            <a:p>
              <a:r>
                <a:rPr lang="en-GB" sz="2000" dirty="0"/>
                <a:t>So if 3</a:t>
              </a:r>
              <a:r>
                <a:rPr lang="en-GB" sz="2000" baseline="30000" dirty="0"/>
                <a:t>4</a:t>
              </a:r>
              <a:r>
                <a:rPr lang="en-GB" sz="2000" dirty="0"/>
                <a:t> </a:t>
              </a:r>
              <a:r>
                <a:rPr lang="en-GB" sz="2000" dirty="0">
                  <a:sym typeface="Symbol"/>
                </a:rPr>
                <a:t></a:t>
              </a:r>
              <a:r>
                <a:rPr lang="en-GB" sz="2000" dirty="0"/>
                <a:t> 1 (mod 10), then (3</a:t>
              </a:r>
              <a:r>
                <a:rPr lang="en-GB" sz="2000" baseline="30000" dirty="0"/>
                <a:t>4</a:t>
              </a:r>
              <a:r>
                <a:rPr lang="en-GB" sz="2000" dirty="0"/>
                <a:t>)</a:t>
              </a:r>
              <a:r>
                <a:rPr lang="en-GB" sz="2000" baseline="30000" dirty="0"/>
                <a:t>250</a:t>
              </a:r>
              <a:r>
                <a:rPr lang="en-GB" sz="2000" dirty="0"/>
                <a:t> </a:t>
              </a:r>
              <a:r>
                <a:rPr lang="en-GB" sz="2000" dirty="0">
                  <a:sym typeface="Symbol"/>
                </a:rPr>
                <a:t></a:t>
              </a:r>
              <a:r>
                <a:rPr lang="en-GB" sz="2000" dirty="0"/>
                <a:t> 3</a:t>
              </a:r>
              <a:r>
                <a:rPr lang="en-GB" sz="2000" baseline="30000" dirty="0"/>
                <a:t>1000</a:t>
              </a:r>
              <a:r>
                <a:rPr lang="en-GB" sz="2000" dirty="0"/>
                <a:t> </a:t>
              </a:r>
              <a:r>
                <a:rPr lang="en-GB" sz="2000" dirty="0">
                  <a:sym typeface="Symbol"/>
                </a:rPr>
                <a:t></a:t>
              </a:r>
              <a:r>
                <a:rPr lang="en-GB" sz="2000" dirty="0"/>
                <a:t> 1 (mod 10).</a:t>
              </a:r>
            </a:p>
            <a:p>
              <a:r>
                <a:rPr lang="en-GB" sz="2000" dirty="0"/>
                <a:t>A strategy to find the last digit in general of </a:t>
              </a:r>
              <a:r>
                <a:rPr lang="en-GB" sz="2000" dirty="0" err="1"/>
                <a:t>a</a:t>
              </a:r>
              <a:r>
                <a:rPr lang="en-GB" sz="2000" baseline="30000" dirty="0" err="1"/>
                <a:t>b</a:t>
              </a:r>
              <a:r>
                <a:rPr lang="en-GB" sz="2000" dirty="0"/>
                <a:t> therefore is to try and get to 1 by incrementally raising the power, at which point we can multiply the power by anything we like!</a:t>
              </a:r>
            </a:p>
          </p:txBody>
        </p:sp>
        <p:cxnSp>
          <p:nvCxnSpPr>
            <p:cNvPr id="29" name="Straight Arrow Connector 28"/>
            <p:cNvCxnSpPr>
              <a:stCxn id="26" idx="0"/>
            </p:cNvCxnSpPr>
            <p:nvPr/>
          </p:nvCxnSpPr>
          <p:spPr>
            <a:xfrm flipV="1">
              <a:off x="5993904" y="3356992"/>
              <a:ext cx="306288" cy="792088"/>
            </a:xfrm>
            <a:prstGeom prst="straightConnector1">
              <a:avLst/>
            </a:prstGeom>
            <a:ln>
              <a:prstDash val="sysDash"/>
              <a:tailEnd type="arrow"/>
            </a:ln>
          </p:spPr>
          <p:style>
            <a:lnRef idx="3">
              <a:schemeClr val="accent1"/>
            </a:lnRef>
            <a:fillRef idx="0">
              <a:schemeClr val="accent1"/>
            </a:fillRef>
            <a:effectRef idx="2">
              <a:schemeClr val="accent1"/>
            </a:effectRef>
            <a:fontRef idx="minor">
              <a:schemeClr val="tx1"/>
            </a:fontRef>
          </p:style>
        </p:cxnSp>
      </p:grpSp>
      <p:grpSp>
        <p:nvGrpSpPr>
          <p:cNvPr id="30" name="Group 29"/>
          <p:cNvGrpSpPr/>
          <p:nvPr/>
        </p:nvGrpSpPr>
        <p:grpSpPr>
          <a:xfrm>
            <a:off x="0" y="0"/>
            <a:ext cx="9143074" cy="599127"/>
            <a:chOff x="0" y="13335"/>
            <a:chExt cx="9144218" cy="599127"/>
          </a:xfrm>
        </p:grpSpPr>
        <p:sp>
          <p:nvSpPr>
            <p:cNvPr id="31"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Reasoning about last digits</a:t>
              </a:r>
            </a:p>
          </p:txBody>
        </p:sp>
        <p:cxnSp>
          <p:nvCxnSpPr>
            <p:cNvPr id="32" name="Straight Connector 31"/>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par>
                                <p:cTn id="13" presetID="22" presetClass="entr" presetSubtype="4"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par>
                                <p:cTn id="26" presetID="22" presetClass="entr" presetSubtype="4"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down)">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11560" y="2204864"/>
            <a:ext cx="1656184" cy="648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sym typeface="Wingdings"/>
              </a:rPr>
              <a:t></a:t>
            </a:r>
            <a:endParaRPr lang="en-GB" sz="2800" dirty="0"/>
          </a:p>
        </p:txBody>
      </p:sp>
      <p:sp>
        <p:nvSpPr>
          <p:cNvPr id="18" name="Rectangle 17"/>
          <p:cNvSpPr/>
          <p:nvPr/>
        </p:nvSpPr>
        <p:spPr>
          <a:xfrm>
            <a:off x="611560" y="3068960"/>
            <a:ext cx="165618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p:sp>
        <p:nvSpPr>
          <p:cNvPr id="2" name="TextBox 1"/>
          <p:cNvSpPr txBox="1"/>
          <p:nvPr/>
        </p:nvSpPr>
        <p:spPr>
          <a:xfrm>
            <a:off x="431540" y="847379"/>
            <a:ext cx="7560840" cy="101566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US" sz="2000" b="1" dirty="0"/>
              <a:t>[SMC]:</a:t>
            </a:r>
            <a:r>
              <a:rPr lang="en-US" sz="2000" dirty="0"/>
              <a:t> The value of 1</a:t>
            </a:r>
            <a:r>
              <a:rPr lang="en-US" sz="2000" baseline="30000" dirty="0"/>
              <a:t>2004</a:t>
            </a:r>
            <a:r>
              <a:rPr lang="en-US" sz="2000" dirty="0"/>
              <a:t> + 3</a:t>
            </a:r>
            <a:r>
              <a:rPr lang="en-US" sz="2000" baseline="30000" dirty="0"/>
              <a:t>2004</a:t>
            </a:r>
            <a:r>
              <a:rPr lang="en-US" sz="2000" dirty="0"/>
              <a:t> + 5</a:t>
            </a:r>
            <a:r>
              <a:rPr lang="en-US" sz="2000" baseline="30000" dirty="0"/>
              <a:t>2004</a:t>
            </a:r>
            <a:r>
              <a:rPr lang="en-US" sz="2000" dirty="0"/>
              <a:t> + 7</a:t>
            </a:r>
            <a:r>
              <a:rPr lang="en-US" sz="2000" baseline="30000" dirty="0"/>
              <a:t>2004</a:t>
            </a:r>
            <a:r>
              <a:rPr lang="en-US" sz="2000" dirty="0"/>
              <a:t> + 9</a:t>
            </a:r>
            <a:r>
              <a:rPr lang="en-US" sz="2000" baseline="30000" dirty="0"/>
              <a:t>2004</a:t>
            </a:r>
            <a:r>
              <a:rPr lang="en-US" sz="2000" dirty="0"/>
              <a:t> is calculated using a powerful computer.</a:t>
            </a:r>
            <a:endParaRPr lang="en-GB" sz="2000" dirty="0"/>
          </a:p>
          <a:p>
            <a:r>
              <a:rPr lang="en-US" sz="2000" dirty="0"/>
              <a:t>What is the units digit of the correct answer?</a:t>
            </a:r>
            <a:endParaRPr lang="en-GB" sz="2000" dirty="0"/>
          </a:p>
        </p:txBody>
      </p:sp>
      <p:sp>
        <p:nvSpPr>
          <p:cNvPr id="11" name="Rectangle 10"/>
          <p:cNvSpPr/>
          <p:nvPr/>
        </p:nvSpPr>
        <p:spPr>
          <a:xfrm>
            <a:off x="611560" y="2204864"/>
            <a:ext cx="1656184"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800" dirty="0"/>
              <a:t>A: 9</a:t>
            </a:r>
          </a:p>
        </p:txBody>
      </p:sp>
      <p:sp>
        <p:nvSpPr>
          <p:cNvPr id="13" name="Rectangle 12"/>
          <p:cNvSpPr/>
          <p:nvPr/>
        </p:nvSpPr>
        <p:spPr>
          <a:xfrm>
            <a:off x="2555776" y="2204864"/>
            <a:ext cx="165618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p:sp>
        <p:nvSpPr>
          <p:cNvPr id="16" name="Rectangle 15"/>
          <p:cNvSpPr/>
          <p:nvPr/>
        </p:nvSpPr>
        <p:spPr>
          <a:xfrm>
            <a:off x="4499992" y="2204864"/>
            <a:ext cx="165618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p:sp>
        <p:nvSpPr>
          <p:cNvPr id="17" name="Rectangle 16"/>
          <p:cNvSpPr/>
          <p:nvPr/>
        </p:nvSpPr>
        <p:spPr>
          <a:xfrm>
            <a:off x="2555776" y="3068960"/>
            <a:ext cx="165618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p:sp>
        <p:nvSpPr>
          <p:cNvPr id="19" name="Rectangle 18"/>
          <p:cNvSpPr/>
          <p:nvPr/>
        </p:nvSpPr>
        <p:spPr>
          <a:xfrm>
            <a:off x="2555776" y="2204864"/>
            <a:ext cx="165618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p:sp>
        <p:nvSpPr>
          <p:cNvPr id="20" name="Rectangle 19"/>
          <p:cNvSpPr/>
          <p:nvPr/>
        </p:nvSpPr>
        <p:spPr>
          <a:xfrm>
            <a:off x="2555776" y="2204864"/>
            <a:ext cx="1656184"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800" dirty="0"/>
              <a:t>B: 7</a:t>
            </a:r>
          </a:p>
        </p:txBody>
      </p:sp>
      <p:sp>
        <p:nvSpPr>
          <p:cNvPr id="21" name="Rectangle 20"/>
          <p:cNvSpPr/>
          <p:nvPr/>
        </p:nvSpPr>
        <p:spPr>
          <a:xfrm>
            <a:off x="4499992" y="2204864"/>
            <a:ext cx="165618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p:sp>
        <p:nvSpPr>
          <p:cNvPr id="22" name="Rectangle 21"/>
          <p:cNvSpPr/>
          <p:nvPr/>
        </p:nvSpPr>
        <p:spPr>
          <a:xfrm>
            <a:off x="4499992" y="2204864"/>
            <a:ext cx="1656184"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800" dirty="0"/>
              <a:t>C: 5</a:t>
            </a:r>
            <a:endParaRPr lang="en-GB" sz="2800" baseline="30000" dirty="0"/>
          </a:p>
        </p:txBody>
      </p:sp>
      <p:sp>
        <p:nvSpPr>
          <p:cNvPr id="24" name="Rectangle 23"/>
          <p:cNvSpPr/>
          <p:nvPr/>
        </p:nvSpPr>
        <p:spPr>
          <a:xfrm>
            <a:off x="611560" y="3068960"/>
            <a:ext cx="1656184"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800" dirty="0"/>
              <a:t>D: 3</a:t>
            </a:r>
          </a:p>
        </p:txBody>
      </p:sp>
      <p:sp>
        <p:nvSpPr>
          <p:cNvPr id="25" name="Rectangle 24"/>
          <p:cNvSpPr/>
          <p:nvPr/>
        </p:nvSpPr>
        <p:spPr>
          <a:xfrm>
            <a:off x="2555776" y="3068960"/>
            <a:ext cx="1656184"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2800" dirty="0">
                <a:sym typeface="Symbol"/>
              </a:rPr>
              <a:t></a:t>
            </a:r>
            <a:r>
              <a:rPr lang="en-GB" sz="2800" dirty="0">
                <a:sym typeface="Wingdings"/>
              </a:rPr>
              <a:t></a:t>
            </a:r>
            <a:endParaRPr lang="en-GB" sz="2800" dirty="0"/>
          </a:p>
        </p:txBody>
      </p:sp>
      <p:sp>
        <p:nvSpPr>
          <p:cNvPr id="26" name="Rectangle 25"/>
          <p:cNvSpPr/>
          <p:nvPr/>
        </p:nvSpPr>
        <p:spPr>
          <a:xfrm>
            <a:off x="2555776" y="3068960"/>
            <a:ext cx="1656184" cy="64807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GB" sz="2800" dirty="0"/>
              <a:t>E: 1</a:t>
            </a:r>
          </a:p>
        </p:txBody>
      </p:sp>
      <p:sp>
        <p:nvSpPr>
          <p:cNvPr id="27" name="TextBox 26"/>
          <p:cNvSpPr txBox="1"/>
          <p:nvPr/>
        </p:nvSpPr>
        <p:spPr>
          <a:xfrm>
            <a:off x="323528" y="4365104"/>
            <a:ext cx="6408712" cy="1938992"/>
          </a:xfrm>
          <a:prstGeom prst="rect">
            <a:avLst/>
          </a:prstGeom>
          <a:noFill/>
        </p:spPr>
        <p:txBody>
          <a:bodyPr wrap="square" rtlCol="0">
            <a:spAutoFit/>
          </a:bodyPr>
          <a:lstStyle/>
          <a:p>
            <a:r>
              <a:rPr lang="en-US" sz="2000" dirty="0"/>
              <a:t>The last digit of 3</a:t>
            </a:r>
            <a:r>
              <a:rPr lang="en-US" sz="2000" baseline="30000" dirty="0"/>
              <a:t>4</a:t>
            </a:r>
            <a:r>
              <a:rPr lang="en-US" sz="2000" dirty="0"/>
              <a:t> is 1, as is the last digit of 7</a:t>
            </a:r>
            <a:r>
              <a:rPr lang="en-US" sz="2000" baseline="30000" dirty="0"/>
              <a:t>4</a:t>
            </a:r>
            <a:r>
              <a:rPr lang="en-US" sz="2000" dirty="0"/>
              <a:t> and the last digit of 9</a:t>
            </a:r>
            <a:r>
              <a:rPr lang="en-US" sz="2000" baseline="30000" dirty="0"/>
              <a:t>2</a:t>
            </a:r>
            <a:r>
              <a:rPr lang="en-US" sz="2000" dirty="0"/>
              <a:t>. So the last digit of (3</a:t>
            </a:r>
            <a:r>
              <a:rPr lang="en-US" sz="2000" baseline="30000" dirty="0"/>
              <a:t>4</a:t>
            </a:r>
            <a:r>
              <a:rPr lang="en-US" sz="2000" dirty="0"/>
              <a:t>)</a:t>
            </a:r>
            <a:r>
              <a:rPr lang="en-US" sz="2000" baseline="30000" dirty="0"/>
              <a:t>501</a:t>
            </a:r>
            <a:r>
              <a:rPr lang="en-US" sz="2000" dirty="0"/>
              <a:t>, that is of 3</a:t>
            </a:r>
            <a:r>
              <a:rPr lang="en-US" sz="2000" baseline="30000" dirty="0"/>
              <a:t>2004</a:t>
            </a:r>
            <a:r>
              <a:rPr lang="en-US" sz="2000" dirty="0"/>
              <a:t>, is 1. Similarly, the last digit of (7</a:t>
            </a:r>
            <a:r>
              <a:rPr lang="en-US" sz="2000" baseline="30000" dirty="0"/>
              <a:t>4</a:t>
            </a:r>
            <a:r>
              <a:rPr lang="en-US" sz="2000" dirty="0"/>
              <a:t>)</a:t>
            </a:r>
            <a:r>
              <a:rPr lang="en-US" sz="2000" baseline="30000" dirty="0"/>
              <a:t>501</a:t>
            </a:r>
            <a:r>
              <a:rPr lang="en-US" sz="2000" dirty="0"/>
              <a:t>, that is of 7</a:t>
            </a:r>
            <a:r>
              <a:rPr lang="en-US" sz="2000" baseline="30000" dirty="0"/>
              <a:t>2004</a:t>
            </a:r>
            <a:r>
              <a:rPr lang="en-US" sz="2000" dirty="0"/>
              <a:t>, is 1 and the last digit of (9</a:t>
            </a:r>
            <a:r>
              <a:rPr lang="en-US" sz="2000" baseline="30000" dirty="0"/>
              <a:t>2</a:t>
            </a:r>
            <a:r>
              <a:rPr lang="en-US" sz="2000" dirty="0"/>
              <a:t>)</a:t>
            </a:r>
            <a:r>
              <a:rPr lang="en-US" sz="2000" baseline="30000" dirty="0"/>
              <a:t>1002</a:t>
            </a:r>
            <a:r>
              <a:rPr lang="en-US" sz="2000" dirty="0"/>
              <a:t>, that is of 9</a:t>
            </a:r>
            <a:r>
              <a:rPr lang="en-US" sz="2000" baseline="30000" dirty="0"/>
              <a:t>2004</a:t>
            </a:r>
            <a:r>
              <a:rPr lang="en-US" sz="2000" dirty="0"/>
              <a:t>, is 1. Furthermore, 1</a:t>
            </a:r>
            <a:r>
              <a:rPr lang="en-US" sz="2000" baseline="30000" dirty="0"/>
              <a:t>2004</a:t>
            </a:r>
            <a:r>
              <a:rPr lang="en-US" sz="2000" dirty="0"/>
              <a:t> = 1 and the last digit of 5</a:t>
            </a:r>
            <a:r>
              <a:rPr lang="en-US" sz="2000" baseline="30000" dirty="0"/>
              <a:t>2004</a:t>
            </a:r>
            <a:r>
              <a:rPr lang="en-US" sz="2000" dirty="0"/>
              <a:t> is 5. So the units digit of the expression is 1 + 1 + 5 + 1 + 1, that is 9.</a:t>
            </a:r>
            <a:endParaRPr lang="en-GB" sz="2000" dirty="0"/>
          </a:p>
        </p:txBody>
      </p:sp>
      <p:grpSp>
        <p:nvGrpSpPr>
          <p:cNvPr id="28" name="Group 27"/>
          <p:cNvGrpSpPr/>
          <p:nvPr/>
        </p:nvGrpSpPr>
        <p:grpSpPr>
          <a:xfrm>
            <a:off x="0" y="0"/>
            <a:ext cx="9143074" cy="599127"/>
            <a:chOff x="0" y="13335"/>
            <a:chExt cx="9144218" cy="599127"/>
          </a:xfrm>
        </p:grpSpPr>
        <p:sp>
          <p:nvSpPr>
            <p:cNvPr id="30"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Reasoning about last digits</a:t>
              </a:r>
            </a:p>
          </p:txBody>
        </p:sp>
        <p:cxnSp>
          <p:nvCxnSpPr>
            <p:cNvPr id="31" name="Straight Connector 30"/>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1000"/>
                                        <p:tgtEl>
                                          <p:spTgt spid="27"/>
                                        </p:tgtEl>
                                      </p:cBhvr>
                                    </p:animEffect>
                                  </p:childTnLst>
                                </p:cTn>
                              </p:par>
                            </p:childTnLst>
                          </p:cTn>
                        </p:par>
                      </p:childTnLst>
                    </p:cTn>
                  </p:par>
                </p:childTnLst>
              </p:cTn>
              <p:nextCondLst>
                <p:cond evt="onClick" delay="0">
                  <p:tgtEl>
                    <p:spTgt spid="11"/>
                  </p:tgtEl>
                </p:cond>
              </p:nextCondLst>
            </p:seq>
            <p:seq concurrent="1" nextAc="seek">
              <p:cTn id="11" restart="whenNotActive" fill="hold" evtFilter="cancelBubble" nodeType="interactiveSeq">
                <p:stCondLst>
                  <p:cond evt="onClick" delay="0">
                    <p:tgtEl>
                      <p:spTgt spid="2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20"/>
                                        </p:tgtEl>
                                      </p:cBhvr>
                                    </p:animEffect>
                                    <p:set>
                                      <p:cBhvr>
                                        <p:cTn id="16"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7" restart="whenNotActive" fill="hold" evtFilter="cancelBubble" nodeType="interactiveSeq">
                <p:stCondLst>
                  <p:cond evt="onClick" delay="0">
                    <p:tgtEl>
                      <p:spTgt spid="22"/>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2"/>
                                        </p:tgtEl>
                                      </p:cBhvr>
                                    </p:animEffect>
                                    <p:set>
                                      <p:cBhvr>
                                        <p:cTn id="22"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3" restart="whenNotActive" fill="hold" evtFilter="cancelBubble" nodeType="interactiveSeq">
                <p:stCondLst>
                  <p:cond evt="onClick" delay="0">
                    <p:tgtEl>
                      <p:spTgt spid="24"/>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9" restart="whenNotActive" fill="hold" evtFilter="cancelBubble" nodeType="interactiveSeq">
                <p:stCondLst>
                  <p:cond evt="onClick" delay="0">
                    <p:tgtEl>
                      <p:spTgt spid="26"/>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26"/>
                                        </p:tgtEl>
                                      </p:cBhvr>
                                    </p:animEffect>
                                    <p:set>
                                      <p:cBhvr>
                                        <p:cTn id="34"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11" grpId="0" animBg="1"/>
      <p:bldP spid="20" grpId="0" animBg="1"/>
      <p:bldP spid="22" grpId="0" animBg="1"/>
      <p:bldP spid="24" grpId="0" animBg="1"/>
      <p:bldP spid="26" grpId="0" animBg="1"/>
      <p:bldP spid="27"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980728"/>
            <a:ext cx="6120680" cy="400110"/>
          </a:xfrm>
          <a:prstGeom prst="rect">
            <a:avLst/>
          </a:prstGeom>
          <a:noFill/>
        </p:spPr>
        <p:txBody>
          <a:bodyPr wrap="square" rtlCol="0">
            <a:spAutoFit/>
          </a:bodyPr>
          <a:lstStyle/>
          <a:p>
            <a:r>
              <a:rPr lang="en-US" sz="2000" b="1" dirty="0"/>
              <a:t>Question:</a:t>
            </a:r>
            <a:r>
              <a:rPr lang="en-US" sz="2000" dirty="0"/>
              <a:t> </a:t>
            </a:r>
            <a:r>
              <a:rPr lang="en-GB" sz="2000" dirty="0"/>
              <a:t>Find the last non-zero digit of 50!</a:t>
            </a:r>
          </a:p>
        </p:txBody>
      </p:sp>
      <p:sp>
        <p:nvSpPr>
          <p:cNvPr id="10" name="TextBox 9"/>
          <p:cNvSpPr txBox="1"/>
          <p:nvPr/>
        </p:nvSpPr>
        <p:spPr>
          <a:xfrm>
            <a:off x="7020272" y="1052736"/>
            <a:ext cx="1944216" cy="369332"/>
          </a:xfrm>
          <a:prstGeom prst="rect">
            <a:avLst/>
          </a:prstGeom>
          <a:noFill/>
        </p:spPr>
        <p:txBody>
          <a:bodyPr wrap="square" rtlCol="0">
            <a:spAutoFit/>
          </a:bodyPr>
          <a:lstStyle/>
          <a:p>
            <a:pPr algn="ctr"/>
            <a:r>
              <a:rPr lang="en-GB" b="1" dirty="0"/>
              <a:t>Source: Team SMC</a:t>
            </a:r>
          </a:p>
        </p:txBody>
      </p:sp>
      <p:cxnSp>
        <p:nvCxnSpPr>
          <p:cNvPr id="15" name="Straight Connector 14"/>
          <p:cNvCxnSpPr/>
          <p:nvPr/>
        </p:nvCxnSpPr>
        <p:spPr>
          <a:xfrm flipH="1">
            <a:off x="0" y="1556792"/>
            <a:ext cx="9144000" cy="0"/>
          </a:xfrm>
          <a:prstGeom prst="line">
            <a:avLst/>
          </a:prstGeom>
        </p:spPr>
        <p:style>
          <a:lnRef idx="1">
            <a:schemeClr val="dk1"/>
          </a:lnRef>
          <a:fillRef idx="0">
            <a:schemeClr val="dk1"/>
          </a:fillRef>
          <a:effectRef idx="0">
            <a:schemeClr val="dk1"/>
          </a:effectRef>
          <a:fontRef idx="minor">
            <a:schemeClr val="tx1"/>
          </a:fontRef>
        </p:style>
      </p:cxnSp>
      <p:sp>
        <p:nvSpPr>
          <p:cNvPr id="35" name="TextBox 34"/>
          <p:cNvSpPr txBox="1"/>
          <p:nvPr/>
        </p:nvSpPr>
        <p:spPr>
          <a:xfrm>
            <a:off x="395536" y="1916832"/>
            <a:ext cx="8424936" cy="4093428"/>
          </a:xfrm>
          <a:prstGeom prst="rect">
            <a:avLst/>
          </a:prstGeom>
          <a:noFill/>
        </p:spPr>
        <p:txBody>
          <a:bodyPr wrap="square" rtlCol="0">
            <a:spAutoFit/>
          </a:bodyPr>
          <a:lstStyle/>
          <a:p>
            <a:r>
              <a:rPr lang="en-GB" sz="2000" dirty="0"/>
              <a:t>We could use find the complete prime factorisation of 50!.</a:t>
            </a:r>
          </a:p>
          <a:p>
            <a:r>
              <a:rPr lang="en-GB" sz="2000" dirty="0"/>
              <a:t>50!  = 2</a:t>
            </a:r>
            <a:r>
              <a:rPr lang="en-GB" sz="2000" baseline="30000" dirty="0"/>
              <a:t>47</a:t>
            </a:r>
            <a:r>
              <a:rPr lang="en-GB" sz="2000" dirty="0"/>
              <a:t> x 3</a:t>
            </a:r>
            <a:r>
              <a:rPr lang="en-GB" sz="2000" baseline="30000" dirty="0"/>
              <a:t>22 </a:t>
            </a:r>
            <a:r>
              <a:rPr lang="en-GB" sz="2000" dirty="0"/>
              <a:t>x 5</a:t>
            </a:r>
            <a:r>
              <a:rPr lang="en-GB" sz="2000" baseline="30000" dirty="0"/>
              <a:t>12</a:t>
            </a:r>
            <a:r>
              <a:rPr lang="en-GB" sz="2000" dirty="0"/>
              <a:t> x 7</a:t>
            </a:r>
            <a:r>
              <a:rPr lang="en-GB" sz="2000" baseline="30000" dirty="0"/>
              <a:t>8</a:t>
            </a:r>
            <a:r>
              <a:rPr lang="en-GB" sz="2000" dirty="0"/>
              <a:t> x 11</a:t>
            </a:r>
            <a:r>
              <a:rPr lang="en-GB" sz="2000" baseline="30000" dirty="0"/>
              <a:t>4</a:t>
            </a:r>
            <a:r>
              <a:rPr lang="en-GB" sz="2000" dirty="0"/>
              <a:t> x 13</a:t>
            </a:r>
            <a:r>
              <a:rPr lang="en-GB" sz="2000" baseline="30000" dirty="0"/>
              <a:t>3</a:t>
            </a:r>
            <a:r>
              <a:rPr lang="en-GB" sz="2000" dirty="0"/>
              <a:t> x 17</a:t>
            </a:r>
            <a:r>
              <a:rPr lang="en-GB" sz="2000" baseline="30000" dirty="0"/>
              <a:t>2</a:t>
            </a:r>
            <a:r>
              <a:rPr lang="en-GB" sz="2000" dirty="0"/>
              <a:t> x 19</a:t>
            </a:r>
            <a:r>
              <a:rPr lang="en-GB" sz="2000" baseline="30000" dirty="0"/>
              <a:t>2</a:t>
            </a:r>
            <a:r>
              <a:rPr lang="en-GB" sz="2000" dirty="0"/>
              <a:t> x 23</a:t>
            </a:r>
            <a:r>
              <a:rPr lang="en-GB" sz="2000" baseline="30000" dirty="0"/>
              <a:t>2</a:t>
            </a:r>
            <a:r>
              <a:rPr lang="en-GB" sz="2000" dirty="0"/>
              <a:t> x 29 x 31 x 37 x 41 x 43 x 47.</a:t>
            </a:r>
          </a:p>
          <a:p>
            <a:r>
              <a:rPr lang="en-GB" sz="2000" dirty="0"/>
              <a:t>To find the number of twos for example, we look for multiples of 2 up to 50 (there’s 25), then get bonus 2s from multiples of 4 (there’s 12), then bonus 2s from multiples of 8 (6) then 16 (3) and the extra 2 from the 32, giving 47 in total.</a:t>
            </a:r>
          </a:p>
          <a:p>
            <a:r>
              <a:rPr lang="en-GB" sz="2000" dirty="0"/>
              <a:t>We eliminate the 5s to get rid of the zeros on the end of 50!, and thus must get rid of 12 twos as well, leaving 35 twos.</a:t>
            </a:r>
          </a:p>
          <a:p>
            <a:r>
              <a:rPr lang="en-GB" sz="2000" dirty="0"/>
              <a:t>At this point, we can use modulo-10 arithmetic to find the last digit quickly, which we can do without a calculator because at any point we only ever need to keep the last digit:</a:t>
            </a:r>
          </a:p>
          <a:p>
            <a:r>
              <a:rPr lang="en-GB" sz="2000" dirty="0"/>
              <a:t>2</a:t>
            </a:r>
            <a:r>
              <a:rPr lang="en-GB" sz="2000" baseline="30000" dirty="0"/>
              <a:t>35</a:t>
            </a:r>
            <a:r>
              <a:rPr lang="en-GB" sz="2000" dirty="0"/>
              <a:t> x 3</a:t>
            </a:r>
            <a:r>
              <a:rPr lang="en-GB" sz="2000" baseline="30000" dirty="0"/>
              <a:t>22 </a:t>
            </a:r>
            <a:r>
              <a:rPr lang="en-GB" sz="2000" dirty="0"/>
              <a:t>x 7</a:t>
            </a:r>
            <a:r>
              <a:rPr lang="en-GB" sz="2000" baseline="30000" dirty="0"/>
              <a:t>8</a:t>
            </a:r>
            <a:r>
              <a:rPr lang="en-GB" sz="2000" dirty="0"/>
              <a:t> x 11</a:t>
            </a:r>
            <a:r>
              <a:rPr lang="en-GB" sz="2000" baseline="30000" dirty="0"/>
              <a:t>4</a:t>
            </a:r>
            <a:r>
              <a:rPr lang="en-GB" sz="2000" dirty="0"/>
              <a:t> x 13</a:t>
            </a:r>
            <a:r>
              <a:rPr lang="en-GB" sz="2000" baseline="30000" dirty="0"/>
              <a:t>3</a:t>
            </a:r>
            <a:r>
              <a:rPr lang="en-GB" sz="2000" dirty="0"/>
              <a:t> x 17</a:t>
            </a:r>
            <a:r>
              <a:rPr lang="en-GB" sz="2000" baseline="30000" dirty="0"/>
              <a:t>2</a:t>
            </a:r>
            <a:r>
              <a:rPr lang="en-GB" sz="2000" dirty="0"/>
              <a:t> x 19</a:t>
            </a:r>
            <a:r>
              <a:rPr lang="en-GB" sz="2000" baseline="30000" dirty="0"/>
              <a:t>2</a:t>
            </a:r>
            <a:r>
              <a:rPr lang="en-GB" sz="2000" dirty="0"/>
              <a:t> x 23</a:t>
            </a:r>
            <a:r>
              <a:rPr lang="en-GB" sz="2000" baseline="30000" dirty="0"/>
              <a:t>2</a:t>
            </a:r>
            <a:r>
              <a:rPr lang="en-GB" sz="2000" dirty="0"/>
              <a:t> x 29 x 31 x 37 x 41 x 43 x 47 </a:t>
            </a:r>
          </a:p>
          <a:p>
            <a:r>
              <a:rPr lang="en-GB" sz="2000" dirty="0">
                <a:latin typeface="Times New Roman"/>
                <a:cs typeface="Times New Roman"/>
              </a:rPr>
              <a:t>        ≡</a:t>
            </a:r>
            <a:r>
              <a:rPr lang="en-GB" sz="2000" dirty="0"/>
              <a:t> 8 x 9 x 1 x 1 x 7 x 9 x 1 x 9 x 9 x 1 x 7 x 1 x 3 x 7 </a:t>
            </a:r>
            <a:r>
              <a:rPr lang="en-GB" sz="2000" dirty="0">
                <a:latin typeface="Times New Roman"/>
                <a:cs typeface="Times New Roman"/>
              </a:rPr>
              <a:t>≡</a:t>
            </a:r>
            <a:r>
              <a:rPr lang="en-GB" sz="2000" dirty="0"/>
              <a:t> 2 (mod 10)</a:t>
            </a:r>
          </a:p>
        </p:txBody>
      </p:sp>
      <p:sp>
        <p:nvSpPr>
          <p:cNvPr id="37" name="Rectangle 36"/>
          <p:cNvSpPr/>
          <p:nvPr/>
        </p:nvSpPr>
        <p:spPr>
          <a:xfrm>
            <a:off x="251520" y="1772816"/>
            <a:ext cx="8568952" cy="44644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8" name="Group 7"/>
          <p:cNvGrpSpPr/>
          <p:nvPr/>
        </p:nvGrpSpPr>
        <p:grpSpPr>
          <a:xfrm>
            <a:off x="0" y="0"/>
            <a:ext cx="9143074" cy="599127"/>
            <a:chOff x="0" y="13335"/>
            <a:chExt cx="9144218" cy="599127"/>
          </a:xfrm>
        </p:grpSpPr>
        <p:sp>
          <p:nvSpPr>
            <p:cNvPr id="9"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Reasoning about last digits</a:t>
              </a:r>
            </a:p>
          </p:txBody>
        </p:sp>
        <p:cxnSp>
          <p:nvCxnSpPr>
            <p:cNvPr id="11" name="Straight Connector 10"/>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395536" y="1124744"/>
                <a:ext cx="6768752" cy="461665"/>
              </a:xfrm>
              <a:prstGeom prst="rect">
                <a:avLst/>
              </a:prstGeom>
              <a:noFill/>
            </p:spPr>
            <p:txBody>
              <a:bodyPr wrap="square" rtlCol="0">
                <a:spAutoFit/>
              </a:bodyPr>
              <a:lstStyle/>
              <a:p>
                <a:r>
                  <a:rPr lang="en-GB" sz="2400" dirty="0"/>
                  <a:t>Suppose we have a 2-digit number “</a:t>
                </a:r>
                <a14:m>
                  <m:oMath xmlns:m="http://schemas.openxmlformats.org/officeDocument/2006/math">
                    <m:r>
                      <a:rPr lang="en-GB" sz="2400" i="1" dirty="0" smtClean="0">
                        <a:latin typeface="Cambria Math" panose="02040503050406030204" pitchFamily="18" charset="0"/>
                      </a:rPr>
                      <m:t>𝑎𝑏</m:t>
                    </m:r>
                  </m:oMath>
                </a14:m>
                <a:r>
                  <a:rPr lang="en-GB" sz="2400" dirty="0"/>
                  <a:t>”.</a:t>
                </a:r>
              </a:p>
            </p:txBody>
          </p:sp>
        </mc:Choice>
        <mc:Fallback xmlns="">
          <p:sp>
            <p:nvSpPr>
              <p:cNvPr id="3" name="TextBox 2"/>
              <p:cNvSpPr txBox="1">
                <a:spLocks noRot="1" noChangeAspect="1" noMove="1" noResize="1" noEditPoints="1" noAdjustHandles="1" noChangeArrowheads="1" noChangeShapeType="1" noTextEdit="1"/>
              </p:cNvSpPr>
              <p:nvPr/>
            </p:nvSpPr>
            <p:spPr>
              <a:xfrm>
                <a:off x="395536" y="1124744"/>
                <a:ext cx="6768752" cy="461665"/>
              </a:xfrm>
              <a:prstGeom prst="rect">
                <a:avLst/>
              </a:prstGeom>
              <a:blipFill>
                <a:blip r:embed="rId2"/>
                <a:stretch>
                  <a:fillRect l="-1441" t="-10667" b="-30667"/>
                </a:stretch>
              </a:blipFill>
            </p:spPr>
            <p:txBody>
              <a:bodyPr/>
              <a:lstStyle/>
              <a:p>
                <a:r>
                  <a:rPr lang="en-GB">
                    <a:noFill/>
                  </a:rPr>
                  <a:t> </a:t>
                </a:r>
              </a:p>
            </p:txBody>
          </p:sp>
        </mc:Fallback>
      </mc:AlternateContent>
      <p:sp>
        <p:nvSpPr>
          <p:cNvPr id="14" name="TextBox 13"/>
          <p:cNvSpPr txBox="1"/>
          <p:nvPr/>
        </p:nvSpPr>
        <p:spPr>
          <a:xfrm>
            <a:off x="395536" y="2204864"/>
            <a:ext cx="8064896" cy="43088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200" dirty="0"/>
              <a:t>Q1: What range of values can each variable have?</a:t>
            </a:r>
          </a:p>
        </p:txBody>
      </p:sp>
      <mc:AlternateContent xmlns:mc="http://schemas.openxmlformats.org/markup-compatibility/2006" xmlns:a14="http://schemas.microsoft.com/office/drawing/2010/main">
        <mc:Choice Requires="a14">
          <p:sp>
            <p:nvSpPr>
              <p:cNvPr id="16" name="TextBox 15"/>
              <p:cNvSpPr txBox="1"/>
              <p:nvPr/>
            </p:nvSpPr>
            <p:spPr>
              <a:xfrm>
                <a:off x="467544" y="2852936"/>
                <a:ext cx="2736304" cy="646331"/>
              </a:xfrm>
              <a:prstGeom prst="rect">
                <a:avLst/>
              </a:prstGeom>
              <a:noFill/>
            </p:spPr>
            <p:txBody>
              <a:bodyPr wrap="square" rtlCol="0">
                <a:spAutoFit/>
              </a:bodyPr>
              <a:lstStyle/>
              <a:p>
                <a14:m>
                  <m:oMath xmlns:m="http://schemas.openxmlformats.org/officeDocument/2006/math">
                    <m:r>
                      <a:rPr lang="en-GB" sz="3600" i="1" dirty="0" smtClean="0">
                        <a:latin typeface="Cambria Math" panose="02040503050406030204" pitchFamily="18" charset="0"/>
                      </a:rPr>
                      <m:t>𝑎</m:t>
                    </m:r>
                  </m:oMath>
                </a14:m>
                <a:r>
                  <a:rPr lang="en-GB" sz="3600" dirty="0"/>
                  <a:t>:	1 to 9  </a:t>
                </a:r>
              </a:p>
            </p:txBody>
          </p:sp>
        </mc:Choice>
        <mc:Fallback xmlns="">
          <p:sp>
            <p:nvSpPr>
              <p:cNvPr id="16" name="TextBox 15"/>
              <p:cNvSpPr txBox="1">
                <a:spLocks noRot="1" noChangeAspect="1" noMove="1" noResize="1" noEditPoints="1" noAdjustHandles="1" noChangeArrowheads="1" noChangeShapeType="1" noTextEdit="1"/>
              </p:cNvSpPr>
              <p:nvPr/>
            </p:nvSpPr>
            <p:spPr>
              <a:xfrm>
                <a:off x="467544" y="2852936"/>
                <a:ext cx="2736304" cy="646331"/>
              </a:xfrm>
              <a:prstGeom prst="rect">
                <a:avLst/>
              </a:prstGeom>
              <a:blipFill>
                <a:blip r:embed="rId3"/>
                <a:stretch>
                  <a:fillRect t="-14151" b="-3490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932040" y="2852936"/>
                <a:ext cx="2448272" cy="646331"/>
              </a:xfrm>
              <a:prstGeom prst="rect">
                <a:avLst/>
              </a:prstGeom>
              <a:noFill/>
            </p:spPr>
            <p:txBody>
              <a:bodyPr wrap="square" rtlCol="0">
                <a:spAutoFit/>
              </a:bodyPr>
              <a:lstStyle/>
              <a:p>
                <a14:m>
                  <m:oMath xmlns:m="http://schemas.openxmlformats.org/officeDocument/2006/math">
                    <m:r>
                      <a:rPr lang="en-GB" sz="3600" i="1" dirty="0" smtClean="0">
                        <a:latin typeface="Cambria Math" panose="02040503050406030204" pitchFamily="18" charset="0"/>
                      </a:rPr>
                      <m:t>𝑏</m:t>
                    </m:r>
                  </m:oMath>
                </a14:m>
                <a:r>
                  <a:rPr lang="en-GB" sz="3600" dirty="0"/>
                  <a:t>:	0 to 9  </a:t>
                </a:r>
              </a:p>
            </p:txBody>
          </p:sp>
        </mc:Choice>
        <mc:Fallback xmlns="">
          <p:sp>
            <p:nvSpPr>
              <p:cNvPr id="17" name="TextBox 16"/>
              <p:cNvSpPr txBox="1">
                <a:spLocks noRot="1" noChangeAspect="1" noMove="1" noResize="1" noEditPoints="1" noAdjustHandles="1" noChangeArrowheads="1" noChangeShapeType="1" noTextEdit="1"/>
              </p:cNvSpPr>
              <p:nvPr/>
            </p:nvSpPr>
            <p:spPr>
              <a:xfrm>
                <a:off x="4932040" y="2852936"/>
                <a:ext cx="2448272" cy="646331"/>
              </a:xfrm>
              <a:prstGeom prst="rect">
                <a:avLst/>
              </a:prstGeom>
              <a:blipFill>
                <a:blip r:embed="rId4"/>
                <a:stretch>
                  <a:fillRect t="-14151" r="-4229" b="-34906"/>
                </a:stretch>
              </a:blipFill>
            </p:spPr>
            <p:txBody>
              <a:bodyPr/>
              <a:lstStyle/>
              <a:p>
                <a:r>
                  <a:rPr lang="en-GB">
                    <a:noFill/>
                  </a:rPr>
                  <a:t> </a:t>
                </a:r>
              </a:p>
            </p:txBody>
          </p:sp>
        </mc:Fallback>
      </mc:AlternateContent>
      <p:sp>
        <p:nvSpPr>
          <p:cNvPr id="18" name="TextBox 17"/>
          <p:cNvSpPr txBox="1"/>
          <p:nvPr/>
        </p:nvSpPr>
        <p:spPr>
          <a:xfrm>
            <a:off x="467544" y="3573016"/>
            <a:ext cx="3600400" cy="646331"/>
          </a:xfrm>
          <a:prstGeom prst="rect">
            <a:avLst/>
          </a:prstGeom>
          <a:noFill/>
        </p:spPr>
        <p:txBody>
          <a:bodyPr wrap="square" rtlCol="0">
            <a:spAutoFit/>
          </a:bodyPr>
          <a:lstStyle/>
          <a:p>
            <a:r>
              <a:rPr lang="en-GB" dirty="0"/>
              <a:t>It couldn’t be 0 otherwise we’d have a 1-digit number.</a:t>
            </a:r>
          </a:p>
        </p:txBody>
      </p:sp>
      <p:sp>
        <p:nvSpPr>
          <p:cNvPr id="19" name="Rectangle 18"/>
          <p:cNvSpPr/>
          <p:nvPr/>
        </p:nvSpPr>
        <p:spPr>
          <a:xfrm>
            <a:off x="1403648" y="2924944"/>
            <a:ext cx="1224136"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5868144" y="2924944"/>
            <a:ext cx="1224136"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21" name="TextBox 20"/>
              <p:cNvSpPr txBox="1"/>
              <p:nvPr/>
            </p:nvSpPr>
            <p:spPr>
              <a:xfrm>
                <a:off x="395536" y="4437112"/>
                <a:ext cx="8064896" cy="43088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2200" dirty="0"/>
                  <a:t>Q2: How could we represent the value (</a:t>
                </a:r>
                <a14:m>
                  <m:oMath xmlns:m="http://schemas.openxmlformats.org/officeDocument/2006/math">
                    <m:r>
                      <a:rPr lang="en-GB" sz="2200" i="1" dirty="0" smtClean="0">
                        <a:latin typeface="Cambria Math" panose="02040503050406030204" pitchFamily="18" charset="0"/>
                      </a:rPr>
                      <m:t>𝑛</m:t>
                    </m:r>
                  </m:oMath>
                </a14:m>
                <a:r>
                  <a:rPr lang="en-GB" sz="2200" dirty="0"/>
                  <a:t>) of the digit using </a:t>
                </a:r>
                <a14:m>
                  <m:oMath xmlns:m="http://schemas.openxmlformats.org/officeDocument/2006/math">
                    <m:r>
                      <a:rPr lang="en-GB" sz="2200" i="1" dirty="0" smtClean="0">
                        <a:latin typeface="Cambria Math" panose="02040503050406030204" pitchFamily="18" charset="0"/>
                      </a:rPr>
                      <m:t>𝑎</m:t>
                    </m:r>
                  </m:oMath>
                </a14:m>
                <a:r>
                  <a:rPr lang="en-GB" sz="2200" dirty="0"/>
                  <a:t> and </a:t>
                </a:r>
                <a14:m>
                  <m:oMath xmlns:m="http://schemas.openxmlformats.org/officeDocument/2006/math">
                    <m:r>
                      <a:rPr lang="en-GB" sz="2200" i="1" dirty="0" smtClean="0">
                        <a:latin typeface="Cambria Math" panose="02040503050406030204" pitchFamily="18" charset="0"/>
                      </a:rPr>
                      <m:t>𝑏</m:t>
                    </m:r>
                  </m:oMath>
                </a14:m>
                <a:r>
                  <a:rPr lang="en-GB" sz="2200" dirty="0"/>
                  <a:t>?</a:t>
                </a:r>
              </a:p>
            </p:txBody>
          </p:sp>
        </mc:Choice>
        <mc:Fallback xmlns="">
          <p:sp>
            <p:nvSpPr>
              <p:cNvPr id="21" name="TextBox 20"/>
              <p:cNvSpPr txBox="1">
                <a:spLocks noRot="1" noChangeAspect="1" noMove="1" noResize="1" noEditPoints="1" noAdjustHandles="1" noChangeArrowheads="1" noChangeShapeType="1" noTextEdit="1"/>
              </p:cNvSpPr>
              <p:nvPr/>
            </p:nvSpPr>
            <p:spPr>
              <a:xfrm>
                <a:off x="395536" y="4437112"/>
                <a:ext cx="8064896" cy="430887"/>
              </a:xfrm>
              <a:prstGeom prst="rect">
                <a:avLst/>
              </a:prstGeom>
              <a:blipFill>
                <a:blip r:embed="rId5"/>
                <a:stretch>
                  <a:fillRect l="-829" t="-6667" b="-22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39552" y="5589240"/>
                <a:ext cx="2880320"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rPr>
                        <m:t>𝑛</m:t>
                      </m:r>
                      <m:r>
                        <a:rPr lang="en-GB" sz="3600" b="0" i="1" smtClean="0">
                          <a:latin typeface="Cambria Math" panose="02040503050406030204" pitchFamily="18" charset="0"/>
                        </a:rPr>
                        <m:t>=10</m:t>
                      </m:r>
                      <m:r>
                        <a:rPr lang="en-GB" sz="3600" b="0" i="1" smtClean="0">
                          <a:latin typeface="Cambria Math" panose="02040503050406030204" pitchFamily="18" charset="0"/>
                        </a:rPr>
                        <m:t>𝑎</m:t>
                      </m:r>
                      <m:r>
                        <a:rPr lang="en-GB" sz="3600" b="0" i="1" smtClean="0">
                          <a:latin typeface="Cambria Math" panose="02040503050406030204" pitchFamily="18" charset="0"/>
                        </a:rPr>
                        <m:t>+</m:t>
                      </m:r>
                      <m:r>
                        <a:rPr lang="en-GB" sz="3600" b="0" i="1" smtClean="0">
                          <a:latin typeface="Cambria Math" panose="02040503050406030204" pitchFamily="18" charset="0"/>
                        </a:rPr>
                        <m:t>𝑏</m:t>
                      </m:r>
                    </m:oMath>
                  </m:oMathPara>
                </a14:m>
                <a:endParaRPr lang="en-GB" sz="3600" dirty="0"/>
              </a:p>
            </p:txBody>
          </p:sp>
        </mc:Choice>
        <mc:Fallback xmlns="">
          <p:sp>
            <p:nvSpPr>
              <p:cNvPr id="22" name="TextBox 21"/>
              <p:cNvSpPr txBox="1">
                <a:spLocks noRot="1" noChangeAspect="1" noMove="1" noResize="1" noEditPoints="1" noAdjustHandles="1" noChangeArrowheads="1" noChangeShapeType="1" noTextEdit="1"/>
              </p:cNvSpPr>
              <p:nvPr/>
            </p:nvSpPr>
            <p:spPr>
              <a:xfrm>
                <a:off x="539552" y="5589240"/>
                <a:ext cx="2880320" cy="646331"/>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67544" y="4906734"/>
                <a:ext cx="4392488" cy="369332"/>
              </a:xfrm>
              <a:prstGeom prst="rect">
                <a:avLst/>
              </a:prstGeom>
              <a:noFill/>
            </p:spPr>
            <p:txBody>
              <a:bodyPr wrap="square" rtlCol="0">
                <a:spAutoFit/>
              </a:bodyPr>
              <a:lstStyle/>
              <a:p>
                <a:r>
                  <a:rPr lang="en-GB" dirty="0"/>
                  <a:t>e.g. If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=7</m:t>
                    </m:r>
                  </m:oMath>
                </a14:m>
                <a:r>
                  <a:rPr lang="en-GB" dirty="0"/>
                  <a:t> and </a:t>
                </a:r>
                <a14:m>
                  <m:oMath xmlns:m="http://schemas.openxmlformats.org/officeDocument/2006/math">
                    <m:r>
                      <a:rPr lang="en-GB" b="0" i="1" smtClean="0">
                        <a:latin typeface="Cambria Math" panose="02040503050406030204" pitchFamily="18" charset="0"/>
                      </a:rPr>
                      <m:t>𝑏</m:t>
                    </m:r>
                    <m:r>
                      <a:rPr lang="en-GB" b="0" i="1" smtClean="0">
                        <a:latin typeface="Cambria Math" panose="02040503050406030204" pitchFamily="18" charset="0"/>
                      </a:rPr>
                      <m:t>=2</m:t>
                    </m:r>
                  </m:oMath>
                </a14:m>
                <a:r>
                  <a:rPr lang="en-GB" dirty="0"/>
                  <a:t>, we want </a:t>
                </a:r>
                <a14:m>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=72</m:t>
                    </m:r>
                  </m:oMath>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467544" y="4906734"/>
                <a:ext cx="4392488" cy="369332"/>
              </a:xfrm>
              <a:prstGeom prst="rect">
                <a:avLst/>
              </a:prstGeom>
              <a:blipFill>
                <a:blip r:embed="rId7"/>
                <a:stretch>
                  <a:fillRect l="-1250" t="-10000" b="-26667"/>
                </a:stretch>
              </a:blipFill>
            </p:spPr>
            <p:txBody>
              <a:bodyPr/>
              <a:lstStyle/>
              <a:p>
                <a:r>
                  <a:rPr lang="en-GB">
                    <a:noFill/>
                  </a:rPr>
                  <a:t> </a:t>
                </a:r>
              </a:p>
            </p:txBody>
          </p:sp>
        </mc:Fallback>
      </mc:AlternateContent>
      <p:sp>
        <p:nvSpPr>
          <p:cNvPr id="24" name="Rectangle 23"/>
          <p:cNvSpPr/>
          <p:nvPr/>
        </p:nvSpPr>
        <p:spPr>
          <a:xfrm>
            <a:off x="1613992" y="5577031"/>
            <a:ext cx="1733872" cy="6585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25" name="TextBox 24"/>
              <p:cNvSpPr txBox="1"/>
              <p:nvPr/>
            </p:nvSpPr>
            <p:spPr>
              <a:xfrm>
                <a:off x="4067944" y="5949280"/>
                <a:ext cx="4392488"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a:t>Similarly, a 3-digit number “</a:t>
                </a:r>
                <a14:m>
                  <m:oMath xmlns:m="http://schemas.openxmlformats.org/officeDocument/2006/math">
                    <m:r>
                      <a:rPr lang="en-GB" i="1" dirty="0" smtClean="0">
                        <a:latin typeface="Cambria Math" panose="02040503050406030204" pitchFamily="18" charset="0"/>
                      </a:rPr>
                      <m:t>𝑎𝑏𝑐</m:t>
                    </m:r>
                  </m:oMath>
                </a14:m>
                <a:r>
                  <a:rPr lang="en-GB" dirty="0"/>
                  <a:t>” could be represented as </a:t>
                </a:r>
                <a14:m>
                  <m:oMath xmlns:m="http://schemas.openxmlformats.org/officeDocument/2006/math">
                    <m:r>
                      <a:rPr lang="en-GB" b="0" i="1" smtClean="0">
                        <a:latin typeface="Cambria Math" panose="02040503050406030204" pitchFamily="18" charset="0"/>
                      </a:rPr>
                      <m:t>100</m:t>
                    </m:r>
                    <m:r>
                      <a:rPr lang="en-GB" b="0" i="1" smtClean="0">
                        <a:latin typeface="Cambria Math" panose="02040503050406030204" pitchFamily="18" charset="0"/>
                      </a:rPr>
                      <m:t>𝑎</m:t>
                    </m:r>
                    <m:r>
                      <a:rPr lang="en-GB" b="0" i="1" smtClean="0">
                        <a:latin typeface="Cambria Math" panose="02040503050406030204" pitchFamily="18" charset="0"/>
                      </a:rPr>
                      <m:t>+10</m:t>
                    </m:r>
                    <m:r>
                      <a:rPr lang="en-GB" b="0" i="1" smtClean="0">
                        <a:latin typeface="Cambria Math" panose="02040503050406030204" pitchFamily="18" charset="0"/>
                      </a:rPr>
                      <m:t>𝑏</m:t>
                    </m:r>
                    <m:r>
                      <a:rPr lang="en-GB" b="0" i="1" smtClean="0">
                        <a:latin typeface="Cambria Math" panose="02040503050406030204" pitchFamily="18" charset="0"/>
                      </a:rPr>
                      <m:t>+</m:t>
                    </m:r>
                    <m:r>
                      <a:rPr lang="en-GB" b="0" i="1" smtClean="0">
                        <a:latin typeface="Cambria Math" panose="02040503050406030204" pitchFamily="18" charset="0"/>
                      </a:rPr>
                      <m:t>𝑐</m:t>
                    </m:r>
                  </m:oMath>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4067944" y="5949280"/>
                <a:ext cx="4392488" cy="646331"/>
              </a:xfrm>
              <a:prstGeom prst="rect">
                <a:avLst/>
              </a:prstGeom>
              <a:blipFill>
                <a:blip r:embed="rId8"/>
                <a:stretch>
                  <a:fillRect l="-828" t="-3636" b="-11818"/>
                </a:stretch>
              </a:blipFill>
            </p:spPr>
            <p:txBody>
              <a:bodyPr/>
              <a:lstStyle/>
              <a:p>
                <a:r>
                  <a:rPr lang="en-GB">
                    <a:noFill/>
                  </a:rPr>
                  <a:t> </a:t>
                </a:r>
              </a:p>
            </p:txBody>
          </p:sp>
        </mc:Fallback>
      </mc:AlternateContent>
      <p:grpSp>
        <p:nvGrpSpPr>
          <p:cNvPr id="15" name="Group 14"/>
          <p:cNvGrpSpPr/>
          <p:nvPr/>
        </p:nvGrpSpPr>
        <p:grpSpPr>
          <a:xfrm>
            <a:off x="0" y="0"/>
            <a:ext cx="9143074" cy="599127"/>
            <a:chOff x="0" y="13335"/>
            <a:chExt cx="9144218" cy="599127"/>
          </a:xfrm>
        </p:grpSpPr>
        <p:sp>
          <p:nvSpPr>
            <p:cNvPr id="26"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Representing digit problems algebraically</a:t>
              </a:r>
            </a:p>
          </p:txBody>
        </p:sp>
        <p:cxnSp>
          <p:nvCxnSpPr>
            <p:cNvPr id="27" name="Straight Connector 26"/>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childTnLst>
                          </p:cTn>
                        </p:par>
                      </p:childTnLst>
                    </p:cTn>
                  </p:par>
                </p:childTnLst>
              </p:cTn>
              <p:nextCondLst>
                <p:cond evt="onClick" delay="0">
                  <p:tgtEl>
                    <p:spTgt spid="19"/>
                  </p:tgtEl>
                </p:cond>
              </p:nextCondLst>
            </p:seq>
            <p:seq concurrent="1" nextAc="seek">
              <p:cTn id="11" restart="whenNotActive" fill="hold" evtFilter="cancelBubble" nodeType="interactiveSeq">
                <p:stCondLst>
                  <p:cond evt="onClick" delay="0">
                    <p:tgtEl>
                      <p:spTgt spid="2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20"/>
                                        </p:tgtEl>
                                      </p:cBhvr>
                                    </p:animEffect>
                                    <p:set>
                                      <p:cBhvr>
                                        <p:cTn id="16"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7" restart="whenNotActive" fill="hold" evtFilter="cancelBubble" nodeType="interactiveSeq">
                <p:stCondLst>
                  <p:cond evt="onClick" delay="0">
                    <p:tgtEl>
                      <p:spTgt spid="24"/>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4"/>
                                        </p:tgtEl>
                                      </p:cBhvr>
                                    </p:animEffect>
                                    <p:set>
                                      <p:cBhvr>
                                        <p:cTn id="22" dur="1" fill="hold">
                                          <p:stCondLst>
                                            <p:cond delay="499"/>
                                          </p:stCondLst>
                                        </p:cTn>
                                        <p:tgtEl>
                                          <p:spTgt spid="24"/>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childTnLst>
                                </p:cTn>
                              </p:par>
                            </p:childTnLst>
                          </p:cTn>
                        </p:par>
                      </p:childTnLst>
                    </p:cTn>
                  </p:par>
                </p:childTnLst>
              </p:cTn>
              <p:nextCondLst>
                <p:cond evt="onClick" delay="0">
                  <p:tgtEl>
                    <p:spTgt spid="24"/>
                  </p:tgtEl>
                </p:cond>
              </p:nextCondLst>
            </p:seq>
          </p:childTnLst>
        </p:cTn>
      </p:par>
    </p:tnLst>
    <p:bldLst>
      <p:bldP spid="18" grpId="0"/>
      <p:bldP spid="19" grpId="0" animBg="1"/>
      <p:bldP spid="20" grpId="0" animBg="1"/>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691680" y="1052736"/>
            <a:ext cx="6768752"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GB" sz="2000" dirty="0"/>
              <a:t>Andrew Wiles (1953-)</a:t>
            </a:r>
          </a:p>
        </p:txBody>
      </p:sp>
      <p:sp>
        <p:nvSpPr>
          <p:cNvPr id="17" name="TextBox 16"/>
          <p:cNvSpPr txBox="1"/>
          <p:nvPr/>
        </p:nvSpPr>
        <p:spPr>
          <a:xfrm>
            <a:off x="1691680" y="1556792"/>
            <a:ext cx="6768752" cy="646331"/>
          </a:xfrm>
          <a:prstGeom prst="rect">
            <a:avLst/>
          </a:prstGeom>
          <a:noFill/>
        </p:spPr>
        <p:txBody>
          <a:bodyPr wrap="square" rtlCol="0">
            <a:spAutoFit/>
          </a:bodyPr>
          <a:lstStyle/>
          <a:p>
            <a:r>
              <a:rPr lang="en-GB" dirty="0"/>
              <a:t>He broke international headlines when he </a:t>
            </a:r>
            <a:r>
              <a:rPr lang="en-GB" b="1" dirty="0"/>
              <a:t>proved Fermat’s Last Theorem</a:t>
            </a:r>
            <a:r>
              <a:rPr lang="en-GB" dirty="0"/>
              <a:t> in 1995.  </a:t>
            </a:r>
            <a:r>
              <a:rPr lang="en-GB" dirty="0" err="1"/>
              <a:t>Nuf</a:t>
            </a:r>
            <a:r>
              <a:rPr lang="en-GB" dirty="0"/>
              <a:t>’ said.</a:t>
            </a:r>
          </a:p>
        </p:txBody>
      </p:sp>
      <p:pic>
        <p:nvPicPr>
          <p:cNvPr id="66562" name="Picture 2" descr="Andrew wiles1-3.jpg"/>
          <p:cNvPicPr>
            <a:picLocks noChangeAspect="1" noChangeArrowheads="1"/>
          </p:cNvPicPr>
          <p:nvPr/>
        </p:nvPicPr>
        <p:blipFill>
          <a:blip r:embed="rId2" cstate="print"/>
          <a:srcRect/>
          <a:stretch>
            <a:fillRect/>
          </a:stretch>
        </p:blipFill>
        <p:spPr bwMode="auto">
          <a:xfrm>
            <a:off x="323528" y="1052736"/>
            <a:ext cx="1135416" cy="1512167"/>
          </a:xfrm>
          <a:prstGeom prst="rect">
            <a:avLst/>
          </a:prstGeom>
          <a:noFill/>
        </p:spPr>
      </p:pic>
      <p:grpSp>
        <p:nvGrpSpPr>
          <p:cNvPr id="6" name="Group 5"/>
          <p:cNvGrpSpPr/>
          <p:nvPr/>
        </p:nvGrpSpPr>
        <p:grpSpPr>
          <a:xfrm>
            <a:off x="0" y="0"/>
            <a:ext cx="9143074" cy="599127"/>
            <a:chOff x="0" y="13335"/>
            <a:chExt cx="9144218" cy="599127"/>
          </a:xfrm>
        </p:grpSpPr>
        <p:sp>
          <p:nvSpPr>
            <p:cNvPr id="7"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Who are the big wigs?</a:t>
              </a:r>
            </a:p>
          </p:txBody>
        </p:sp>
        <p:cxnSp>
          <p:nvCxnSpPr>
            <p:cNvPr id="8" name="Straight Connector 7"/>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69183623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49"/>
          <p:cNvCxnSpPr/>
          <p:nvPr/>
        </p:nvCxnSpPr>
        <p:spPr>
          <a:xfrm flipV="1">
            <a:off x="6804248" y="599127"/>
            <a:ext cx="0" cy="6258873"/>
          </a:xfrm>
          <a:prstGeom prst="line">
            <a:avLst/>
          </a:prstGeom>
        </p:spPr>
        <p:style>
          <a:lnRef idx="1">
            <a:schemeClr val="dk1"/>
          </a:lnRef>
          <a:fillRef idx="0">
            <a:schemeClr val="dk1"/>
          </a:fillRef>
          <a:effectRef idx="0">
            <a:schemeClr val="dk1"/>
          </a:effectRef>
          <a:fontRef idx="minor">
            <a:schemeClr val="tx1"/>
          </a:fontRef>
        </p:style>
      </p:cxnSp>
      <p:sp>
        <p:nvSpPr>
          <p:cNvPr id="53" name="Rectangle 52"/>
          <p:cNvSpPr/>
          <p:nvPr/>
        </p:nvSpPr>
        <p:spPr>
          <a:xfrm>
            <a:off x="323528" y="832936"/>
            <a:ext cx="6120680" cy="1015663"/>
          </a:xfrm>
          <a:prstGeom prst="rect">
            <a:avLst/>
          </a:prstGeom>
        </p:spPr>
        <p:txBody>
          <a:bodyPr wrap="square">
            <a:spAutoFit/>
          </a:bodyPr>
          <a:lstStyle/>
          <a:p>
            <a:pPr lvl="0"/>
            <a:r>
              <a:rPr lang="en-GB" sz="2000" i="1" dirty="0">
                <a:latin typeface="Calibri" panose="020F0502020204030204" pitchFamily="34" charset="0"/>
                <a:ea typeface="Times New Roman" panose="02020603050405020304" pitchFamily="18" charset="0"/>
                <a:cs typeface="Times New Roman" panose="02020603050405020304" pitchFamily="18" charset="0"/>
              </a:rPr>
              <a:t>[Hamilton 2005 Q4] </a:t>
            </a:r>
            <a:r>
              <a:rPr lang="en-GB" sz="2000" dirty="0">
                <a:latin typeface="Calibri" pitchFamily="34" charset="0"/>
                <a:ea typeface="Times New Roman" pitchFamily="18" charset="0"/>
                <a:cs typeface="Times New Roman" pitchFamily="18" charset="0"/>
              </a:rPr>
              <a:t>An ‘unfortunate’ number is a positive integer which is equal to 13 times the sum of its digits. Find all ‘unfortunate’ numbers.</a:t>
            </a:r>
            <a:endParaRPr lang="en-GB" sz="3600" dirty="0">
              <a:latin typeface="Arial" pitchFamily="34" charset="0"/>
              <a:cs typeface="Arial" pitchFamily="34" charset="0"/>
            </a:endParaRPr>
          </a:p>
        </p:txBody>
      </p:sp>
      <p:sp>
        <p:nvSpPr>
          <p:cNvPr id="73" name="TextBox 72"/>
          <p:cNvSpPr txBox="1"/>
          <p:nvPr/>
        </p:nvSpPr>
        <p:spPr>
          <a:xfrm>
            <a:off x="6876256" y="980728"/>
            <a:ext cx="2123728"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Use what you know!</a:t>
            </a:r>
          </a:p>
        </p:txBody>
      </p:sp>
      <p:sp>
        <p:nvSpPr>
          <p:cNvPr id="74" name="TextBox 73"/>
          <p:cNvSpPr txBox="1"/>
          <p:nvPr/>
        </p:nvSpPr>
        <p:spPr>
          <a:xfrm>
            <a:off x="7308304" y="1340768"/>
            <a:ext cx="1728192" cy="954107"/>
          </a:xfrm>
          <a:prstGeom prst="rect">
            <a:avLst/>
          </a:prstGeom>
          <a:noFill/>
        </p:spPr>
        <p:txBody>
          <a:bodyPr wrap="square" rtlCol="0">
            <a:spAutoFit/>
          </a:bodyPr>
          <a:lstStyle/>
          <a:p>
            <a:r>
              <a:rPr lang="en-GB" sz="1400" dirty="0"/>
              <a:t>I can represent the digits algebraically and form an equation.</a:t>
            </a:r>
          </a:p>
        </p:txBody>
      </p:sp>
      <p:sp>
        <p:nvSpPr>
          <p:cNvPr id="75" name="TextBox 74"/>
          <p:cNvSpPr txBox="1"/>
          <p:nvPr/>
        </p:nvSpPr>
        <p:spPr>
          <a:xfrm>
            <a:off x="6948264" y="1412776"/>
            <a:ext cx="360040" cy="369332"/>
          </a:xfrm>
          <a:prstGeom prst="rect">
            <a:avLst/>
          </a:prstGeom>
          <a:noFill/>
        </p:spPr>
        <p:txBody>
          <a:bodyPr wrap="square" rtlCol="0">
            <a:spAutoFit/>
          </a:bodyPr>
          <a:lstStyle/>
          <a:p>
            <a:r>
              <a:rPr lang="en-GB" dirty="0">
                <a:latin typeface="Symbol" pitchFamily="18" charset="2"/>
                <a:sym typeface="Wingdings"/>
              </a:rPr>
              <a:t></a:t>
            </a:r>
            <a:endParaRPr lang="en-GB" dirty="0"/>
          </a:p>
        </p:txBody>
      </p:sp>
      <p:sp>
        <p:nvSpPr>
          <p:cNvPr id="52" name="Rectangle 51"/>
          <p:cNvSpPr/>
          <p:nvPr/>
        </p:nvSpPr>
        <p:spPr>
          <a:xfrm>
            <a:off x="323528" y="2276872"/>
            <a:ext cx="6120680" cy="461665"/>
          </a:xfrm>
          <a:prstGeom prst="rect">
            <a:avLst/>
          </a:prstGeom>
        </p:spPr>
        <p:txBody>
          <a:bodyPr wrap="square">
            <a:spAutoFit/>
          </a:bodyPr>
          <a:lstStyle/>
          <a:p>
            <a:pPr lvl="0"/>
            <a:r>
              <a:rPr lang="en-GB" sz="2400" b="1" dirty="0"/>
              <a:t>Answer: </a:t>
            </a:r>
            <a:r>
              <a:rPr lang="en-GB" sz="2400" dirty="0"/>
              <a:t>117, 156, 195 </a:t>
            </a:r>
            <a:endParaRPr lang="en-GB" sz="2400" dirty="0">
              <a:latin typeface="Arial" pitchFamily="34" charset="0"/>
              <a:cs typeface="Arial" pitchFamily="34" charset="0"/>
            </a:endParaRPr>
          </a:p>
        </p:txBody>
      </p:sp>
      <p:sp>
        <p:nvSpPr>
          <p:cNvPr id="55" name="Rectangle 54"/>
          <p:cNvSpPr/>
          <p:nvPr/>
        </p:nvSpPr>
        <p:spPr>
          <a:xfrm>
            <a:off x="1517725" y="2256385"/>
            <a:ext cx="1800200" cy="4904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7" name="TextBox 56"/>
          <p:cNvSpPr txBox="1"/>
          <p:nvPr/>
        </p:nvSpPr>
        <p:spPr>
          <a:xfrm>
            <a:off x="323528" y="2826127"/>
            <a:ext cx="6264696" cy="4031873"/>
          </a:xfrm>
          <a:prstGeom prst="rect">
            <a:avLst/>
          </a:prstGeom>
          <a:noFill/>
        </p:spPr>
        <p:txBody>
          <a:bodyPr wrap="square" rtlCol="0">
            <a:spAutoFit/>
          </a:bodyPr>
          <a:lstStyle/>
          <a:p>
            <a:r>
              <a:rPr lang="en-GB" sz="1600" b="1" dirty="0"/>
              <a:t>Let’s try 2-digit numbers first. </a:t>
            </a:r>
            <a:r>
              <a:rPr lang="en-GB" sz="1600" dirty="0"/>
              <a:t>Algebraically:</a:t>
            </a:r>
          </a:p>
          <a:p>
            <a:r>
              <a:rPr lang="en-GB" sz="1600" dirty="0"/>
              <a:t>10a + b = 13(a + b)</a:t>
            </a:r>
          </a:p>
          <a:p>
            <a:r>
              <a:rPr lang="en-GB" sz="1600" dirty="0"/>
              <a:t>So 3a + 12b = 0. But this gives us no solutions because one of a or b would have to be negative.</a:t>
            </a:r>
          </a:p>
          <a:p>
            <a:endParaRPr lang="en-GB" sz="1600" dirty="0"/>
          </a:p>
          <a:p>
            <a:r>
              <a:rPr lang="en-GB" sz="1600" b="1" dirty="0"/>
              <a:t>Now try 3-digit numbers:</a:t>
            </a:r>
          </a:p>
          <a:p>
            <a:r>
              <a:rPr lang="en-GB" sz="1600" dirty="0"/>
              <a:t>100a + 10b + c = 13(a + b + c)</a:t>
            </a:r>
          </a:p>
          <a:p>
            <a:r>
              <a:rPr lang="en-GB" sz="1600" dirty="0"/>
              <a:t>This simplifies to 29a = b + 4c</a:t>
            </a:r>
          </a:p>
          <a:p>
            <a:r>
              <a:rPr lang="en-GB" sz="1600" dirty="0"/>
              <a:t>Suppose a = 1. Then if b=1, c=7, giving 117 as a solution.</a:t>
            </a:r>
          </a:p>
          <a:p>
            <a:r>
              <a:rPr lang="en-GB" sz="1600" dirty="0"/>
              <a:t>We also get a=1, b=5, c=6 and a=1, b=9, c=5.</a:t>
            </a:r>
          </a:p>
          <a:p>
            <a:r>
              <a:rPr lang="en-GB" sz="1600" dirty="0"/>
              <a:t>If a=2 or greater, then the LHS is at least 58. But b + 4c can never be big enough, because at most b=c=9, so b+4c = 45.</a:t>
            </a:r>
          </a:p>
          <a:p>
            <a:endParaRPr lang="en-GB" sz="1600" dirty="0"/>
          </a:p>
          <a:p>
            <a:r>
              <a:rPr lang="en-GB" sz="1600" b="1" dirty="0"/>
              <a:t>Now try 4-digit numbers:</a:t>
            </a:r>
          </a:p>
          <a:p>
            <a:r>
              <a:rPr lang="en-GB" sz="1600" dirty="0"/>
              <a:t>We get 329a + 29b = c + 4d after simplification. But when </a:t>
            </a:r>
            <a:r>
              <a:rPr lang="en-GB" sz="1600" i="1" dirty="0"/>
              <a:t>a</a:t>
            </a:r>
            <a:r>
              <a:rPr lang="en-GB" sz="1600" dirty="0"/>
              <a:t> is at its lowest, i.e. a=1, and b=0, the c+4d can clearly never be big enough.</a:t>
            </a:r>
          </a:p>
        </p:txBody>
      </p:sp>
      <p:sp>
        <p:nvSpPr>
          <p:cNvPr id="58" name="TextBox 57"/>
          <p:cNvSpPr txBox="1"/>
          <p:nvPr/>
        </p:nvSpPr>
        <p:spPr>
          <a:xfrm>
            <a:off x="7308304" y="2348880"/>
            <a:ext cx="1728192" cy="1169551"/>
          </a:xfrm>
          <a:prstGeom prst="rect">
            <a:avLst/>
          </a:prstGeom>
          <a:noFill/>
        </p:spPr>
        <p:txBody>
          <a:bodyPr wrap="square" rtlCol="0">
            <a:spAutoFit/>
          </a:bodyPr>
          <a:lstStyle/>
          <a:p>
            <a:r>
              <a:rPr lang="en-GB" sz="1400" dirty="0"/>
              <a:t>I know each of my digits can be between 1 and 9 (and 0 if not the first digit)</a:t>
            </a:r>
          </a:p>
        </p:txBody>
      </p:sp>
      <p:sp>
        <p:nvSpPr>
          <p:cNvPr id="61" name="TextBox 60"/>
          <p:cNvSpPr txBox="1"/>
          <p:nvPr/>
        </p:nvSpPr>
        <p:spPr>
          <a:xfrm>
            <a:off x="6948264" y="2420888"/>
            <a:ext cx="360040" cy="369332"/>
          </a:xfrm>
          <a:prstGeom prst="rect">
            <a:avLst/>
          </a:prstGeom>
          <a:noFill/>
        </p:spPr>
        <p:txBody>
          <a:bodyPr wrap="square" rtlCol="0">
            <a:spAutoFit/>
          </a:bodyPr>
          <a:lstStyle/>
          <a:p>
            <a:r>
              <a:rPr lang="en-GB" dirty="0">
                <a:latin typeface="Symbol" pitchFamily="18" charset="2"/>
                <a:sym typeface="Wingdings"/>
              </a:rPr>
              <a:t></a:t>
            </a:r>
            <a:endParaRPr lang="en-GB" dirty="0"/>
          </a:p>
        </p:txBody>
      </p:sp>
      <p:grpSp>
        <p:nvGrpSpPr>
          <p:cNvPr id="20" name="Group 19"/>
          <p:cNvGrpSpPr/>
          <p:nvPr/>
        </p:nvGrpSpPr>
        <p:grpSpPr>
          <a:xfrm>
            <a:off x="0" y="0"/>
            <a:ext cx="9143074" cy="599127"/>
            <a:chOff x="0" y="13335"/>
            <a:chExt cx="9144218" cy="599127"/>
          </a:xfrm>
        </p:grpSpPr>
        <p:sp>
          <p:nvSpPr>
            <p:cNvPr id="21"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Representing digit problems algebraically</a:t>
              </a:r>
            </a:p>
          </p:txBody>
        </p:sp>
        <p:cxnSp>
          <p:nvCxnSpPr>
            <p:cNvPr id="22" name="Straight Connector 21"/>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5"/>
                                        </p:tgtEl>
                                      </p:cBhvr>
                                    </p:animEffect>
                                    <p:set>
                                      <p:cBhvr>
                                        <p:cTn id="7" dur="1" fill="hold">
                                          <p:stCondLst>
                                            <p:cond delay="499"/>
                                          </p:stCondLst>
                                        </p:cTn>
                                        <p:tgtEl>
                                          <p:spTgt spid="5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fade">
                                      <p:cBhvr>
                                        <p:cTn id="10" dur="1000"/>
                                        <p:tgtEl>
                                          <p:spTgt spid="57"/>
                                        </p:tgtEl>
                                      </p:cBhvr>
                                    </p:animEffect>
                                  </p:childTnLst>
                                </p:cTn>
                              </p:par>
                            </p:childTnLst>
                          </p:cTn>
                        </p:par>
                      </p:childTnLst>
                    </p:cTn>
                  </p:par>
                </p:childTnLst>
              </p:cTn>
              <p:nextCondLst>
                <p:cond evt="onClick" delay="0">
                  <p:tgtEl>
                    <p:spTgt spid="55"/>
                  </p:tgtEl>
                </p:cond>
              </p:nextCondLst>
            </p:seq>
          </p:childTnLst>
        </p:cTn>
      </p:par>
    </p:tnLst>
    <p:bldLst>
      <p:bldP spid="55" grpId="0" animBg="1"/>
      <p:bldP spid="57"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512168" cy="5478423"/>
          </a:xfrm>
          <a:prstGeom prst="rect">
            <a:avLst/>
          </a:prstGeom>
          <a:noFill/>
        </p:spPr>
        <p:txBody>
          <a:bodyPr wrap="square" rtlCol="0">
            <a:spAutoFit/>
          </a:bodyPr>
          <a:lstStyle/>
          <a:p>
            <a:r>
              <a:rPr lang="el-GR" sz="35000" dirty="0">
                <a:solidFill>
                  <a:srgbClr val="EEF8E4"/>
                </a:solidFill>
                <a:latin typeface="Calibri"/>
              </a:rPr>
              <a:t>ζ</a:t>
            </a:r>
            <a:endParaRPr lang="en-GB" sz="35000" dirty="0">
              <a:solidFill>
                <a:srgbClr val="EEF8E4"/>
              </a:solidFill>
            </a:endParaRPr>
          </a:p>
        </p:txBody>
      </p:sp>
      <p:sp>
        <p:nvSpPr>
          <p:cNvPr id="2" name="TextBox 1"/>
          <p:cNvSpPr txBox="1"/>
          <p:nvPr/>
        </p:nvSpPr>
        <p:spPr>
          <a:xfrm>
            <a:off x="0" y="2492896"/>
            <a:ext cx="91440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600" dirty="0"/>
              <a:t>	Part 6: Rationality and Miscellaneous</a:t>
            </a:r>
            <a:endParaRPr lang="en-GB" sz="3600" baseline="-25000" dirty="0"/>
          </a:p>
        </p:txBody>
      </p:sp>
      <p:sp>
        <p:nvSpPr>
          <p:cNvPr id="3" name="TextBox 2"/>
          <p:cNvSpPr txBox="1"/>
          <p:nvPr/>
        </p:nvSpPr>
        <p:spPr>
          <a:xfrm>
            <a:off x="0" y="2132856"/>
            <a:ext cx="9144000"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GB" sz="2000" dirty="0"/>
              <a:t>	Topic 5 – Number Theory</a:t>
            </a:r>
            <a:endParaRPr lang="en-GB" sz="2000" baseline="-2500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23528" y="908720"/>
            <a:ext cx="8424936" cy="646331"/>
          </a:xfrm>
          <a:prstGeom prst="rect">
            <a:avLst/>
          </a:prstGeom>
          <a:noFill/>
        </p:spPr>
        <p:txBody>
          <a:bodyPr wrap="square" rtlCol="0">
            <a:spAutoFit/>
          </a:bodyPr>
          <a:lstStyle/>
          <a:p>
            <a:r>
              <a:rPr lang="en-GB" dirty="0"/>
              <a:t>You may well have seen a proof before for the irrationality of 2. Recall that a rational number is one that can be expressed as a fraction.</a:t>
            </a:r>
          </a:p>
        </p:txBody>
      </p:sp>
      <p:sp>
        <p:nvSpPr>
          <p:cNvPr id="21" name="TextBox 20"/>
          <p:cNvSpPr txBox="1"/>
          <p:nvPr/>
        </p:nvSpPr>
        <p:spPr>
          <a:xfrm>
            <a:off x="0" y="1628800"/>
            <a:ext cx="4788024"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b="1" dirty="0"/>
              <a:t>   Aristotle’s Proof</a:t>
            </a:r>
            <a:endParaRPr lang="en-GB" dirty="0"/>
          </a:p>
        </p:txBody>
      </p:sp>
      <mc:AlternateContent xmlns:mc="http://schemas.openxmlformats.org/markup-compatibility/2006" xmlns:a14="http://schemas.microsoft.com/office/drawing/2010/main">
        <mc:Choice Requires="a14">
          <p:sp>
            <p:nvSpPr>
              <p:cNvPr id="22" name="TextBox 21"/>
              <p:cNvSpPr txBox="1"/>
              <p:nvPr/>
            </p:nvSpPr>
            <p:spPr>
              <a:xfrm>
                <a:off x="179512" y="2060848"/>
                <a:ext cx="4608512" cy="5078313"/>
              </a:xfrm>
              <a:prstGeom prst="rect">
                <a:avLst/>
              </a:prstGeom>
              <a:noFill/>
            </p:spPr>
            <p:txBody>
              <a:bodyPr wrap="square" rtlCol="0">
                <a:spAutoFit/>
              </a:bodyPr>
              <a:lstStyle/>
              <a:p>
                <a:r>
                  <a:rPr lang="en-GB" b="1" dirty="0"/>
                  <a:t>Use a proof by contradiction:</a:t>
                </a:r>
              </a:p>
              <a:p>
                <a:r>
                  <a:rPr lang="en-GB" dirty="0"/>
                  <a:t>Assume that </a:t>
                </a:r>
                <a:r>
                  <a:rPr lang="en-GB" dirty="0">
                    <a:latin typeface="Cambria Math"/>
                    <a:ea typeface="Cambria Math"/>
                  </a:rPr>
                  <a:t>√</a:t>
                </a:r>
                <a:r>
                  <a:rPr lang="en-GB" dirty="0"/>
                  <a:t>2 is rational. Then it can be expressed as a fraction in its simplest form </a:t>
                </a:r>
                <a14:m>
                  <m:oMath xmlns:m="http://schemas.openxmlformats.org/officeDocument/2006/math">
                    <m:r>
                      <a:rPr lang="en-GB" i="1" dirty="0" smtClean="0">
                        <a:latin typeface="Cambria Math"/>
                      </a:rPr>
                      <m:t>𝑎</m:t>
                    </m:r>
                    <m:r>
                      <a:rPr lang="en-GB" i="1" dirty="0" smtClean="0">
                        <a:latin typeface="Cambria Math"/>
                      </a:rPr>
                      <m:t>/</m:t>
                    </m:r>
                    <m:r>
                      <a:rPr lang="en-GB" i="1" dirty="0" smtClean="0">
                        <a:latin typeface="Cambria Math"/>
                      </a:rPr>
                      <m:t>𝑏</m:t>
                    </m:r>
                  </m:oMath>
                </a14:m>
                <a:r>
                  <a:rPr lang="en-GB" dirty="0"/>
                  <a:t>, where </a:t>
                </a:r>
                <a14:m>
                  <m:oMath xmlns:m="http://schemas.openxmlformats.org/officeDocument/2006/math">
                    <m:r>
                      <a:rPr lang="en-GB" i="1" dirty="0" smtClean="0">
                        <a:latin typeface="Cambria Math"/>
                      </a:rPr>
                      <m:t>𝑎</m:t>
                    </m:r>
                  </m:oMath>
                </a14:m>
                <a:r>
                  <a:rPr lang="en-GB" dirty="0"/>
                  <a:t> and </a:t>
                </a:r>
                <a14:m>
                  <m:oMath xmlns:m="http://schemas.openxmlformats.org/officeDocument/2006/math">
                    <m:r>
                      <a:rPr lang="en-GB" i="1" dirty="0" smtClean="0">
                        <a:latin typeface="Cambria Math"/>
                      </a:rPr>
                      <m:t>𝑏</m:t>
                    </m:r>
                  </m:oMath>
                </a14:m>
                <a:r>
                  <a:rPr lang="en-GB" dirty="0"/>
                  <a:t> are </a:t>
                </a:r>
                <a:r>
                  <a:rPr lang="en-GB" dirty="0" err="1"/>
                  <a:t>coprime</a:t>
                </a:r>
                <a:r>
                  <a:rPr lang="en-GB" dirty="0"/>
                  <a:t> (if they weren’t </a:t>
                </a:r>
                <a:r>
                  <a:rPr lang="en-GB" dirty="0" err="1"/>
                  <a:t>coprime</a:t>
                </a:r>
                <a:r>
                  <a:rPr lang="en-GB" dirty="0"/>
                  <a:t>, we’d be able to simplify the fraction.</a:t>
                </a:r>
              </a:p>
              <a:p>
                <a:endParaRPr lang="en-GB" dirty="0"/>
              </a:p>
              <a:p>
                <a:r>
                  <a:rPr lang="en-GB" dirty="0"/>
                  <a:t>Then squaring both sides:</a:t>
                </a:r>
              </a:p>
              <a:p>
                <a:pPr/>
                <a14:m>
                  <m:oMathPara xmlns:m="http://schemas.openxmlformats.org/officeDocument/2006/math">
                    <m:oMathParaPr>
                      <m:jc m:val="centerGroup"/>
                    </m:oMathParaPr>
                    <m:oMath xmlns:m="http://schemas.openxmlformats.org/officeDocument/2006/math">
                      <m:r>
                        <a:rPr lang="en-GB" i="1" dirty="0" smtClean="0">
                          <a:latin typeface="Cambria Math"/>
                        </a:rPr>
                        <m:t>𝑎</m:t>
                      </m:r>
                      <m:r>
                        <a:rPr lang="en-GB" i="1" baseline="30000" dirty="0" smtClean="0">
                          <a:latin typeface="Cambria Math"/>
                        </a:rPr>
                        <m:t>2</m:t>
                      </m:r>
                      <m:r>
                        <a:rPr lang="en-GB" i="1" dirty="0" smtClean="0">
                          <a:latin typeface="Cambria Math"/>
                        </a:rPr>
                        <m:t> = 2</m:t>
                      </m:r>
                      <m:r>
                        <a:rPr lang="en-GB" i="1" dirty="0" smtClean="0">
                          <a:latin typeface="Cambria Math"/>
                        </a:rPr>
                        <m:t>𝑏</m:t>
                      </m:r>
                      <m:r>
                        <a:rPr lang="en-GB" i="1" baseline="30000" dirty="0" smtClean="0">
                          <a:latin typeface="Cambria Math"/>
                        </a:rPr>
                        <m:t>2</m:t>
                      </m:r>
                    </m:oMath>
                  </m:oMathPara>
                </a14:m>
                <a:endParaRPr lang="en-GB" baseline="30000" dirty="0"/>
              </a:p>
              <a:p>
                <a:r>
                  <a:rPr lang="en-GB" dirty="0"/>
                  <a:t>Then </a:t>
                </a:r>
                <a14:m>
                  <m:oMath xmlns:m="http://schemas.openxmlformats.org/officeDocument/2006/math">
                    <m:r>
                      <a:rPr lang="en-GB" i="1" dirty="0" smtClean="0">
                        <a:latin typeface="Cambria Math"/>
                      </a:rPr>
                      <m:t>𝑎</m:t>
                    </m:r>
                    <m:r>
                      <a:rPr lang="en-GB" i="1" baseline="30000" dirty="0" smtClean="0">
                        <a:latin typeface="Cambria Math"/>
                      </a:rPr>
                      <m:t>2</m:t>
                    </m:r>
                  </m:oMath>
                </a14:m>
                <a:r>
                  <a:rPr lang="en-GB" dirty="0"/>
                  <a:t> is even, and so </a:t>
                </a:r>
                <a14:m>
                  <m:oMath xmlns:m="http://schemas.openxmlformats.org/officeDocument/2006/math">
                    <m:r>
                      <a:rPr lang="en-GB" i="1" dirty="0" smtClean="0">
                        <a:latin typeface="Cambria Math"/>
                      </a:rPr>
                      <m:t>𝑎</m:t>
                    </m:r>
                  </m:oMath>
                </a14:m>
                <a:r>
                  <a:rPr lang="en-GB" dirty="0"/>
                  <a:t> is even.</a:t>
                </a:r>
              </a:p>
              <a:p>
                <a:r>
                  <a:rPr lang="en-GB" dirty="0"/>
                  <a:t>Therefore let </a:t>
                </a:r>
                <a14:m>
                  <m:oMath xmlns:m="http://schemas.openxmlformats.org/officeDocument/2006/math">
                    <m:r>
                      <a:rPr lang="en-GB" i="1" dirty="0" smtClean="0">
                        <a:latin typeface="Cambria Math"/>
                      </a:rPr>
                      <m:t>𝑎</m:t>
                    </m:r>
                    <m:r>
                      <a:rPr lang="en-GB" i="1" dirty="0" smtClean="0">
                        <a:latin typeface="Cambria Math"/>
                      </a:rPr>
                      <m:t> = 2</m:t>
                    </m:r>
                    <m:r>
                      <a:rPr lang="en-GB" i="1" dirty="0" smtClean="0">
                        <a:latin typeface="Cambria Math"/>
                      </a:rPr>
                      <m:t>𝑘</m:t>
                    </m:r>
                  </m:oMath>
                </a14:m>
                <a:r>
                  <a:rPr lang="en-GB" dirty="0"/>
                  <a:t>.</a:t>
                </a:r>
              </a:p>
              <a:p>
                <a:endParaRPr lang="en-GB" dirty="0"/>
              </a:p>
              <a:p>
                <a:pPr/>
                <a14:m>
                  <m:oMathPara xmlns:m="http://schemas.openxmlformats.org/officeDocument/2006/math">
                    <m:oMathParaPr>
                      <m:jc m:val="centerGroup"/>
                    </m:oMathParaPr>
                    <m:oMath xmlns:m="http://schemas.openxmlformats.org/officeDocument/2006/math">
                      <m:sSup>
                        <m:sSupPr>
                          <m:ctrlPr>
                            <a:rPr lang="en-GB" b="0" i="1" dirty="0" smtClean="0">
                              <a:latin typeface="Cambria Math"/>
                            </a:rPr>
                          </m:ctrlPr>
                        </m:sSupPr>
                        <m:e>
                          <m:d>
                            <m:dPr>
                              <m:ctrlPr>
                                <a:rPr lang="en-GB" i="1" dirty="0" smtClean="0">
                                  <a:latin typeface="Cambria Math"/>
                                </a:rPr>
                              </m:ctrlPr>
                            </m:dPr>
                            <m:e>
                              <m:r>
                                <a:rPr lang="en-GB" i="1" dirty="0" smtClean="0">
                                  <a:latin typeface="Cambria Math"/>
                                </a:rPr>
                                <m:t>2</m:t>
                              </m:r>
                              <m:r>
                                <a:rPr lang="en-GB" i="1" dirty="0" smtClean="0">
                                  <a:latin typeface="Cambria Math"/>
                                </a:rPr>
                                <m:t>𝑘</m:t>
                              </m:r>
                            </m:e>
                          </m:d>
                        </m:e>
                        <m:sup>
                          <m:r>
                            <a:rPr lang="en-GB" i="1" dirty="0" smtClean="0">
                              <a:latin typeface="Cambria Math"/>
                            </a:rPr>
                            <m:t>2</m:t>
                          </m:r>
                        </m:sup>
                      </m:sSup>
                      <m:r>
                        <a:rPr lang="en-GB" i="1" dirty="0" smtClean="0">
                          <a:latin typeface="Cambria Math"/>
                        </a:rPr>
                        <m:t> = 2</m:t>
                      </m:r>
                      <m:r>
                        <a:rPr lang="en-GB" i="1" dirty="0" smtClean="0">
                          <a:latin typeface="Cambria Math"/>
                        </a:rPr>
                        <m:t>𝑏</m:t>
                      </m:r>
                      <m:r>
                        <a:rPr lang="en-GB" i="1" baseline="30000" dirty="0" smtClean="0">
                          <a:latin typeface="Cambria Math"/>
                        </a:rPr>
                        <m:t>2</m:t>
                      </m:r>
                    </m:oMath>
                  </m:oMathPara>
                </a14:m>
                <a:endParaRPr lang="en-GB" dirty="0"/>
              </a:p>
              <a:p>
                <a14:m>
                  <m:oMath xmlns:m="http://schemas.openxmlformats.org/officeDocument/2006/math">
                    <m:r>
                      <a:rPr lang="en-GB" i="1" dirty="0" smtClean="0">
                        <a:latin typeface="Cambria Math"/>
                      </a:rPr>
                      <m:t>4</m:t>
                    </m:r>
                    <m:r>
                      <a:rPr lang="en-GB" i="1" dirty="0" smtClean="0">
                        <a:latin typeface="Cambria Math"/>
                      </a:rPr>
                      <m:t>𝑘</m:t>
                    </m:r>
                    <m:r>
                      <a:rPr lang="en-GB" i="1" baseline="30000" dirty="0" smtClean="0">
                        <a:latin typeface="Cambria Math"/>
                      </a:rPr>
                      <m:t>2</m:t>
                    </m:r>
                    <m:r>
                      <a:rPr lang="en-GB" i="1" dirty="0" smtClean="0">
                        <a:latin typeface="Cambria Math"/>
                      </a:rPr>
                      <m:t> = 2</m:t>
                    </m:r>
                    <m:r>
                      <a:rPr lang="en-GB" i="1" dirty="0" smtClean="0">
                        <a:latin typeface="Cambria Math"/>
                      </a:rPr>
                      <m:t>𝑏</m:t>
                    </m:r>
                    <m:r>
                      <a:rPr lang="en-GB" i="1" baseline="30000" dirty="0" smtClean="0">
                        <a:latin typeface="Cambria Math"/>
                      </a:rPr>
                      <m:t>2</m:t>
                    </m:r>
                  </m:oMath>
                </a14:m>
                <a:r>
                  <a:rPr lang="en-GB" dirty="0"/>
                  <a:t>    so </a:t>
                </a:r>
                <a14:m>
                  <m:oMath xmlns:m="http://schemas.openxmlformats.org/officeDocument/2006/math">
                    <m:r>
                      <a:rPr lang="en-GB" i="1" dirty="0" smtClean="0">
                        <a:latin typeface="Cambria Math"/>
                      </a:rPr>
                      <m:t>2</m:t>
                    </m:r>
                    <m:r>
                      <a:rPr lang="en-GB" i="1" dirty="0" smtClean="0">
                        <a:latin typeface="Cambria Math"/>
                      </a:rPr>
                      <m:t>𝑘</m:t>
                    </m:r>
                    <m:r>
                      <a:rPr lang="en-GB" i="1" baseline="30000" dirty="0" smtClean="0">
                        <a:latin typeface="Cambria Math"/>
                      </a:rPr>
                      <m:t>2</m:t>
                    </m:r>
                    <m:r>
                      <a:rPr lang="en-GB" i="1" dirty="0" smtClean="0">
                        <a:latin typeface="Cambria Math"/>
                      </a:rPr>
                      <m:t> = </m:t>
                    </m:r>
                    <m:r>
                      <a:rPr lang="en-GB" i="1" dirty="0" smtClean="0">
                        <a:latin typeface="Cambria Math"/>
                      </a:rPr>
                      <m:t>𝑏</m:t>
                    </m:r>
                    <m:r>
                      <a:rPr lang="en-GB" i="1" baseline="30000" dirty="0" smtClean="0">
                        <a:latin typeface="Cambria Math"/>
                      </a:rPr>
                      <m:t>2</m:t>
                    </m:r>
                  </m:oMath>
                </a14:m>
                <a:endParaRPr lang="en-GB" dirty="0"/>
              </a:p>
              <a:p>
                <a:r>
                  <a:rPr lang="en-GB" dirty="0"/>
                  <a:t>Therefore </a:t>
                </a:r>
                <a14:m>
                  <m:oMath xmlns:m="http://schemas.openxmlformats.org/officeDocument/2006/math">
                    <m:r>
                      <a:rPr lang="en-GB" i="1" dirty="0" smtClean="0">
                        <a:latin typeface="Cambria Math"/>
                      </a:rPr>
                      <m:t>𝑏</m:t>
                    </m:r>
                  </m:oMath>
                </a14:m>
                <a:r>
                  <a:rPr lang="en-GB" dirty="0"/>
                  <a:t> is also even. Then </a:t>
                </a:r>
                <a14:m>
                  <m:oMath xmlns:m="http://schemas.openxmlformats.org/officeDocument/2006/math">
                    <m:r>
                      <a:rPr lang="en-GB" i="1" dirty="0" smtClean="0">
                        <a:latin typeface="Cambria Math"/>
                      </a:rPr>
                      <m:t>𝑎</m:t>
                    </m:r>
                  </m:oMath>
                </a14:m>
                <a:r>
                  <a:rPr lang="en-GB" dirty="0"/>
                  <a:t> and </a:t>
                </a:r>
                <a14:m>
                  <m:oMath xmlns:m="http://schemas.openxmlformats.org/officeDocument/2006/math">
                    <m:r>
                      <a:rPr lang="en-GB" i="1" dirty="0" smtClean="0">
                        <a:latin typeface="Cambria Math"/>
                      </a:rPr>
                      <m:t>𝑏</m:t>
                    </m:r>
                  </m:oMath>
                </a14:m>
                <a:r>
                  <a:rPr lang="en-GB" dirty="0"/>
                  <a:t> share a common factor of 2, contradicting that </a:t>
                </a:r>
                <a14:m>
                  <m:oMath xmlns:m="http://schemas.openxmlformats.org/officeDocument/2006/math">
                    <m:r>
                      <a:rPr lang="en-GB" i="1" dirty="0" smtClean="0">
                        <a:latin typeface="Cambria Math"/>
                      </a:rPr>
                      <m:t>𝑎</m:t>
                    </m:r>
                    <m:r>
                      <a:rPr lang="en-GB" i="1" dirty="0" smtClean="0">
                        <a:latin typeface="Cambria Math"/>
                      </a:rPr>
                      <m:t>/</m:t>
                    </m:r>
                    <m:r>
                      <a:rPr lang="en-GB" i="1" dirty="0" smtClean="0">
                        <a:latin typeface="Cambria Math"/>
                      </a:rPr>
                      <m:t>𝑏</m:t>
                    </m:r>
                  </m:oMath>
                </a14:m>
                <a:r>
                  <a:rPr lang="en-GB" dirty="0"/>
                  <a:t> is in its simplest form.</a:t>
                </a:r>
              </a:p>
              <a:p>
                <a:endParaRPr lang="en-GB" dirty="0"/>
              </a:p>
              <a:p>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179512" y="2060848"/>
                <a:ext cx="4608512" cy="5078313"/>
              </a:xfrm>
              <a:prstGeom prst="rect">
                <a:avLst/>
              </a:prstGeom>
              <a:blipFill rotWithShape="1">
                <a:blip r:embed="rId2"/>
                <a:stretch>
                  <a:fillRect l="-1058" t="-600" r="-2249"/>
                </a:stretch>
              </a:blipFill>
            </p:spPr>
            <p:txBody>
              <a:bodyPr/>
              <a:lstStyle/>
              <a:p>
                <a:r>
                  <a:rPr lang="en-GB">
                    <a:noFill/>
                  </a:rPr>
                  <a:t> </a:t>
                </a:r>
              </a:p>
            </p:txBody>
          </p:sp>
        </mc:Fallback>
      </mc:AlternateContent>
      <p:sp>
        <p:nvSpPr>
          <p:cNvPr id="23" name="TextBox 22"/>
          <p:cNvSpPr txBox="1"/>
          <p:nvPr/>
        </p:nvSpPr>
        <p:spPr>
          <a:xfrm>
            <a:off x="4788024" y="1628800"/>
            <a:ext cx="435597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b="1" dirty="0"/>
              <a:t>Something I just thought of...</a:t>
            </a:r>
            <a:endParaRPr lang="en-GB" dirty="0"/>
          </a:p>
        </p:txBody>
      </p:sp>
      <mc:AlternateContent xmlns:mc="http://schemas.openxmlformats.org/markup-compatibility/2006" xmlns:a14="http://schemas.microsoft.com/office/drawing/2010/main">
        <mc:Choice Requires="a14">
          <p:sp>
            <p:nvSpPr>
              <p:cNvPr id="25" name="TextBox 24"/>
              <p:cNvSpPr txBox="1"/>
              <p:nvPr/>
            </p:nvSpPr>
            <p:spPr>
              <a:xfrm>
                <a:off x="5004048" y="2132856"/>
                <a:ext cx="4032448" cy="3970318"/>
              </a:xfrm>
              <a:prstGeom prst="rect">
                <a:avLst/>
              </a:prstGeom>
              <a:noFill/>
            </p:spPr>
            <p:txBody>
              <a:bodyPr wrap="square" rtlCol="0">
                <a:spAutoFit/>
              </a:bodyPr>
              <a:lstStyle/>
              <a:p>
                <a:r>
                  <a:rPr lang="en-GB" b="1" dirty="0"/>
                  <a:t>Let’s reason about the factors on each side of the equation </a:t>
                </a:r>
                <a14:m>
                  <m:oMath xmlns:m="http://schemas.openxmlformats.org/officeDocument/2006/math">
                    <m:r>
                      <a:rPr lang="en-GB" b="1" i="1" dirty="0" smtClean="0">
                        <a:latin typeface="Cambria Math"/>
                      </a:rPr>
                      <m:t>𝒂</m:t>
                    </m:r>
                    <m:r>
                      <a:rPr lang="en-GB" b="1" i="1" baseline="30000" dirty="0" smtClean="0">
                        <a:latin typeface="Cambria Math"/>
                      </a:rPr>
                      <m:t>𝟐</m:t>
                    </m:r>
                    <m:r>
                      <a:rPr lang="en-GB" b="1" i="1" dirty="0" smtClean="0">
                        <a:latin typeface="Cambria Math"/>
                      </a:rPr>
                      <m:t>=</m:t>
                    </m:r>
                    <m:r>
                      <a:rPr lang="en-GB" b="1" i="1" dirty="0" smtClean="0">
                        <a:latin typeface="Cambria Math"/>
                      </a:rPr>
                      <m:t>𝟐</m:t>
                    </m:r>
                    <m:r>
                      <a:rPr lang="en-GB" b="1" i="1" dirty="0" smtClean="0">
                        <a:latin typeface="Cambria Math"/>
                      </a:rPr>
                      <m:t>𝒃</m:t>
                    </m:r>
                    <m:r>
                      <a:rPr lang="en-GB" b="1" i="1" baseline="30000" dirty="0" smtClean="0">
                        <a:latin typeface="Cambria Math"/>
                      </a:rPr>
                      <m:t>𝟐</m:t>
                    </m:r>
                  </m:oMath>
                </a14:m>
                <a:r>
                  <a:rPr lang="en-GB" b="1" dirty="0"/>
                  <a:t>.</a:t>
                </a:r>
              </a:p>
              <a:p>
                <a:r>
                  <a:rPr lang="en-GB" dirty="0"/>
                  <a:t>We know that the powers in the prime factorisation of a square number need to be even. So for each of </a:t>
                </a:r>
                <a14:m>
                  <m:oMath xmlns:m="http://schemas.openxmlformats.org/officeDocument/2006/math">
                    <m:r>
                      <a:rPr lang="en-GB" i="1" dirty="0" smtClean="0">
                        <a:latin typeface="Cambria Math"/>
                      </a:rPr>
                      <m:t>𝑎</m:t>
                    </m:r>
                  </m:oMath>
                </a14:m>
                <a:r>
                  <a:rPr lang="en-GB" dirty="0"/>
                  <a:t> and </a:t>
                </a:r>
                <a14:m>
                  <m:oMath xmlns:m="http://schemas.openxmlformats.org/officeDocument/2006/math">
                    <m:r>
                      <a:rPr lang="en-GB" i="1" dirty="0" smtClean="0">
                        <a:latin typeface="Cambria Math"/>
                      </a:rPr>
                      <m:t>𝑏</m:t>
                    </m:r>
                  </m:oMath>
                </a14:m>
                <a:r>
                  <a:rPr lang="en-GB" dirty="0"/>
                  <a:t>, it can either not contain a 2, or its 2s come in pairs. </a:t>
                </a:r>
              </a:p>
              <a:p>
                <a:r>
                  <a:rPr lang="en-GB" dirty="0"/>
                  <a:t>Either way, we have an even number of 2s on the LHS of the equation, and an odd number on the RHS due to the extra 2.</a:t>
                </a:r>
              </a:p>
              <a:p>
                <a:r>
                  <a:rPr lang="en-GB" dirty="0"/>
                  <a:t>Thus the equation has no integer solutions, i.e. a square number cannot be twice another square number.</a:t>
                </a:r>
              </a:p>
            </p:txBody>
          </p:sp>
        </mc:Choice>
        <mc:Fallback xmlns="">
          <p:sp>
            <p:nvSpPr>
              <p:cNvPr id="25" name="TextBox 24"/>
              <p:cNvSpPr txBox="1">
                <a:spLocks noRot="1" noChangeAspect="1" noMove="1" noResize="1" noEditPoints="1" noAdjustHandles="1" noChangeArrowheads="1" noChangeShapeType="1" noTextEdit="1"/>
              </p:cNvSpPr>
              <p:nvPr/>
            </p:nvSpPr>
            <p:spPr>
              <a:xfrm>
                <a:off x="5004048" y="2132856"/>
                <a:ext cx="4032448" cy="3970318"/>
              </a:xfrm>
              <a:prstGeom prst="rect">
                <a:avLst/>
              </a:prstGeom>
              <a:blipFill rotWithShape="1">
                <a:blip r:embed="rId3"/>
                <a:stretch>
                  <a:fillRect l="-1362" t="-768" r="-1664" b="-1536"/>
                </a:stretch>
              </a:blipFill>
            </p:spPr>
            <p:txBody>
              <a:bodyPr/>
              <a:lstStyle/>
              <a:p>
                <a:r>
                  <a:rPr lang="en-GB">
                    <a:noFill/>
                  </a:rPr>
                  <a:t> </a:t>
                </a:r>
              </a:p>
            </p:txBody>
          </p:sp>
        </mc:Fallback>
      </mc:AlternateContent>
      <p:cxnSp>
        <p:nvCxnSpPr>
          <p:cNvPr id="26" name="Straight Connector 25"/>
          <p:cNvCxnSpPr/>
          <p:nvPr/>
        </p:nvCxnSpPr>
        <p:spPr>
          <a:xfrm flipV="1">
            <a:off x="4788024" y="1988840"/>
            <a:ext cx="0" cy="4869160"/>
          </a:xfrm>
          <a:prstGeom prst="line">
            <a:avLst/>
          </a:prstGeom>
        </p:spPr>
        <p:style>
          <a:lnRef idx="1">
            <a:schemeClr val="dk1"/>
          </a:lnRef>
          <a:fillRef idx="0">
            <a:schemeClr val="dk1"/>
          </a:fillRef>
          <a:effectRef idx="0">
            <a:schemeClr val="dk1"/>
          </a:effectRef>
          <a:fontRef idx="minor">
            <a:schemeClr val="tx1"/>
          </a:fontRef>
        </p:style>
      </p:cxnSp>
      <p:grpSp>
        <p:nvGrpSpPr>
          <p:cNvPr id="15" name="Group 14"/>
          <p:cNvGrpSpPr/>
          <p:nvPr/>
        </p:nvGrpSpPr>
        <p:grpSpPr>
          <a:xfrm>
            <a:off x="0" y="0"/>
            <a:ext cx="9143074" cy="632802"/>
            <a:chOff x="0" y="13335"/>
            <a:chExt cx="9144218" cy="632802"/>
          </a:xfrm>
        </p:grpSpPr>
        <mc:AlternateContent xmlns:mc="http://schemas.openxmlformats.org/markup-compatibility/2006" xmlns:a14="http://schemas.microsoft.com/office/drawing/2010/main">
          <mc:Choice Requires="a14">
            <p:sp>
              <p:nvSpPr>
                <p:cNvPr id="16" name="TextBox 32"/>
                <p:cNvSpPr txBox="1"/>
                <p:nvPr/>
              </p:nvSpPr>
              <p:spPr>
                <a:xfrm>
                  <a:off x="0" y="13335"/>
                  <a:ext cx="9144000" cy="63280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Irrationality of </a:t>
                  </a:r>
                  <a14:m>
                    <m:oMath xmlns:m="http://schemas.openxmlformats.org/officeDocument/2006/math">
                      <m:rad>
                        <m:radPr>
                          <m:degHide m:val="on"/>
                          <m:ctrlPr>
                            <a:rPr lang="en-GB" sz="3200" b="0" i="1" smtClean="0">
                              <a:latin typeface="Cambria Math"/>
                            </a:rPr>
                          </m:ctrlPr>
                        </m:radPr>
                        <m:deg/>
                        <m:e>
                          <m:r>
                            <a:rPr lang="en-GB" sz="3200" b="0" i="1" smtClean="0">
                              <a:latin typeface="Cambria Math"/>
                            </a:rPr>
                            <m:t>2</m:t>
                          </m:r>
                        </m:e>
                      </m:rad>
                    </m:oMath>
                  </a14:m>
                  <a:endParaRPr lang="en-GB" sz="3200" dirty="0"/>
                </a:p>
              </p:txBody>
            </p:sp>
          </mc:Choice>
          <mc:Fallback xmlns="">
            <p:sp>
              <p:nvSpPr>
                <p:cNvPr id="16" name="TextBox 32"/>
                <p:cNvSpPr txBox="1">
                  <a:spLocks noRot="1" noChangeAspect="1" noMove="1" noResize="1" noEditPoints="1" noAdjustHandles="1" noChangeArrowheads="1" noChangeShapeType="1" noTextEdit="1"/>
                </p:cNvSpPr>
                <p:nvPr/>
              </p:nvSpPr>
              <p:spPr>
                <a:xfrm>
                  <a:off x="0" y="13335"/>
                  <a:ext cx="9144000" cy="632802"/>
                </a:xfrm>
                <a:prstGeom prst="rect">
                  <a:avLst/>
                </a:prstGeom>
                <a:blipFill rotWithShape="1">
                  <a:blip r:embed="rId4"/>
                  <a:stretch>
                    <a:fillRect t="-3846" b="-31731"/>
                  </a:stretch>
                </a:blipFill>
                <a:ln>
                  <a:noFill/>
                </a:ln>
              </p:spPr>
              <p:txBody>
                <a:bodyPr/>
                <a:lstStyle/>
                <a:p>
                  <a:r>
                    <a:rPr lang="en-GB">
                      <a:noFill/>
                    </a:rPr>
                    <a:t> </a:t>
                  </a:r>
                </a:p>
              </p:txBody>
            </p:sp>
          </mc:Fallback>
        </mc:AlternateContent>
        <p:cxnSp>
          <p:nvCxnSpPr>
            <p:cNvPr id="17" name="Straight Connector 16"/>
            <p:cNvCxnSpPr/>
            <p:nvPr/>
          </p:nvCxnSpPr>
          <p:spPr>
            <a:xfrm>
              <a:off x="218" y="646137"/>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601" name="Rectangle 1"/>
              <p:cNvSpPr>
                <a:spLocks noChangeArrowheads="1"/>
              </p:cNvSpPr>
              <p:nvPr/>
            </p:nvSpPr>
            <p:spPr bwMode="auto">
              <a:xfrm>
                <a:off x="215008" y="645656"/>
                <a:ext cx="892899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GB" sz="2000" b="1" dirty="0">
                    <a:latin typeface="Calibri" pitchFamily="34" charset="0"/>
                    <a:ea typeface="Times New Roman" pitchFamily="18" charset="0"/>
                    <a:cs typeface="Times New Roman" pitchFamily="18" charset="0"/>
                  </a:rPr>
                  <a:t>Question: </a:t>
                </a:r>
                <a:r>
                  <a:rPr lang="en-GB" sz="2000" dirty="0">
                    <a:latin typeface="Calibri" pitchFamily="34" charset="0"/>
                    <a:ea typeface="Times New Roman" pitchFamily="18" charset="0"/>
                    <a:cs typeface="Times New Roman" pitchFamily="18" charset="0"/>
                  </a:rPr>
                  <a:t>Let </a:t>
                </a:r>
                <a14:m>
                  <m:oMath xmlns:m="http://schemas.openxmlformats.org/officeDocument/2006/math">
                    <m:r>
                      <a:rPr lang="en-GB" sz="2000" i="1" dirty="0" smtClean="0">
                        <a:latin typeface="Cambria Math"/>
                        <a:ea typeface="Times New Roman" pitchFamily="18" charset="0"/>
                        <a:cs typeface="Times New Roman" pitchFamily="18" charset="0"/>
                      </a:rPr>
                      <m:t>𝑆</m:t>
                    </m:r>
                  </m:oMath>
                </a14:m>
                <a:r>
                  <a:rPr lang="en-GB" sz="2000" dirty="0">
                    <a:latin typeface="Calibri" pitchFamily="34" charset="0"/>
                    <a:ea typeface="Times New Roman" pitchFamily="18" charset="0"/>
                    <a:cs typeface="Times New Roman" pitchFamily="18" charset="0"/>
                  </a:rPr>
                  <a:t> be a set of rational numbers with the following properties:</a:t>
                </a:r>
                <a:br>
                  <a:rPr lang="en-GB" sz="2000" dirty="0">
                    <a:latin typeface="Calibri" pitchFamily="34" charset="0"/>
                    <a:ea typeface="Times New Roman" pitchFamily="18" charset="0"/>
                    <a:cs typeface="Times New Roman" pitchFamily="18" charset="0"/>
                  </a:rPr>
                </a:br>
                <a:r>
                  <a:rPr lang="en-GB" sz="2000" dirty="0">
                    <a:latin typeface="Calibri" pitchFamily="34" charset="0"/>
                    <a:ea typeface="Times New Roman" pitchFamily="18" charset="0"/>
                    <a:cs typeface="Times New Roman" pitchFamily="18" charset="0"/>
                  </a:rPr>
                  <a:t>1) </a:t>
                </a:r>
                <a14:m>
                  <m:oMath xmlns:m="http://schemas.openxmlformats.org/officeDocument/2006/math">
                    <m:r>
                      <a:rPr lang="en-GB" sz="2000" i="1" dirty="0" smtClean="0">
                        <a:latin typeface="Cambria Math"/>
                        <a:ea typeface="Times New Roman" pitchFamily="18" charset="0"/>
                        <a:cs typeface="Times New Roman" pitchFamily="18" charset="0"/>
                      </a:rPr>
                      <m:t>1/2</m:t>
                    </m:r>
                  </m:oMath>
                </a14:m>
                <a:r>
                  <a:rPr lang="en-GB" sz="2000" dirty="0">
                    <a:latin typeface="Calibri" pitchFamily="34" charset="0"/>
                    <a:ea typeface="Times New Roman" pitchFamily="18" charset="0"/>
                    <a:cs typeface="Times New Roman" pitchFamily="18" charset="0"/>
                  </a:rPr>
                  <a:t> is an element of </a:t>
                </a:r>
                <a14:m>
                  <m:oMath xmlns:m="http://schemas.openxmlformats.org/officeDocument/2006/math">
                    <m:r>
                      <a:rPr lang="en-GB" sz="2000" i="1" dirty="0" smtClean="0">
                        <a:latin typeface="Cambria Math"/>
                        <a:ea typeface="Times New Roman" pitchFamily="18" charset="0"/>
                        <a:cs typeface="Times New Roman" pitchFamily="18" charset="0"/>
                      </a:rPr>
                      <m:t>𝑆</m:t>
                    </m:r>
                  </m:oMath>
                </a14:m>
                <a:r>
                  <a:rPr lang="en-GB" sz="2000" dirty="0">
                    <a:latin typeface="Calibri" pitchFamily="34" charset="0"/>
                    <a:ea typeface="Times New Roman" pitchFamily="18" charset="0"/>
                    <a:cs typeface="Times New Roman" pitchFamily="18" charset="0"/>
                  </a:rPr>
                  <a:t/>
                </a:r>
                <a:br>
                  <a:rPr lang="en-GB" sz="2000" dirty="0">
                    <a:latin typeface="Calibri" pitchFamily="34" charset="0"/>
                    <a:ea typeface="Times New Roman" pitchFamily="18" charset="0"/>
                    <a:cs typeface="Times New Roman" pitchFamily="18" charset="0"/>
                  </a:rPr>
                </a:br>
                <a:r>
                  <a:rPr lang="en-GB" sz="2000" dirty="0">
                    <a:latin typeface="Calibri" pitchFamily="34" charset="0"/>
                    <a:ea typeface="Times New Roman" pitchFamily="18" charset="0"/>
                    <a:cs typeface="Times New Roman" pitchFamily="18" charset="0"/>
                  </a:rPr>
                  <a:t>2) If </a:t>
                </a:r>
                <a14:m>
                  <m:oMath xmlns:m="http://schemas.openxmlformats.org/officeDocument/2006/math">
                    <m:r>
                      <a:rPr lang="en-GB" sz="2000" i="1" dirty="0" smtClean="0">
                        <a:latin typeface="Cambria Math"/>
                        <a:ea typeface="Times New Roman" pitchFamily="18" charset="0"/>
                        <a:cs typeface="Times New Roman" pitchFamily="18" charset="0"/>
                      </a:rPr>
                      <m:t>𝑥</m:t>
                    </m:r>
                  </m:oMath>
                </a14:m>
                <a:r>
                  <a:rPr lang="en-GB" sz="2000" dirty="0">
                    <a:latin typeface="Calibri" pitchFamily="34" charset="0"/>
                    <a:ea typeface="Times New Roman" pitchFamily="18" charset="0"/>
                    <a:cs typeface="Times New Roman" pitchFamily="18" charset="0"/>
                  </a:rPr>
                  <a:t> is an element of </a:t>
                </a:r>
                <a14:m>
                  <m:oMath xmlns:m="http://schemas.openxmlformats.org/officeDocument/2006/math">
                    <m:r>
                      <a:rPr lang="en-GB" sz="2000" i="1" dirty="0" smtClean="0">
                        <a:latin typeface="Cambria Math"/>
                        <a:ea typeface="Times New Roman" pitchFamily="18" charset="0"/>
                        <a:cs typeface="Times New Roman" pitchFamily="18" charset="0"/>
                      </a:rPr>
                      <m:t>𝑆</m:t>
                    </m:r>
                  </m:oMath>
                </a14:m>
                <a:r>
                  <a:rPr lang="en-GB" sz="2000" dirty="0">
                    <a:latin typeface="Calibri" pitchFamily="34" charset="0"/>
                    <a:ea typeface="Times New Roman" pitchFamily="18" charset="0"/>
                    <a:cs typeface="Times New Roman" pitchFamily="18" charset="0"/>
                  </a:rPr>
                  <a:t>, then both </a:t>
                </a:r>
                <a14:m>
                  <m:oMath xmlns:m="http://schemas.openxmlformats.org/officeDocument/2006/math">
                    <m:r>
                      <a:rPr lang="en-GB" sz="2000" i="1" dirty="0" smtClean="0">
                        <a:latin typeface="Cambria Math"/>
                        <a:ea typeface="Times New Roman" pitchFamily="18" charset="0"/>
                        <a:cs typeface="Times New Roman" pitchFamily="18" charset="0"/>
                      </a:rPr>
                      <m:t>1/(</m:t>
                    </m:r>
                    <m:r>
                      <a:rPr lang="en-GB" sz="2000" i="1" dirty="0" smtClean="0">
                        <a:latin typeface="Cambria Math"/>
                        <a:ea typeface="Times New Roman" pitchFamily="18" charset="0"/>
                        <a:cs typeface="Times New Roman" pitchFamily="18" charset="0"/>
                      </a:rPr>
                      <m:t>𝑥</m:t>
                    </m:r>
                    <m:r>
                      <a:rPr lang="en-GB" sz="2000" i="1" dirty="0" smtClean="0">
                        <a:latin typeface="Cambria Math"/>
                        <a:ea typeface="Times New Roman" pitchFamily="18" charset="0"/>
                        <a:cs typeface="Times New Roman" pitchFamily="18" charset="0"/>
                      </a:rPr>
                      <m:t>+1)</m:t>
                    </m:r>
                  </m:oMath>
                </a14:m>
                <a:r>
                  <a:rPr lang="en-GB" sz="2000" dirty="0">
                    <a:latin typeface="Calibri" pitchFamily="34" charset="0"/>
                    <a:ea typeface="Times New Roman" pitchFamily="18" charset="0"/>
                    <a:cs typeface="Times New Roman" pitchFamily="18" charset="0"/>
                  </a:rPr>
                  <a:t> is an element of </a:t>
                </a:r>
                <a14:m>
                  <m:oMath xmlns:m="http://schemas.openxmlformats.org/officeDocument/2006/math">
                    <m:r>
                      <a:rPr lang="en-GB" sz="2000" i="1" dirty="0" smtClean="0">
                        <a:latin typeface="Cambria Math"/>
                        <a:ea typeface="Times New Roman" pitchFamily="18" charset="0"/>
                        <a:cs typeface="Times New Roman" pitchFamily="18" charset="0"/>
                      </a:rPr>
                      <m:t>𝑆</m:t>
                    </m:r>
                  </m:oMath>
                </a14:m>
                <a:r>
                  <a:rPr lang="en-GB" sz="2000" dirty="0">
                    <a:latin typeface="Calibri" pitchFamily="34" charset="0"/>
                    <a:ea typeface="Times New Roman" pitchFamily="18" charset="0"/>
                    <a:cs typeface="Times New Roman" pitchFamily="18" charset="0"/>
                  </a:rPr>
                  <a:t> and </a:t>
                </a:r>
                <a14:m>
                  <m:oMath xmlns:m="http://schemas.openxmlformats.org/officeDocument/2006/math">
                    <m:r>
                      <a:rPr lang="en-GB" sz="2000" i="1" dirty="0" smtClean="0">
                        <a:latin typeface="Cambria Math"/>
                        <a:ea typeface="Times New Roman" pitchFamily="18" charset="0"/>
                        <a:cs typeface="Times New Roman" pitchFamily="18" charset="0"/>
                      </a:rPr>
                      <m:t>𝑥</m:t>
                    </m:r>
                    <m:r>
                      <a:rPr lang="en-GB" sz="2000" i="1" dirty="0" smtClean="0">
                        <a:latin typeface="Cambria Math"/>
                        <a:ea typeface="Times New Roman" pitchFamily="18" charset="0"/>
                        <a:cs typeface="Times New Roman" pitchFamily="18" charset="0"/>
                      </a:rPr>
                      <m:t>/(</m:t>
                    </m:r>
                    <m:r>
                      <a:rPr lang="en-GB" sz="2000" i="1" dirty="0" smtClean="0">
                        <a:latin typeface="Cambria Math"/>
                        <a:ea typeface="Times New Roman" pitchFamily="18" charset="0"/>
                        <a:cs typeface="Times New Roman" pitchFamily="18" charset="0"/>
                      </a:rPr>
                      <m:t>𝑥</m:t>
                    </m:r>
                    <m:r>
                      <a:rPr lang="en-GB" sz="2000" i="1" dirty="0" smtClean="0">
                        <a:latin typeface="Cambria Math"/>
                        <a:ea typeface="Times New Roman" pitchFamily="18" charset="0"/>
                        <a:cs typeface="Times New Roman" pitchFamily="18" charset="0"/>
                      </a:rPr>
                      <m:t>+1)</m:t>
                    </m:r>
                  </m:oMath>
                </a14:m>
                <a:r>
                  <a:rPr lang="en-GB" sz="2000" dirty="0">
                    <a:latin typeface="Calibri" pitchFamily="34" charset="0"/>
                    <a:ea typeface="Times New Roman" pitchFamily="18" charset="0"/>
                    <a:cs typeface="Times New Roman" pitchFamily="18" charset="0"/>
                  </a:rPr>
                  <a:t> is an element of </a:t>
                </a:r>
                <a14:m>
                  <m:oMath xmlns:m="http://schemas.openxmlformats.org/officeDocument/2006/math">
                    <m:r>
                      <a:rPr lang="en-GB" sz="2000" i="1" dirty="0" smtClean="0">
                        <a:latin typeface="Cambria Math"/>
                        <a:ea typeface="Times New Roman" pitchFamily="18" charset="0"/>
                        <a:cs typeface="Times New Roman" pitchFamily="18" charset="0"/>
                      </a:rPr>
                      <m:t>𝑆</m:t>
                    </m:r>
                  </m:oMath>
                </a14:m>
                <a:r>
                  <a:rPr lang="en-GB" sz="2000" dirty="0">
                    <a:latin typeface="Calibri" pitchFamily="34" charset="0"/>
                    <a:ea typeface="Times New Roman" pitchFamily="18" charset="0"/>
                    <a:cs typeface="Times New Roman" pitchFamily="18" charset="0"/>
                  </a:rPr>
                  <a:t/>
                </a:r>
                <a:br>
                  <a:rPr lang="en-GB" sz="2000" dirty="0">
                    <a:latin typeface="Calibri" pitchFamily="34" charset="0"/>
                    <a:ea typeface="Times New Roman" pitchFamily="18" charset="0"/>
                    <a:cs typeface="Times New Roman" pitchFamily="18" charset="0"/>
                  </a:rPr>
                </a:br>
                <a:r>
                  <a:rPr lang="en-GB" sz="2000" dirty="0">
                    <a:latin typeface="Calibri" pitchFamily="34" charset="0"/>
                    <a:ea typeface="Times New Roman" pitchFamily="18" charset="0"/>
                    <a:cs typeface="Times New Roman" pitchFamily="18" charset="0"/>
                  </a:rPr>
                  <a:t>Prove that </a:t>
                </a:r>
                <a14:m>
                  <m:oMath xmlns:m="http://schemas.openxmlformats.org/officeDocument/2006/math">
                    <m:r>
                      <a:rPr lang="en-GB" sz="2000" i="1" dirty="0" smtClean="0">
                        <a:latin typeface="Cambria Math"/>
                        <a:ea typeface="Times New Roman" pitchFamily="18" charset="0"/>
                        <a:cs typeface="Times New Roman" pitchFamily="18" charset="0"/>
                      </a:rPr>
                      <m:t>𝑆</m:t>
                    </m:r>
                  </m:oMath>
                </a14:m>
                <a:r>
                  <a:rPr lang="en-GB" sz="2000" dirty="0">
                    <a:latin typeface="Calibri" pitchFamily="34" charset="0"/>
                    <a:ea typeface="Times New Roman" pitchFamily="18" charset="0"/>
                    <a:cs typeface="Times New Roman" pitchFamily="18" charset="0"/>
                  </a:rPr>
                  <a:t> contains all rational numbers in the interval </a:t>
                </a:r>
                <a14:m>
                  <m:oMath xmlns:m="http://schemas.openxmlformats.org/officeDocument/2006/math">
                    <m:r>
                      <a:rPr lang="en-GB" sz="2000" i="1" dirty="0" smtClean="0">
                        <a:latin typeface="Cambria Math"/>
                        <a:ea typeface="Times New Roman" pitchFamily="18" charset="0"/>
                        <a:cs typeface="Times New Roman" pitchFamily="18" charset="0"/>
                      </a:rPr>
                      <m:t>0&lt;</m:t>
                    </m:r>
                    <m:r>
                      <a:rPr lang="en-GB" sz="2000" i="1" dirty="0" smtClean="0">
                        <a:latin typeface="Cambria Math"/>
                        <a:ea typeface="Times New Roman" pitchFamily="18" charset="0"/>
                        <a:cs typeface="Times New Roman" pitchFamily="18" charset="0"/>
                      </a:rPr>
                      <m:t>𝑥</m:t>
                    </m:r>
                    <m:r>
                      <a:rPr lang="en-GB" sz="2000" i="1" dirty="0" smtClean="0">
                        <a:latin typeface="Cambria Math"/>
                        <a:ea typeface="Times New Roman" pitchFamily="18" charset="0"/>
                        <a:cs typeface="Times New Roman" pitchFamily="18" charset="0"/>
                      </a:rPr>
                      <m:t>&lt;1</m:t>
                    </m:r>
                  </m:oMath>
                </a14:m>
                <a:r>
                  <a:rPr lang="en-GB" sz="2000" dirty="0">
                    <a:latin typeface="Calibri" pitchFamily="34" charset="0"/>
                    <a:ea typeface="Times New Roman" pitchFamily="18" charset="0"/>
                    <a:cs typeface="Times New Roman" pitchFamily="18" charset="0"/>
                  </a:rPr>
                  <a:t>.</a:t>
                </a:r>
                <a:endParaRPr kumimoji="0" lang="en-GB" sz="2000" i="0" u="none" strike="noStrike" cap="none" normalizeH="0" baseline="0" dirty="0">
                  <a:ln>
                    <a:noFill/>
                  </a:ln>
                  <a:solidFill>
                    <a:schemeClr val="tx1"/>
                  </a:solidFill>
                  <a:effectLst/>
                  <a:latin typeface="Arial" pitchFamily="34" charset="0"/>
                  <a:cs typeface="Arial" pitchFamily="34" charset="0"/>
                </a:endParaRPr>
              </a:p>
            </p:txBody>
          </p:sp>
        </mc:Choice>
        <mc:Fallback xmlns="">
          <p:sp>
            <p:nvSpPr>
              <p:cNvPr id="25601" name="Rectangle 1"/>
              <p:cNvSpPr>
                <a:spLocks noRot="1" noChangeAspect="1" noMove="1" noResize="1" noEditPoints="1" noAdjustHandles="1" noChangeArrowheads="1" noChangeShapeType="1" noTextEdit="1"/>
              </p:cNvSpPr>
              <p:nvPr/>
            </p:nvSpPr>
            <p:spPr bwMode="auto">
              <a:xfrm>
                <a:off x="215008" y="645656"/>
                <a:ext cx="8928992" cy="1631216"/>
              </a:xfrm>
              <a:prstGeom prst="rect">
                <a:avLst/>
              </a:prstGeom>
              <a:blipFill rotWithShape="1">
                <a:blip r:embed="rId2"/>
                <a:stretch>
                  <a:fillRect l="-683" t="-1493" b="-5970"/>
                </a:stretch>
              </a:blipFill>
              <a:ln w="9525">
                <a:noFill/>
                <a:miter lim="800000"/>
                <a:headEnd/>
                <a:tailEnd/>
              </a:ln>
              <a:effectLst/>
            </p:spPr>
            <p:txBody>
              <a:bodyPr/>
              <a:lstStyle/>
              <a:p>
                <a:r>
                  <a:rPr lang="en-GB">
                    <a:noFill/>
                  </a:rPr>
                  <a:t> </a:t>
                </a:r>
              </a:p>
            </p:txBody>
          </p:sp>
        </mc:Fallback>
      </mc:AlternateContent>
      <p:cxnSp>
        <p:nvCxnSpPr>
          <p:cNvPr id="14" name="Straight Connector 13"/>
          <p:cNvCxnSpPr/>
          <p:nvPr/>
        </p:nvCxnSpPr>
        <p:spPr>
          <a:xfrm flipH="1">
            <a:off x="0" y="2276872"/>
            <a:ext cx="9144000" cy="0"/>
          </a:xfrm>
          <a:prstGeom prst="line">
            <a:avLst/>
          </a:prstGeom>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323528" y="2420888"/>
            <a:ext cx="8712968" cy="369332"/>
          </a:xfrm>
          <a:prstGeom prst="rect">
            <a:avLst/>
          </a:prstGeom>
          <a:noFill/>
        </p:spPr>
        <p:txBody>
          <a:bodyPr wrap="square" rtlCol="0">
            <a:spAutoFit/>
          </a:bodyPr>
          <a:lstStyle/>
          <a:p>
            <a:r>
              <a:rPr lang="en-GB" dirty="0"/>
              <a:t>What would the </a:t>
            </a:r>
            <a:r>
              <a:rPr lang="en-GB" b="1" dirty="0"/>
              <a:t>structure</a:t>
            </a:r>
            <a:r>
              <a:rPr lang="en-GB" dirty="0"/>
              <a:t> of our proof look like?:</a:t>
            </a:r>
          </a:p>
        </p:txBody>
      </p:sp>
      <mc:AlternateContent xmlns:mc="http://schemas.openxmlformats.org/markup-compatibility/2006" xmlns:a14="http://schemas.microsoft.com/office/drawing/2010/main">
        <mc:Choice Requires="a14">
          <p:sp>
            <p:nvSpPr>
              <p:cNvPr id="18" name="TextBox 17"/>
              <p:cNvSpPr txBox="1"/>
              <p:nvPr/>
            </p:nvSpPr>
            <p:spPr>
              <a:xfrm>
                <a:off x="368672" y="2807484"/>
                <a:ext cx="7704856" cy="1077218"/>
              </a:xfrm>
              <a:prstGeom prst="rect">
                <a:avLst/>
              </a:prstGeom>
              <a:noFill/>
              <a:ln>
                <a:solidFill>
                  <a:schemeClr val="tx1"/>
                </a:solidFill>
              </a:ln>
            </p:spPr>
            <p:txBody>
              <a:bodyPr wrap="square" rtlCol="0">
                <a:spAutoFit/>
              </a:bodyPr>
              <a:lstStyle/>
              <a:p>
                <a:r>
                  <a:rPr lang="en-GB" sz="1600" dirty="0"/>
                  <a:t>1. Start with some rational number </a:t>
                </a:r>
                <a14:m>
                  <m:oMath xmlns:m="http://schemas.openxmlformats.org/officeDocument/2006/math">
                    <m:r>
                      <a:rPr lang="en-GB" sz="1600" i="1" dirty="0" smtClean="0">
                        <a:latin typeface="Cambria Math"/>
                      </a:rPr>
                      <m:t>𝑎</m:t>
                    </m:r>
                    <m:r>
                      <a:rPr lang="en-GB" sz="1600" i="1" dirty="0" smtClean="0">
                        <a:latin typeface="Cambria Math"/>
                      </a:rPr>
                      <m:t>/</m:t>
                    </m:r>
                    <m:r>
                      <a:rPr lang="en-GB" sz="1600" i="1" dirty="0" smtClean="0">
                        <a:latin typeface="Cambria Math"/>
                      </a:rPr>
                      <m:t>𝑏</m:t>
                    </m:r>
                  </m:oMath>
                </a14:m>
                <a:r>
                  <a:rPr lang="en-GB" sz="1600" dirty="0"/>
                  <a:t> in the interval </a:t>
                </a:r>
                <a14:m>
                  <m:oMath xmlns:m="http://schemas.openxmlformats.org/officeDocument/2006/math">
                    <m:r>
                      <a:rPr lang="en-GB" sz="1600" i="1" dirty="0" smtClean="0">
                        <a:latin typeface="Cambria Math"/>
                      </a:rPr>
                      <m:t>0&lt;</m:t>
                    </m:r>
                    <m:r>
                      <a:rPr lang="en-GB" sz="1600" i="1" dirty="0" smtClean="0">
                        <a:latin typeface="Cambria Math"/>
                      </a:rPr>
                      <m:t>𝑥</m:t>
                    </m:r>
                    <m:r>
                      <a:rPr lang="en-GB" sz="1600" i="1" dirty="0" smtClean="0">
                        <a:latin typeface="Cambria Math"/>
                      </a:rPr>
                      <m:t>&lt;1</m:t>
                    </m:r>
                  </m:oMath>
                </a14:m>
                <a:r>
                  <a:rPr lang="en-GB" sz="1600" dirty="0"/>
                  <a:t>.</a:t>
                </a:r>
              </a:p>
              <a:p>
                <a:r>
                  <a:rPr lang="en-GB" sz="1600" dirty="0"/>
                  <a:t>2. Show somehow that we can use either of the statements in (2) until we eventually get to a half (satisfying (1)), and thus we can always find some chain starting from </a:t>
                </a:r>
                <a14:m>
                  <m:oMath xmlns:m="http://schemas.openxmlformats.org/officeDocument/2006/math">
                    <m:r>
                      <a:rPr lang="en-GB" sz="1600" i="1" dirty="0" smtClean="0">
                        <a:latin typeface="Cambria Math"/>
                      </a:rPr>
                      <m:t>1/2</m:t>
                    </m:r>
                  </m:oMath>
                </a14:m>
                <a:r>
                  <a:rPr lang="en-GB" sz="1600" dirty="0"/>
                  <a:t> to get to any rational number in the interval.</a:t>
                </a:r>
              </a:p>
            </p:txBody>
          </p:sp>
        </mc:Choice>
        <mc:Fallback xmlns="">
          <p:sp>
            <p:nvSpPr>
              <p:cNvPr id="18" name="TextBox 17"/>
              <p:cNvSpPr txBox="1">
                <a:spLocks noRot="1" noChangeAspect="1" noMove="1" noResize="1" noEditPoints="1" noAdjustHandles="1" noChangeArrowheads="1" noChangeShapeType="1" noTextEdit="1"/>
              </p:cNvSpPr>
              <p:nvPr/>
            </p:nvSpPr>
            <p:spPr>
              <a:xfrm>
                <a:off x="368672" y="2807484"/>
                <a:ext cx="7704856" cy="1077218"/>
              </a:xfrm>
              <a:prstGeom prst="rect">
                <a:avLst/>
              </a:prstGeom>
              <a:blipFill rotWithShape="1">
                <a:blip r:embed="rId3"/>
                <a:stretch>
                  <a:fillRect l="-316" t="-1124" r="-790" b="-6180"/>
                </a:stretch>
              </a:blipFill>
              <a:ln>
                <a:solidFill>
                  <a:schemeClr val="tx1"/>
                </a:solidFill>
              </a:ln>
            </p:spPr>
            <p:txBody>
              <a:bodyPr/>
              <a:lstStyle/>
              <a:p>
                <a:r>
                  <a:rPr lang="en-GB">
                    <a:noFill/>
                  </a:rPr>
                  <a:t> </a:t>
                </a:r>
              </a:p>
            </p:txBody>
          </p:sp>
        </mc:Fallback>
      </mc:AlternateContent>
      <p:sp>
        <p:nvSpPr>
          <p:cNvPr id="20" name="Rectangle 19"/>
          <p:cNvSpPr/>
          <p:nvPr/>
        </p:nvSpPr>
        <p:spPr>
          <a:xfrm>
            <a:off x="373732" y="2807484"/>
            <a:ext cx="7712384" cy="10801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21" name="TextBox 20"/>
              <p:cNvSpPr txBox="1"/>
              <p:nvPr/>
            </p:nvSpPr>
            <p:spPr>
              <a:xfrm>
                <a:off x="251520" y="3892292"/>
                <a:ext cx="8784976" cy="3125599"/>
              </a:xfrm>
              <a:prstGeom prst="rect">
                <a:avLst/>
              </a:prstGeom>
              <a:noFill/>
            </p:spPr>
            <p:txBody>
              <a:bodyPr wrap="square" rtlCol="0">
                <a:spAutoFit/>
              </a:bodyPr>
              <a:lstStyle/>
              <a:p>
                <a:r>
                  <a:rPr lang="en-GB" b="1" dirty="0"/>
                  <a:t>Solution:</a:t>
                </a:r>
              </a:p>
              <a:p>
                <a:r>
                  <a:rPr lang="en-GB" dirty="0"/>
                  <a:t>We could show that if x is some rational number </a:t>
                </a:r>
                <a14:m>
                  <m:oMath xmlns:m="http://schemas.openxmlformats.org/officeDocument/2006/math">
                    <m:f>
                      <m:fPr>
                        <m:ctrlPr>
                          <a:rPr lang="en-GB" i="1" dirty="0" smtClean="0">
                            <a:latin typeface="Cambria Math"/>
                          </a:rPr>
                        </m:ctrlPr>
                      </m:fPr>
                      <m:num>
                        <m:r>
                          <a:rPr lang="en-GB" i="1" dirty="0" smtClean="0">
                            <a:latin typeface="Cambria Math"/>
                          </a:rPr>
                          <m:t>𝑝</m:t>
                        </m:r>
                      </m:num>
                      <m:den>
                        <m:r>
                          <a:rPr lang="en-GB" i="1" dirty="0" smtClean="0">
                            <a:latin typeface="Cambria Math"/>
                          </a:rPr>
                          <m:t>𝑞</m:t>
                        </m:r>
                      </m:den>
                    </m:f>
                  </m:oMath>
                </a14:m>
                <a:r>
                  <a:rPr lang="en-GB" dirty="0"/>
                  <a:t> (for some </a:t>
                </a:r>
                <a:r>
                  <a:rPr lang="en-GB" dirty="0" err="1"/>
                  <a:t>coprime</a:t>
                </a:r>
                <a:r>
                  <a:rPr lang="en-GB" dirty="0"/>
                  <a:t> </a:t>
                </a:r>
                <a14:m>
                  <m:oMath xmlns:m="http://schemas.openxmlformats.org/officeDocument/2006/math">
                    <m:r>
                      <a:rPr lang="en-GB" i="1" dirty="0" smtClean="0">
                        <a:latin typeface="Cambria Math"/>
                      </a:rPr>
                      <m:t>𝑝</m:t>
                    </m:r>
                  </m:oMath>
                </a14:m>
                <a:r>
                  <a:rPr lang="en-GB" dirty="0"/>
                  <a:t> and </a:t>
                </a:r>
                <a14:m>
                  <m:oMath xmlns:m="http://schemas.openxmlformats.org/officeDocument/2006/math">
                    <m:r>
                      <a:rPr lang="en-GB" i="1" dirty="0" smtClean="0">
                        <a:latin typeface="Cambria Math"/>
                      </a:rPr>
                      <m:t>𝑞</m:t>
                    </m:r>
                  </m:oMath>
                </a14:m>
                <a:r>
                  <a:rPr lang="en-GB" dirty="0"/>
                  <a:t>, as with the irrationality of </a:t>
                </a:r>
                <a:r>
                  <a:rPr lang="en-GB" dirty="0">
                    <a:latin typeface="Cambria Math"/>
                    <a:ea typeface="Cambria Math"/>
                  </a:rPr>
                  <a:t>√</a:t>
                </a:r>
                <a:r>
                  <a:rPr lang="en-GB" dirty="0"/>
                  <a:t>2 proof), then </a:t>
                </a:r>
                <a14:m>
                  <m:oMath xmlns:m="http://schemas.openxmlformats.org/officeDocument/2006/math">
                    <m:f>
                      <m:fPr>
                        <m:ctrlPr>
                          <a:rPr lang="en-GB" i="1" dirty="0" smtClean="0">
                            <a:latin typeface="Cambria Math"/>
                          </a:rPr>
                        </m:ctrlPr>
                      </m:fPr>
                      <m:num>
                        <m:r>
                          <a:rPr lang="en-GB" i="1" dirty="0" smtClean="0">
                            <a:latin typeface="Cambria Math"/>
                          </a:rPr>
                          <m:t>1</m:t>
                        </m:r>
                      </m:num>
                      <m:den>
                        <m:r>
                          <a:rPr lang="en-GB" i="1" dirty="0" smtClean="0">
                            <a:latin typeface="Cambria Math"/>
                          </a:rPr>
                          <m:t>𝑥</m:t>
                        </m:r>
                        <m:r>
                          <a:rPr lang="en-GB" i="1" dirty="0" smtClean="0">
                            <a:latin typeface="Cambria Math"/>
                          </a:rPr>
                          <m:t>+1</m:t>
                        </m:r>
                      </m:den>
                    </m:f>
                    <m:r>
                      <a:rPr lang="en-GB" i="1" dirty="0" smtClean="0">
                        <a:latin typeface="Cambria Math"/>
                      </a:rPr>
                      <m:t>=</m:t>
                    </m:r>
                    <m:f>
                      <m:fPr>
                        <m:ctrlPr>
                          <a:rPr lang="en-GB" i="1" dirty="0" smtClean="0">
                            <a:latin typeface="Cambria Math"/>
                          </a:rPr>
                        </m:ctrlPr>
                      </m:fPr>
                      <m:num>
                        <m:r>
                          <a:rPr lang="en-GB" i="1" dirty="0" smtClean="0">
                            <a:latin typeface="Cambria Math"/>
                          </a:rPr>
                          <m:t>𝑞</m:t>
                        </m:r>
                      </m:num>
                      <m:den>
                        <m:r>
                          <a:rPr lang="en-GB" i="1" dirty="0" smtClean="0">
                            <a:latin typeface="Cambria Math"/>
                          </a:rPr>
                          <m:t>𝑝</m:t>
                        </m:r>
                        <m:r>
                          <a:rPr lang="en-GB" i="1" dirty="0" smtClean="0">
                            <a:latin typeface="Cambria Math"/>
                          </a:rPr>
                          <m:t>+1</m:t>
                        </m:r>
                      </m:den>
                    </m:f>
                  </m:oMath>
                </a14:m>
                <a:r>
                  <a:rPr lang="en-GB" dirty="0"/>
                  <a:t> and </a:t>
                </a:r>
                <a14:m>
                  <m:oMath xmlns:m="http://schemas.openxmlformats.org/officeDocument/2006/math">
                    <m:f>
                      <m:fPr>
                        <m:ctrlPr>
                          <a:rPr lang="en-GB" i="1" dirty="0" smtClean="0">
                            <a:latin typeface="Cambria Math"/>
                          </a:rPr>
                        </m:ctrlPr>
                      </m:fPr>
                      <m:num>
                        <m:r>
                          <a:rPr lang="en-GB" i="1" dirty="0" smtClean="0">
                            <a:latin typeface="Cambria Math"/>
                          </a:rPr>
                          <m:t>𝑥</m:t>
                        </m:r>
                      </m:num>
                      <m:den>
                        <m:r>
                          <a:rPr lang="en-GB" i="1" dirty="0" smtClean="0">
                            <a:latin typeface="Cambria Math"/>
                          </a:rPr>
                          <m:t>𝑥</m:t>
                        </m:r>
                        <m:r>
                          <a:rPr lang="en-GB" i="1" dirty="0" smtClean="0">
                            <a:latin typeface="Cambria Math"/>
                          </a:rPr>
                          <m:t>+1</m:t>
                        </m:r>
                      </m:den>
                    </m:f>
                  </m:oMath>
                </a14:m>
                <a:r>
                  <a:rPr lang="en-GB" dirty="0"/>
                  <a:t> is </a:t>
                </a:r>
                <a14:m>
                  <m:oMath xmlns:m="http://schemas.openxmlformats.org/officeDocument/2006/math">
                    <m:r>
                      <a:rPr lang="en-GB" i="1" dirty="0" smtClean="0">
                        <a:latin typeface="Cambria Math"/>
                      </a:rPr>
                      <m:t>1−</m:t>
                    </m:r>
                    <m:f>
                      <m:fPr>
                        <m:ctrlPr>
                          <a:rPr lang="en-GB" i="1" dirty="0" smtClean="0">
                            <a:latin typeface="Cambria Math"/>
                          </a:rPr>
                        </m:ctrlPr>
                      </m:fPr>
                      <m:num>
                        <m:r>
                          <a:rPr lang="en-GB" i="1" dirty="0" smtClean="0">
                            <a:latin typeface="Cambria Math"/>
                          </a:rPr>
                          <m:t>𝑞</m:t>
                        </m:r>
                      </m:num>
                      <m:den>
                        <m:r>
                          <a:rPr lang="en-GB" i="1" dirty="0" smtClean="0">
                            <a:latin typeface="Cambria Math"/>
                          </a:rPr>
                          <m:t>𝑝</m:t>
                        </m:r>
                        <m:r>
                          <a:rPr lang="en-GB" i="1" dirty="0" smtClean="0">
                            <a:latin typeface="Cambria Math"/>
                          </a:rPr>
                          <m:t>+1</m:t>
                        </m:r>
                      </m:den>
                    </m:f>
                  </m:oMath>
                </a14:m>
                <a:endParaRPr lang="en-GB" dirty="0"/>
              </a:p>
              <a:p>
                <a:r>
                  <a:rPr lang="en-GB" dirty="0"/>
                  <a:t>But we get nicer expressions if we do it backwards: if </a:t>
                </a:r>
                <a14:m>
                  <m:oMath xmlns:m="http://schemas.openxmlformats.org/officeDocument/2006/math">
                    <m:f>
                      <m:fPr>
                        <m:ctrlPr>
                          <a:rPr lang="en-GB" i="1" dirty="0" smtClean="0">
                            <a:latin typeface="Cambria Math"/>
                          </a:rPr>
                        </m:ctrlPr>
                      </m:fPr>
                      <m:num>
                        <m:r>
                          <a:rPr lang="en-GB" i="1" dirty="0" smtClean="0">
                            <a:latin typeface="Cambria Math"/>
                          </a:rPr>
                          <m:t>1</m:t>
                        </m:r>
                      </m:num>
                      <m:den>
                        <m:r>
                          <a:rPr lang="en-GB" i="1" dirty="0" smtClean="0">
                            <a:latin typeface="Cambria Math"/>
                          </a:rPr>
                          <m:t>𝑥</m:t>
                        </m:r>
                        <m:r>
                          <a:rPr lang="en-GB" i="1" dirty="0" smtClean="0">
                            <a:latin typeface="Cambria Math"/>
                          </a:rPr>
                          <m:t>+1</m:t>
                        </m:r>
                      </m:den>
                    </m:f>
                    <m:r>
                      <a:rPr lang="en-GB" i="1" dirty="0" smtClean="0">
                        <a:latin typeface="Cambria Math"/>
                      </a:rPr>
                      <m:t> =</m:t>
                    </m:r>
                    <m:f>
                      <m:fPr>
                        <m:ctrlPr>
                          <a:rPr lang="en-GB" i="1" dirty="0" smtClean="0">
                            <a:latin typeface="Cambria Math"/>
                          </a:rPr>
                        </m:ctrlPr>
                      </m:fPr>
                      <m:num>
                        <m:r>
                          <a:rPr lang="en-GB" i="1" dirty="0" smtClean="0">
                            <a:latin typeface="Cambria Math"/>
                          </a:rPr>
                          <m:t>𝑝</m:t>
                        </m:r>
                      </m:num>
                      <m:den>
                        <m:r>
                          <a:rPr lang="en-GB" i="1" dirty="0" smtClean="0">
                            <a:latin typeface="Cambria Math"/>
                          </a:rPr>
                          <m:t>𝑞</m:t>
                        </m:r>
                      </m:den>
                    </m:f>
                  </m:oMath>
                </a14:m>
                <a:r>
                  <a:rPr lang="en-GB" dirty="0"/>
                  <a:t>, then </a:t>
                </a:r>
                <a14:m>
                  <m:oMath xmlns:m="http://schemas.openxmlformats.org/officeDocument/2006/math">
                    <m:r>
                      <a:rPr lang="en-GB" i="1" dirty="0">
                        <a:latin typeface="Cambria Math"/>
                      </a:rPr>
                      <m:t>𝑥</m:t>
                    </m:r>
                    <m:r>
                      <a:rPr lang="en-GB" b="0" i="0" dirty="0" smtClean="0">
                        <a:latin typeface="Cambria Math"/>
                      </a:rPr>
                      <m:t>=</m:t>
                    </m:r>
                    <m:f>
                      <m:fPr>
                        <m:ctrlPr>
                          <a:rPr lang="en-GB" i="1" dirty="0" smtClean="0">
                            <a:latin typeface="Cambria Math"/>
                          </a:rPr>
                        </m:ctrlPr>
                      </m:fPr>
                      <m:num>
                        <m:r>
                          <a:rPr lang="en-GB" i="1" dirty="0" smtClean="0">
                            <a:latin typeface="Cambria Math"/>
                          </a:rPr>
                          <m:t>𝑝</m:t>
                        </m:r>
                        <m:r>
                          <a:rPr lang="en-GB" i="1" dirty="0" smtClean="0">
                            <a:latin typeface="Cambria Math"/>
                          </a:rPr>
                          <m:t>−</m:t>
                        </m:r>
                        <m:r>
                          <a:rPr lang="en-GB" i="1" dirty="0" smtClean="0">
                            <a:latin typeface="Cambria Math"/>
                          </a:rPr>
                          <m:t>𝑞</m:t>
                        </m:r>
                      </m:num>
                      <m:den>
                        <m:r>
                          <a:rPr lang="en-GB" i="1" dirty="0" smtClean="0">
                            <a:latin typeface="Cambria Math"/>
                          </a:rPr>
                          <m:t>𝑞</m:t>
                        </m:r>
                      </m:den>
                    </m:f>
                  </m:oMath>
                </a14:m>
                <a:r>
                  <a:rPr lang="en-GB" dirty="0"/>
                  <a:t>. Similarly, if </a:t>
                </a:r>
                <a14:m>
                  <m:oMath xmlns:m="http://schemas.openxmlformats.org/officeDocument/2006/math">
                    <m:f>
                      <m:fPr>
                        <m:ctrlPr>
                          <a:rPr lang="en-GB" i="1" dirty="0" smtClean="0">
                            <a:latin typeface="Cambria Math"/>
                          </a:rPr>
                        </m:ctrlPr>
                      </m:fPr>
                      <m:num>
                        <m:r>
                          <a:rPr lang="en-GB" i="1" dirty="0" smtClean="0">
                            <a:latin typeface="Cambria Math"/>
                          </a:rPr>
                          <m:t>𝑥</m:t>
                        </m:r>
                      </m:num>
                      <m:den>
                        <m:r>
                          <a:rPr lang="en-GB" i="1" dirty="0" smtClean="0">
                            <a:latin typeface="Cambria Math"/>
                          </a:rPr>
                          <m:t>𝑥</m:t>
                        </m:r>
                        <m:r>
                          <a:rPr lang="en-GB" i="1" dirty="0" smtClean="0">
                            <a:latin typeface="Cambria Math"/>
                          </a:rPr>
                          <m:t>+1</m:t>
                        </m:r>
                      </m:den>
                    </m:f>
                    <m:r>
                      <a:rPr lang="en-GB" i="1" dirty="0" smtClean="0">
                        <a:latin typeface="Cambria Math"/>
                      </a:rPr>
                      <m:t> =</m:t>
                    </m:r>
                    <m:f>
                      <m:fPr>
                        <m:ctrlPr>
                          <a:rPr lang="en-GB" i="1" dirty="0" smtClean="0">
                            <a:latin typeface="Cambria Math"/>
                          </a:rPr>
                        </m:ctrlPr>
                      </m:fPr>
                      <m:num>
                        <m:r>
                          <a:rPr lang="en-GB" i="1" dirty="0" smtClean="0">
                            <a:latin typeface="Cambria Math"/>
                          </a:rPr>
                          <m:t>𝑝</m:t>
                        </m:r>
                      </m:num>
                      <m:den>
                        <m:r>
                          <a:rPr lang="en-GB" i="1" dirty="0" smtClean="0">
                            <a:latin typeface="Cambria Math"/>
                          </a:rPr>
                          <m:t>𝑞</m:t>
                        </m:r>
                      </m:den>
                    </m:f>
                  </m:oMath>
                </a14:m>
                <a:r>
                  <a:rPr lang="en-GB" dirty="0"/>
                  <a:t>, then </a:t>
                </a:r>
                <a14:m>
                  <m:oMath xmlns:m="http://schemas.openxmlformats.org/officeDocument/2006/math">
                    <m:r>
                      <a:rPr lang="en-GB" i="1" dirty="0" smtClean="0">
                        <a:latin typeface="Cambria Math"/>
                      </a:rPr>
                      <m:t>𝑥</m:t>
                    </m:r>
                    <m:r>
                      <a:rPr lang="en-GB" i="1" dirty="0" smtClean="0">
                        <a:latin typeface="Cambria Math"/>
                      </a:rPr>
                      <m:t>=</m:t>
                    </m:r>
                    <m:f>
                      <m:fPr>
                        <m:ctrlPr>
                          <a:rPr lang="en-GB" i="1" dirty="0" smtClean="0">
                            <a:latin typeface="Cambria Math"/>
                          </a:rPr>
                        </m:ctrlPr>
                      </m:fPr>
                      <m:num>
                        <m:r>
                          <a:rPr lang="en-GB" i="1" dirty="0" smtClean="0">
                            <a:latin typeface="Cambria Math"/>
                          </a:rPr>
                          <m:t>𝑝</m:t>
                        </m:r>
                      </m:num>
                      <m:den>
                        <m:r>
                          <a:rPr lang="en-GB" i="1" dirty="0" smtClean="0">
                            <a:latin typeface="Cambria Math"/>
                          </a:rPr>
                          <m:t>𝑞</m:t>
                        </m:r>
                        <m:r>
                          <a:rPr lang="en-GB" i="1" dirty="0" smtClean="0">
                            <a:latin typeface="Cambria Math"/>
                          </a:rPr>
                          <m:t>−</m:t>
                        </m:r>
                        <m:r>
                          <a:rPr lang="en-GB" i="1" dirty="0" smtClean="0">
                            <a:latin typeface="Cambria Math"/>
                          </a:rPr>
                          <m:t>𝑝</m:t>
                        </m:r>
                      </m:den>
                    </m:f>
                  </m:oMath>
                </a14:m>
                <a:endParaRPr lang="en-GB" dirty="0"/>
              </a:p>
              <a:p>
                <a:r>
                  <a:rPr lang="en-GB" dirty="0"/>
                  <a:t>This means we can subtract the numerator from the denominator, and reciprocate the fraction if it’s above 1, and still have a value in the set </a:t>
                </a:r>
                <a14:m>
                  <m:oMath xmlns:m="http://schemas.openxmlformats.org/officeDocument/2006/math">
                    <m:r>
                      <a:rPr lang="en-GB" i="1" dirty="0" smtClean="0">
                        <a:latin typeface="Cambria Math"/>
                      </a:rPr>
                      <m:t>𝑆</m:t>
                    </m:r>
                  </m:oMath>
                </a14:m>
                <a:r>
                  <a:rPr lang="en-GB" dirty="0"/>
                  <a:t>.</a:t>
                </a:r>
              </a:p>
              <a:p>
                <a:r>
                  <a:rPr lang="en-GB" dirty="0"/>
                  <a:t>e.g. 5/7 </a:t>
                </a:r>
                <a:r>
                  <a:rPr lang="en-GB" dirty="0">
                    <a:sym typeface="Wingdings" pitchFamily="2" charset="2"/>
                  </a:rPr>
                  <a:t> 5/2 2/5  2/3  2/1  1/2     (Continued on next slide)</a:t>
                </a:r>
                <a:endParaRPr lang="en-GB" dirty="0"/>
              </a:p>
              <a:p>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251520" y="3892292"/>
                <a:ext cx="8784976" cy="3125599"/>
              </a:xfrm>
              <a:prstGeom prst="rect">
                <a:avLst/>
              </a:prstGeom>
              <a:blipFill rotWithShape="1">
                <a:blip r:embed="rId4"/>
                <a:stretch>
                  <a:fillRect l="-555" t="-780"/>
                </a:stretch>
              </a:blipFill>
            </p:spPr>
            <p:txBody>
              <a:bodyPr/>
              <a:lstStyle/>
              <a:p>
                <a:r>
                  <a:rPr lang="en-GB">
                    <a:noFill/>
                  </a:rPr>
                  <a:t> </a:t>
                </a:r>
              </a:p>
            </p:txBody>
          </p:sp>
        </mc:Fallback>
      </mc:AlternateContent>
      <p:grpSp>
        <p:nvGrpSpPr>
          <p:cNvPr id="15" name="Group 14"/>
          <p:cNvGrpSpPr/>
          <p:nvPr/>
        </p:nvGrpSpPr>
        <p:grpSpPr>
          <a:xfrm>
            <a:off x="0" y="0"/>
            <a:ext cx="9143074" cy="599127"/>
            <a:chOff x="0" y="13335"/>
            <a:chExt cx="9144218" cy="599127"/>
          </a:xfrm>
        </p:grpSpPr>
        <p:sp>
          <p:nvSpPr>
            <p:cNvPr id="16"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 rationality BMO problem</a:t>
              </a:r>
            </a:p>
          </p:txBody>
        </p:sp>
        <p:cxnSp>
          <p:nvCxnSpPr>
            <p:cNvPr id="23" name="Straight Connector 22"/>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5" name="Rectangle 24"/>
          <p:cNvSpPr/>
          <p:nvPr/>
        </p:nvSpPr>
        <p:spPr>
          <a:xfrm>
            <a:off x="336476" y="4221088"/>
            <a:ext cx="8483996" cy="25202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 restart="whenNotActive" fill="hold" evtFilter="cancelBubble" nodeType="interactiveSeq">
                <p:stCondLst>
                  <p:cond evt="onClick" delay="0">
                    <p:tgtEl>
                      <p:spTgt spid="2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5"/>
                                        </p:tgtEl>
                                      </p:cBhvr>
                                    </p:animEffect>
                                    <p:set>
                                      <p:cBhvr>
                                        <p:cTn id="1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20" grpId="0" animBg="1"/>
      <p:bldP spid="25"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7308304" y="5733256"/>
            <a:ext cx="1584176"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Round 2</a:t>
            </a:r>
          </a:p>
        </p:txBody>
      </p:sp>
      <p:grpSp>
        <p:nvGrpSpPr>
          <p:cNvPr id="2" name="Group 44"/>
          <p:cNvGrpSpPr/>
          <p:nvPr/>
        </p:nvGrpSpPr>
        <p:grpSpPr>
          <a:xfrm>
            <a:off x="6948264" y="6165304"/>
            <a:ext cx="1944216" cy="432048"/>
            <a:chOff x="6948264" y="5301208"/>
            <a:chExt cx="1944216" cy="432048"/>
          </a:xfrm>
        </p:grpSpPr>
        <p:sp>
          <p:nvSpPr>
            <p:cNvPr id="27" name="Rectangle 26"/>
            <p:cNvSpPr/>
            <p:nvPr/>
          </p:nvSpPr>
          <p:spPr>
            <a:xfrm>
              <a:off x="7308304" y="5301208"/>
              <a:ext cx="1584176" cy="4320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b="1" dirty="0"/>
                <a:t>Round 1</a:t>
              </a:r>
            </a:p>
          </p:txBody>
        </p:sp>
        <p:sp>
          <p:nvSpPr>
            <p:cNvPr id="28" name="Right Arrow 27"/>
            <p:cNvSpPr/>
            <p:nvPr/>
          </p:nvSpPr>
          <p:spPr>
            <a:xfrm>
              <a:off x="6948264" y="5373216"/>
              <a:ext cx="360040" cy="2880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29" name="TextBox 28"/>
          <p:cNvSpPr txBox="1"/>
          <p:nvPr/>
        </p:nvSpPr>
        <p:spPr>
          <a:xfrm>
            <a:off x="7308304" y="5373216"/>
            <a:ext cx="1584176" cy="369332"/>
          </a:xfrm>
          <a:prstGeom prst="rect">
            <a:avLst/>
          </a:prstGeom>
          <a:noFill/>
        </p:spPr>
        <p:txBody>
          <a:bodyPr wrap="square" rtlCol="0">
            <a:spAutoFit/>
          </a:bodyPr>
          <a:lstStyle/>
          <a:p>
            <a:pPr algn="ctr"/>
            <a:r>
              <a:rPr lang="en-GB" b="1" dirty="0"/>
              <a:t>BMO</a:t>
            </a:r>
          </a:p>
        </p:txBody>
      </p:sp>
      <mc:AlternateContent xmlns:mc="http://schemas.openxmlformats.org/markup-compatibility/2006" xmlns:a14="http://schemas.microsoft.com/office/drawing/2010/main">
        <mc:Choice Requires="a14">
          <p:sp>
            <p:nvSpPr>
              <p:cNvPr id="21" name="TextBox 20"/>
              <p:cNvSpPr txBox="1"/>
              <p:nvPr/>
            </p:nvSpPr>
            <p:spPr>
              <a:xfrm>
                <a:off x="251520" y="2348880"/>
                <a:ext cx="7920880" cy="3837525"/>
              </a:xfrm>
              <a:prstGeom prst="rect">
                <a:avLst/>
              </a:prstGeom>
              <a:noFill/>
            </p:spPr>
            <p:txBody>
              <a:bodyPr wrap="square" rtlCol="0">
                <a:spAutoFit/>
              </a:bodyPr>
              <a:lstStyle/>
              <a:p>
                <a:endParaRPr lang="en-GB" dirty="0"/>
              </a:p>
              <a:p>
                <a:r>
                  <a:rPr lang="en-GB" dirty="0"/>
                  <a:t>e.g. 5/7 </a:t>
                </a:r>
                <a:r>
                  <a:rPr lang="en-GB" dirty="0">
                    <a:sym typeface="Wingdings" pitchFamily="2" charset="2"/>
                  </a:rPr>
                  <a:t> 5/2 2/5  2/3  2/1  1/2</a:t>
                </a:r>
              </a:p>
              <a:p>
                <a:r>
                  <a:rPr lang="en-GB" dirty="0"/>
                  <a:t>All that remains therefore is to prove that we can make sure a chain from any </a:t>
                </a:r>
                <a14:m>
                  <m:oMath xmlns:m="http://schemas.openxmlformats.org/officeDocument/2006/math">
                    <m:f>
                      <m:fPr>
                        <m:ctrlPr>
                          <a:rPr lang="en-GB" i="1" dirty="0" smtClean="0">
                            <a:latin typeface="Cambria Math"/>
                          </a:rPr>
                        </m:ctrlPr>
                      </m:fPr>
                      <m:num>
                        <m:r>
                          <a:rPr lang="en-GB" i="1" dirty="0" smtClean="0">
                            <a:latin typeface="Cambria Math"/>
                          </a:rPr>
                          <m:t>𝑝</m:t>
                        </m:r>
                      </m:num>
                      <m:den>
                        <m:r>
                          <a:rPr lang="en-GB" i="1" dirty="0" smtClean="0">
                            <a:latin typeface="Cambria Math"/>
                          </a:rPr>
                          <m:t>𝑞</m:t>
                        </m:r>
                      </m:den>
                    </m:f>
                  </m:oMath>
                </a14:m>
                <a:r>
                  <a:rPr lang="en-GB" dirty="0"/>
                  <a:t> to eventually get to </a:t>
                </a:r>
                <a14:m>
                  <m:oMath xmlns:m="http://schemas.openxmlformats.org/officeDocument/2006/math">
                    <m:f>
                      <m:fPr>
                        <m:ctrlPr>
                          <a:rPr lang="en-GB" i="1" dirty="0" smtClean="0">
                            <a:latin typeface="Cambria Math"/>
                          </a:rPr>
                        </m:ctrlPr>
                      </m:fPr>
                      <m:num>
                        <m:r>
                          <a:rPr lang="en-GB" i="1" dirty="0" smtClean="0">
                            <a:latin typeface="Cambria Math"/>
                          </a:rPr>
                          <m:t>1</m:t>
                        </m:r>
                      </m:num>
                      <m:den>
                        <m:r>
                          <a:rPr lang="en-GB" i="1" dirty="0" smtClean="0">
                            <a:latin typeface="Cambria Math"/>
                          </a:rPr>
                          <m:t>2</m:t>
                        </m:r>
                      </m:den>
                    </m:f>
                  </m:oMath>
                </a14:m>
                <a:r>
                  <a:rPr lang="en-GB" dirty="0"/>
                  <a:t>.</a:t>
                </a:r>
              </a:p>
              <a:p>
                <a:endParaRPr lang="en-GB" dirty="0"/>
              </a:p>
              <a:p>
                <a:r>
                  <a:rPr lang="en-GB" dirty="0"/>
                  <a:t>Informally, we could argue that as the numerator or denominator can always decrease in each step, then one of them will reach 1. If the denominator reaches 1 first and we have </a:t>
                </a:r>
                <a14:m>
                  <m:oMath xmlns:m="http://schemas.openxmlformats.org/officeDocument/2006/math">
                    <m:f>
                      <m:fPr>
                        <m:ctrlPr>
                          <a:rPr lang="en-GB" i="1" dirty="0" smtClean="0">
                            <a:latin typeface="Cambria Math"/>
                          </a:rPr>
                        </m:ctrlPr>
                      </m:fPr>
                      <m:num>
                        <m:r>
                          <a:rPr lang="en-GB" i="1" dirty="0" smtClean="0">
                            <a:latin typeface="Cambria Math"/>
                          </a:rPr>
                          <m:t>𝑘</m:t>
                        </m:r>
                      </m:num>
                      <m:den>
                        <m:r>
                          <a:rPr lang="en-GB" i="1" dirty="0" smtClean="0">
                            <a:latin typeface="Cambria Math"/>
                          </a:rPr>
                          <m:t>1</m:t>
                        </m:r>
                      </m:den>
                    </m:f>
                  </m:oMath>
                </a14:m>
                <a:r>
                  <a:rPr lang="en-GB" dirty="0"/>
                  <a:t>, we know </a:t>
                </a:r>
                <a14:m>
                  <m:oMath xmlns:m="http://schemas.openxmlformats.org/officeDocument/2006/math">
                    <m:f>
                      <m:fPr>
                        <m:ctrlPr>
                          <a:rPr lang="en-GB" b="0" i="1" smtClean="0">
                            <a:latin typeface="Cambria Math"/>
                          </a:rPr>
                        </m:ctrlPr>
                      </m:fPr>
                      <m:num>
                        <m:r>
                          <a:rPr lang="en-GB" b="0" i="1" smtClean="0">
                            <a:latin typeface="Cambria Math"/>
                          </a:rPr>
                          <m:t>1</m:t>
                        </m:r>
                      </m:num>
                      <m:den>
                        <m:r>
                          <a:rPr lang="en-GB" b="0" i="1" smtClean="0">
                            <a:latin typeface="Cambria Math"/>
                          </a:rPr>
                          <m:t>𝑘</m:t>
                        </m:r>
                        <m:r>
                          <a:rPr lang="en-GB" b="0" i="1" smtClean="0">
                            <a:latin typeface="Cambria Math"/>
                          </a:rPr>
                          <m:t>+1</m:t>
                        </m:r>
                      </m:den>
                    </m:f>
                  </m:oMath>
                </a14:m>
                <a:r>
                  <a:rPr lang="en-GB" dirty="0"/>
                  <a:t> is in the set. If we have </a:t>
                </a:r>
                <a14:m>
                  <m:oMath xmlns:m="http://schemas.openxmlformats.org/officeDocument/2006/math">
                    <m:f>
                      <m:fPr>
                        <m:ctrlPr>
                          <a:rPr lang="en-GB" i="1" dirty="0" smtClean="0">
                            <a:latin typeface="Cambria Math"/>
                          </a:rPr>
                        </m:ctrlPr>
                      </m:fPr>
                      <m:num>
                        <m:r>
                          <a:rPr lang="en-GB" i="1" dirty="0" smtClean="0">
                            <a:latin typeface="Cambria Math"/>
                          </a:rPr>
                          <m:t>1</m:t>
                        </m:r>
                      </m:num>
                      <m:den>
                        <m:r>
                          <a:rPr lang="en-GB" i="1" dirty="0" smtClean="0">
                            <a:latin typeface="Cambria Math"/>
                          </a:rPr>
                          <m:t>𝑘</m:t>
                        </m:r>
                      </m:den>
                    </m:f>
                  </m:oMath>
                </a14:m>
                <a:r>
                  <a:rPr lang="en-GB" dirty="0"/>
                  <a:t>, then we can always use our </a:t>
                </a:r>
                <a14:m>
                  <m:oMath xmlns:m="http://schemas.openxmlformats.org/officeDocument/2006/math">
                    <m:f>
                      <m:fPr>
                        <m:ctrlPr>
                          <a:rPr lang="en-GB" i="1" dirty="0" smtClean="0">
                            <a:latin typeface="Cambria Math"/>
                          </a:rPr>
                        </m:ctrlPr>
                      </m:fPr>
                      <m:num>
                        <m:r>
                          <a:rPr lang="en-GB" i="1" dirty="0" smtClean="0">
                            <a:latin typeface="Cambria Math"/>
                          </a:rPr>
                          <m:t>𝑝</m:t>
                        </m:r>
                      </m:num>
                      <m:den>
                        <m:r>
                          <a:rPr lang="en-GB" i="1" dirty="0" smtClean="0">
                            <a:latin typeface="Cambria Math"/>
                          </a:rPr>
                          <m:t>𝑞</m:t>
                        </m:r>
                      </m:den>
                    </m:f>
                    <m:r>
                      <a:rPr lang="en-GB" b="0" i="1" dirty="0" smtClean="0">
                        <a:latin typeface="Cambria Math"/>
                      </a:rPr>
                      <m:t>→</m:t>
                    </m:r>
                    <m:f>
                      <m:fPr>
                        <m:ctrlPr>
                          <a:rPr lang="en-GB" b="0" i="1" dirty="0" smtClean="0">
                            <a:latin typeface="Cambria Math"/>
                          </a:rPr>
                        </m:ctrlPr>
                      </m:fPr>
                      <m:num>
                        <m:r>
                          <a:rPr lang="en-GB" b="0" i="1" dirty="0" smtClean="0">
                            <a:latin typeface="Cambria Math"/>
                          </a:rPr>
                          <m:t>𝑝</m:t>
                        </m:r>
                      </m:num>
                      <m:den>
                        <m:r>
                          <a:rPr lang="en-GB" b="0" i="1" dirty="0" smtClean="0">
                            <a:latin typeface="Cambria Math"/>
                          </a:rPr>
                          <m:t>𝑞</m:t>
                        </m:r>
                        <m:r>
                          <a:rPr lang="en-GB" b="0" i="1" dirty="0" smtClean="0">
                            <a:latin typeface="Cambria Math"/>
                          </a:rPr>
                          <m:t>−</m:t>
                        </m:r>
                        <m:r>
                          <a:rPr lang="en-GB" b="0" i="1" dirty="0" smtClean="0">
                            <a:latin typeface="Cambria Math"/>
                          </a:rPr>
                          <m:t>𝑝</m:t>
                        </m:r>
                      </m:den>
                    </m:f>
                  </m:oMath>
                </a14:m>
                <a:r>
                  <a:rPr lang="en-GB" dirty="0"/>
                  <a:t> rule to reduce </a:t>
                </a:r>
                <a14:m>
                  <m:oMath xmlns:m="http://schemas.openxmlformats.org/officeDocument/2006/math">
                    <m:r>
                      <a:rPr lang="en-GB" i="1" dirty="0" smtClean="0">
                        <a:latin typeface="Cambria Math"/>
                      </a:rPr>
                      <m:t>𝑘</m:t>
                    </m:r>
                  </m:oMath>
                </a14:m>
                <a:r>
                  <a:rPr lang="en-GB" dirty="0"/>
                  <a:t> by 1 each time until we reach </a:t>
                </a:r>
                <a14:m>
                  <m:oMath xmlns:m="http://schemas.openxmlformats.org/officeDocument/2006/math">
                    <m:f>
                      <m:fPr>
                        <m:ctrlPr>
                          <a:rPr lang="en-GB" i="1" dirty="0" smtClean="0">
                            <a:latin typeface="Cambria Math"/>
                          </a:rPr>
                        </m:ctrlPr>
                      </m:fPr>
                      <m:num>
                        <m:r>
                          <a:rPr lang="en-GB" i="1" dirty="0" smtClean="0">
                            <a:latin typeface="Cambria Math"/>
                          </a:rPr>
                          <m:t>1</m:t>
                        </m:r>
                      </m:num>
                      <m:den>
                        <m:r>
                          <a:rPr lang="en-GB" i="1" dirty="0" smtClean="0">
                            <a:latin typeface="Cambria Math"/>
                          </a:rPr>
                          <m:t>2</m:t>
                        </m:r>
                      </m:den>
                    </m:f>
                  </m:oMath>
                </a14:m>
                <a:r>
                  <a:rPr lang="en-GB" dirty="0"/>
                  <a:t>.</a:t>
                </a:r>
              </a:p>
              <a:p>
                <a:endParaRPr lang="en-GB" dirty="0"/>
              </a:p>
              <a:p>
                <a:r>
                  <a:rPr lang="en-GB" dirty="0"/>
                  <a:t>A more formal proof could use a proof by contradiction, found here:</a:t>
                </a:r>
              </a:p>
              <a:p>
                <a:r>
                  <a:rPr lang="en-GB" sz="1400" dirty="0">
                    <a:hlinkClick r:id="rId2"/>
                  </a:rPr>
                  <a:t>http://www.theproblemsite.com/problems/mathhs/2008/Jun_1_solution.asp</a:t>
                </a:r>
                <a:endParaRPr lang="en-GB" sz="1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251520" y="2348880"/>
                <a:ext cx="7920880" cy="3837525"/>
              </a:xfrm>
              <a:prstGeom prst="rect">
                <a:avLst/>
              </a:prstGeom>
              <a:blipFill rotWithShape="1">
                <a:blip r:embed="rId3"/>
                <a:stretch>
                  <a:fillRect l="-615" r="-615" b="-635"/>
                </a:stretch>
              </a:blipFill>
            </p:spPr>
            <p:txBody>
              <a:bodyPr/>
              <a:lstStyle/>
              <a:p>
                <a:r>
                  <a:rPr lang="en-GB">
                    <a:noFill/>
                  </a:rPr>
                  <a:t> </a:t>
                </a:r>
              </a:p>
            </p:txBody>
          </p:sp>
        </mc:Fallback>
      </mc:AlternateContent>
      <p:grpSp>
        <p:nvGrpSpPr>
          <p:cNvPr id="11" name="Group 10"/>
          <p:cNvGrpSpPr/>
          <p:nvPr/>
        </p:nvGrpSpPr>
        <p:grpSpPr>
          <a:xfrm>
            <a:off x="0" y="0"/>
            <a:ext cx="9143074" cy="599127"/>
            <a:chOff x="0" y="13335"/>
            <a:chExt cx="9144218" cy="599127"/>
          </a:xfrm>
        </p:grpSpPr>
        <p:sp>
          <p:nvSpPr>
            <p:cNvPr id="12"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 rationality BMO problem</a:t>
              </a:r>
            </a:p>
          </p:txBody>
        </p:sp>
        <p:cxnSp>
          <p:nvCxnSpPr>
            <p:cNvPr id="13" name="Straight Connector 12"/>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15" name="Rectangle 1"/>
              <p:cNvSpPr>
                <a:spLocks noChangeArrowheads="1"/>
              </p:cNvSpPr>
              <p:nvPr/>
            </p:nvSpPr>
            <p:spPr bwMode="auto">
              <a:xfrm>
                <a:off x="215008" y="645656"/>
                <a:ext cx="892899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GB" sz="2000" dirty="0">
                    <a:latin typeface="Calibri" panose="020F0502020204030204" pitchFamily="34" charset="0"/>
                    <a:ea typeface="Calibri" panose="020F0502020204030204" pitchFamily="34" charset="0"/>
                    <a:cs typeface="Times New Roman" panose="02020603050405020304" pitchFamily="18" charset="0"/>
                  </a:rPr>
                  <a:t>[BMO 2004/05 Q5] </a:t>
                </a:r>
                <a:r>
                  <a:rPr lang="en-GB" sz="2000" dirty="0">
                    <a:latin typeface="Calibri" pitchFamily="34" charset="0"/>
                    <a:ea typeface="Times New Roman" pitchFamily="18" charset="0"/>
                    <a:cs typeface="Times New Roman" pitchFamily="18" charset="0"/>
                  </a:rPr>
                  <a:t>Let </a:t>
                </a:r>
                <a14:m>
                  <m:oMath xmlns:m="http://schemas.openxmlformats.org/officeDocument/2006/math">
                    <m:r>
                      <a:rPr lang="en-GB" sz="2000" i="1" dirty="0" smtClean="0">
                        <a:latin typeface="Cambria Math"/>
                        <a:ea typeface="Times New Roman" pitchFamily="18" charset="0"/>
                        <a:cs typeface="Times New Roman" pitchFamily="18" charset="0"/>
                      </a:rPr>
                      <m:t>𝑆</m:t>
                    </m:r>
                  </m:oMath>
                </a14:m>
                <a:r>
                  <a:rPr lang="en-GB" sz="2000" dirty="0">
                    <a:latin typeface="Calibri" pitchFamily="34" charset="0"/>
                    <a:ea typeface="Times New Roman" pitchFamily="18" charset="0"/>
                    <a:cs typeface="Times New Roman" pitchFamily="18" charset="0"/>
                  </a:rPr>
                  <a:t> be a set of rational numbers with the following properties:</a:t>
                </a:r>
                <a:br>
                  <a:rPr lang="en-GB" sz="2000" dirty="0">
                    <a:latin typeface="Calibri" pitchFamily="34" charset="0"/>
                    <a:ea typeface="Times New Roman" pitchFamily="18" charset="0"/>
                    <a:cs typeface="Times New Roman" pitchFamily="18" charset="0"/>
                  </a:rPr>
                </a:br>
                <a:r>
                  <a:rPr lang="en-GB" sz="2000" dirty="0">
                    <a:latin typeface="Calibri" pitchFamily="34" charset="0"/>
                    <a:ea typeface="Times New Roman" pitchFamily="18" charset="0"/>
                    <a:cs typeface="Times New Roman" pitchFamily="18" charset="0"/>
                  </a:rPr>
                  <a:t>1) </a:t>
                </a:r>
                <a14:m>
                  <m:oMath xmlns:m="http://schemas.openxmlformats.org/officeDocument/2006/math">
                    <m:r>
                      <a:rPr lang="en-GB" sz="2000" i="1" dirty="0" smtClean="0">
                        <a:latin typeface="Cambria Math"/>
                        <a:ea typeface="Times New Roman" pitchFamily="18" charset="0"/>
                        <a:cs typeface="Times New Roman" pitchFamily="18" charset="0"/>
                      </a:rPr>
                      <m:t>1/2</m:t>
                    </m:r>
                  </m:oMath>
                </a14:m>
                <a:r>
                  <a:rPr lang="en-GB" sz="2000" dirty="0">
                    <a:latin typeface="Calibri" pitchFamily="34" charset="0"/>
                    <a:ea typeface="Times New Roman" pitchFamily="18" charset="0"/>
                    <a:cs typeface="Times New Roman" pitchFamily="18" charset="0"/>
                  </a:rPr>
                  <a:t> is an element of </a:t>
                </a:r>
                <a14:m>
                  <m:oMath xmlns:m="http://schemas.openxmlformats.org/officeDocument/2006/math">
                    <m:r>
                      <a:rPr lang="en-GB" sz="2000" i="1" dirty="0" smtClean="0">
                        <a:latin typeface="Cambria Math"/>
                        <a:ea typeface="Times New Roman" pitchFamily="18" charset="0"/>
                        <a:cs typeface="Times New Roman" pitchFamily="18" charset="0"/>
                      </a:rPr>
                      <m:t>𝑆</m:t>
                    </m:r>
                  </m:oMath>
                </a14:m>
                <a:r>
                  <a:rPr lang="en-GB" sz="2000" dirty="0">
                    <a:latin typeface="Calibri" pitchFamily="34" charset="0"/>
                    <a:ea typeface="Times New Roman" pitchFamily="18" charset="0"/>
                    <a:cs typeface="Times New Roman" pitchFamily="18" charset="0"/>
                  </a:rPr>
                  <a:t/>
                </a:r>
                <a:br>
                  <a:rPr lang="en-GB" sz="2000" dirty="0">
                    <a:latin typeface="Calibri" pitchFamily="34" charset="0"/>
                    <a:ea typeface="Times New Roman" pitchFamily="18" charset="0"/>
                    <a:cs typeface="Times New Roman" pitchFamily="18" charset="0"/>
                  </a:rPr>
                </a:br>
                <a:r>
                  <a:rPr lang="en-GB" sz="2000" dirty="0">
                    <a:latin typeface="Calibri" pitchFamily="34" charset="0"/>
                    <a:ea typeface="Times New Roman" pitchFamily="18" charset="0"/>
                    <a:cs typeface="Times New Roman" pitchFamily="18" charset="0"/>
                  </a:rPr>
                  <a:t>2) If </a:t>
                </a:r>
                <a14:m>
                  <m:oMath xmlns:m="http://schemas.openxmlformats.org/officeDocument/2006/math">
                    <m:r>
                      <a:rPr lang="en-GB" sz="2000" i="1" dirty="0" smtClean="0">
                        <a:latin typeface="Cambria Math"/>
                        <a:ea typeface="Times New Roman" pitchFamily="18" charset="0"/>
                        <a:cs typeface="Times New Roman" pitchFamily="18" charset="0"/>
                      </a:rPr>
                      <m:t>𝑥</m:t>
                    </m:r>
                  </m:oMath>
                </a14:m>
                <a:r>
                  <a:rPr lang="en-GB" sz="2000" dirty="0">
                    <a:latin typeface="Calibri" pitchFamily="34" charset="0"/>
                    <a:ea typeface="Times New Roman" pitchFamily="18" charset="0"/>
                    <a:cs typeface="Times New Roman" pitchFamily="18" charset="0"/>
                  </a:rPr>
                  <a:t> is an element of </a:t>
                </a:r>
                <a14:m>
                  <m:oMath xmlns:m="http://schemas.openxmlformats.org/officeDocument/2006/math">
                    <m:r>
                      <a:rPr lang="en-GB" sz="2000" i="1" dirty="0" smtClean="0">
                        <a:latin typeface="Cambria Math"/>
                        <a:ea typeface="Times New Roman" pitchFamily="18" charset="0"/>
                        <a:cs typeface="Times New Roman" pitchFamily="18" charset="0"/>
                      </a:rPr>
                      <m:t>𝑆</m:t>
                    </m:r>
                  </m:oMath>
                </a14:m>
                <a:r>
                  <a:rPr lang="en-GB" sz="2000" dirty="0">
                    <a:latin typeface="Calibri" pitchFamily="34" charset="0"/>
                    <a:ea typeface="Times New Roman" pitchFamily="18" charset="0"/>
                    <a:cs typeface="Times New Roman" pitchFamily="18" charset="0"/>
                  </a:rPr>
                  <a:t>, then both </a:t>
                </a:r>
                <a14:m>
                  <m:oMath xmlns:m="http://schemas.openxmlformats.org/officeDocument/2006/math">
                    <m:r>
                      <a:rPr lang="en-GB" sz="2000" i="1" dirty="0" smtClean="0">
                        <a:latin typeface="Cambria Math"/>
                        <a:ea typeface="Times New Roman" pitchFamily="18" charset="0"/>
                        <a:cs typeface="Times New Roman" pitchFamily="18" charset="0"/>
                      </a:rPr>
                      <m:t>1/(</m:t>
                    </m:r>
                    <m:r>
                      <a:rPr lang="en-GB" sz="2000" i="1" dirty="0" smtClean="0">
                        <a:latin typeface="Cambria Math"/>
                        <a:ea typeface="Times New Roman" pitchFamily="18" charset="0"/>
                        <a:cs typeface="Times New Roman" pitchFamily="18" charset="0"/>
                      </a:rPr>
                      <m:t>𝑥</m:t>
                    </m:r>
                    <m:r>
                      <a:rPr lang="en-GB" sz="2000" i="1" dirty="0" smtClean="0">
                        <a:latin typeface="Cambria Math"/>
                        <a:ea typeface="Times New Roman" pitchFamily="18" charset="0"/>
                        <a:cs typeface="Times New Roman" pitchFamily="18" charset="0"/>
                      </a:rPr>
                      <m:t>+1)</m:t>
                    </m:r>
                  </m:oMath>
                </a14:m>
                <a:r>
                  <a:rPr lang="en-GB" sz="2000" dirty="0">
                    <a:latin typeface="Calibri" pitchFamily="34" charset="0"/>
                    <a:ea typeface="Times New Roman" pitchFamily="18" charset="0"/>
                    <a:cs typeface="Times New Roman" pitchFamily="18" charset="0"/>
                  </a:rPr>
                  <a:t> is an element of </a:t>
                </a:r>
                <a14:m>
                  <m:oMath xmlns:m="http://schemas.openxmlformats.org/officeDocument/2006/math">
                    <m:r>
                      <a:rPr lang="en-GB" sz="2000" i="1" dirty="0" smtClean="0">
                        <a:latin typeface="Cambria Math"/>
                        <a:ea typeface="Times New Roman" pitchFamily="18" charset="0"/>
                        <a:cs typeface="Times New Roman" pitchFamily="18" charset="0"/>
                      </a:rPr>
                      <m:t>𝑆</m:t>
                    </m:r>
                  </m:oMath>
                </a14:m>
                <a:r>
                  <a:rPr lang="en-GB" sz="2000" dirty="0">
                    <a:latin typeface="Calibri" pitchFamily="34" charset="0"/>
                    <a:ea typeface="Times New Roman" pitchFamily="18" charset="0"/>
                    <a:cs typeface="Times New Roman" pitchFamily="18" charset="0"/>
                  </a:rPr>
                  <a:t> and </a:t>
                </a:r>
                <a14:m>
                  <m:oMath xmlns:m="http://schemas.openxmlformats.org/officeDocument/2006/math">
                    <m:r>
                      <a:rPr lang="en-GB" sz="2000" i="1" dirty="0" smtClean="0">
                        <a:latin typeface="Cambria Math"/>
                        <a:ea typeface="Times New Roman" pitchFamily="18" charset="0"/>
                        <a:cs typeface="Times New Roman" pitchFamily="18" charset="0"/>
                      </a:rPr>
                      <m:t>𝑥</m:t>
                    </m:r>
                    <m:r>
                      <a:rPr lang="en-GB" sz="2000" i="1" dirty="0" smtClean="0">
                        <a:latin typeface="Cambria Math"/>
                        <a:ea typeface="Times New Roman" pitchFamily="18" charset="0"/>
                        <a:cs typeface="Times New Roman" pitchFamily="18" charset="0"/>
                      </a:rPr>
                      <m:t>/(</m:t>
                    </m:r>
                    <m:r>
                      <a:rPr lang="en-GB" sz="2000" i="1" dirty="0" smtClean="0">
                        <a:latin typeface="Cambria Math"/>
                        <a:ea typeface="Times New Roman" pitchFamily="18" charset="0"/>
                        <a:cs typeface="Times New Roman" pitchFamily="18" charset="0"/>
                      </a:rPr>
                      <m:t>𝑥</m:t>
                    </m:r>
                    <m:r>
                      <a:rPr lang="en-GB" sz="2000" i="1" dirty="0" smtClean="0">
                        <a:latin typeface="Cambria Math"/>
                        <a:ea typeface="Times New Roman" pitchFamily="18" charset="0"/>
                        <a:cs typeface="Times New Roman" pitchFamily="18" charset="0"/>
                      </a:rPr>
                      <m:t>+1)</m:t>
                    </m:r>
                  </m:oMath>
                </a14:m>
                <a:r>
                  <a:rPr lang="en-GB" sz="2000" dirty="0">
                    <a:latin typeface="Calibri" pitchFamily="34" charset="0"/>
                    <a:ea typeface="Times New Roman" pitchFamily="18" charset="0"/>
                    <a:cs typeface="Times New Roman" pitchFamily="18" charset="0"/>
                  </a:rPr>
                  <a:t> is an element of </a:t>
                </a:r>
                <a14:m>
                  <m:oMath xmlns:m="http://schemas.openxmlformats.org/officeDocument/2006/math">
                    <m:r>
                      <a:rPr lang="en-GB" sz="2000" i="1" dirty="0" smtClean="0">
                        <a:latin typeface="Cambria Math"/>
                        <a:ea typeface="Times New Roman" pitchFamily="18" charset="0"/>
                        <a:cs typeface="Times New Roman" pitchFamily="18" charset="0"/>
                      </a:rPr>
                      <m:t>𝑆</m:t>
                    </m:r>
                  </m:oMath>
                </a14:m>
                <a:r>
                  <a:rPr lang="en-GB" sz="2000" dirty="0">
                    <a:latin typeface="Calibri" pitchFamily="34" charset="0"/>
                    <a:ea typeface="Times New Roman" pitchFamily="18" charset="0"/>
                    <a:cs typeface="Times New Roman" pitchFamily="18" charset="0"/>
                  </a:rPr>
                  <a:t/>
                </a:r>
                <a:br>
                  <a:rPr lang="en-GB" sz="2000" dirty="0">
                    <a:latin typeface="Calibri" pitchFamily="34" charset="0"/>
                    <a:ea typeface="Times New Roman" pitchFamily="18" charset="0"/>
                    <a:cs typeface="Times New Roman" pitchFamily="18" charset="0"/>
                  </a:rPr>
                </a:br>
                <a:r>
                  <a:rPr lang="en-GB" sz="2000" dirty="0">
                    <a:latin typeface="Calibri" pitchFamily="34" charset="0"/>
                    <a:ea typeface="Times New Roman" pitchFamily="18" charset="0"/>
                    <a:cs typeface="Times New Roman" pitchFamily="18" charset="0"/>
                  </a:rPr>
                  <a:t>Prove that </a:t>
                </a:r>
                <a14:m>
                  <m:oMath xmlns:m="http://schemas.openxmlformats.org/officeDocument/2006/math">
                    <m:r>
                      <a:rPr lang="en-GB" sz="2000" i="1" dirty="0" smtClean="0">
                        <a:latin typeface="Cambria Math"/>
                        <a:ea typeface="Times New Roman" pitchFamily="18" charset="0"/>
                        <a:cs typeface="Times New Roman" pitchFamily="18" charset="0"/>
                      </a:rPr>
                      <m:t>𝑆</m:t>
                    </m:r>
                  </m:oMath>
                </a14:m>
                <a:r>
                  <a:rPr lang="en-GB" sz="2000" dirty="0">
                    <a:latin typeface="Calibri" pitchFamily="34" charset="0"/>
                    <a:ea typeface="Times New Roman" pitchFamily="18" charset="0"/>
                    <a:cs typeface="Times New Roman" pitchFamily="18" charset="0"/>
                  </a:rPr>
                  <a:t> contains all rational numbers in the interval </a:t>
                </a:r>
                <a14:m>
                  <m:oMath xmlns:m="http://schemas.openxmlformats.org/officeDocument/2006/math">
                    <m:r>
                      <a:rPr lang="en-GB" sz="2000" i="1" dirty="0" smtClean="0">
                        <a:latin typeface="Cambria Math"/>
                        <a:ea typeface="Times New Roman" pitchFamily="18" charset="0"/>
                        <a:cs typeface="Times New Roman" pitchFamily="18" charset="0"/>
                      </a:rPr>
                      <m:t>0&lt;</m:t>
                    </m:r>
                    <m:r>
                      <a:rPr lang="en-GB" sz="2000" i="1" dirty="0" smtClean="0">
                        <a:latin typeface="Cambria Math"/>
                        <a:ea typeface="Times New Roman" pitchFamily="18" charset="0"/>
                        <a:cs typeface="Times New Roman" pitchFamily="18" charset="0"/>
                      </a:rPr>
                      <m:t>𝑥</m:t>
                    </m:r>
                    <m:r>
                      <a:rPr lang="en-GB" sz="2000" i="1" dirty="0" smtClean="0">
                        <a:latin typeface="Cambria Math"/>
                        <a:ea typeface="Times New Roman" pitchFamily="18" charset="0"/>
                        <a:cs typeface="Times New Roman" pitchFamily="18" charset="0"/>
                      </a:rPr>
                      <m:t>&lt;1</m:t>
                    </m:r>
                  </m:oMath>
                </a14:m>
                <a:r>
                  <a:rPr lang="en-GB" sz="2000" dirty="0">
                    <a:latin typeface="Calibri" pitchFamily="34" charset="0"/>
                    <a:ea typeface="Times New Roman" pitchFamily="18" charset="0"/>
                    <a:cs typeface="Times New Roman" pitchFamily="18" charset="0"/>
                  </a:rPr>
                  <a:t>.</a:t>
                </a:r>
                <a:endParaRPr kumimoji="0" lang="en-GB" sz="2000" i="0" u="none" strike="noStrike" cap="none" normalizeH="0" baseline="0" dirty="0">
                  <a:ln>
                    <a:noFill/>
                  </a:ln>
                  <a:solidFill>
                    <a:schemeClr val="tx1"/>
                  </a:solidFill>
                  <a:effectLst/>
                  <a:latin typeface="Arial" pitchFamily="34" charset="0"/>
                  <a:cs typeface="Arial" pitchFamily="34" charset="0"/>
                </a:endParaRPr>
              </a:p>
            </p:txBody>
          </p:sp>
        </mc:Choice>
        <mc:Fallback xmlns="">
          <p:sp>
            <p:nvSpPr>
              <p:cNvPr id="15" name="Rectangle 1"/>
              <p:cNvSpPr>
                <a:spLocks noRot="1" noChangeAspect="1" noMove="1" noResize="1" noEditPoints="1" noAdjustHandles="1" noChangeArrowheads="1" noChangeShapeType="1" noTextEdit="1"/>
              </p:cNvSpPr>
              <p:nvPr/>
            </p:nvSpPr>
            <p:spPr bwMode="auto">
              <a:xfrm>
                <a:off x="215008" y="645656"/>
                <a:ext cx="8928992" cy="1631216"/>
              </a:xfrm>
              <a:prstGeom prst="rect">
                <a:avLst/>
              </a:prstGeom>
              <a:blipFill>
                <a:blip r:embed="rId4"/>
                <a:stretch>
                  <a:fillRect l="-683" t="-1493" b="-5970"/>
                </a:stretch>
              </a:blipFill>
              <a:ln w="9525">
                <a:noFill/>
                <a:miter lim="800000"/>
                <a:headEnd/>
                <a:tailEnd/>
              </a:ln>
              <a:effectLst/>
            </p:spPr>
            <p:txBody>
              <a:bodyPr/>
              <a:lstStyle/>
              <a:p>
                <a:r>
                  <a:rPr lang="en-GB">
                    <a:noFill/>
                  </a:rPr>
                  <a:t> </a:t>
                </a:r>
              </a:p>
            </p:txBody>
          </p:sp>
        </mc:Fallback>
      </mc:AlternateContent>
      <p:cxnSp>
        <p:nvCxnSpPr>
          <p:cNvPr id="16" name="Straight Connector 15"/>
          <p:cNvCxnSpPr/>
          <p:nvPr/>
        </p:nvCxnSpPr>
        <p:spPr>
          <a:xfrm flipH="1">
            <a:off x="0" y="2276872"/>
            <a:ext cx="9144000"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512168" cy="5478423"/>
          </a:xfrm>
          <a:prstGeom prst="rect">
            <a:avLst/>
          </a:prstGeom>
          <a:noFill/>
        </p:spPr>
        <p:txBody>
          <a:bodyPr wrap="square" rtlCol="0">
            <a:spAutoFit/>
          </a:bodyPr>
          <a:lstStyle/>
          <a:p>
            <a:r>
              <a:rPr lang="el-GR" sz="35000" dirty="0">
                <a:solidFill>
                  <a:srgbClr val="EEF8E4"/>
                </a:solidFill>
                <a:latin typeface="Calibri"/>
              </a:rPr>
              <a:t>ζ</a:t>
            </a:r>
            <a:endParaRPr lang="en-GB" sz="35000" dirty="0">
              <a:solidFill>
                <a:srgbClr val="EEF8E4"/>
              </a:solidFill>
            </a:endParaRPr>
          </a:p>
        </p:txBody>
      </p:sp>
      <p:sp>
        <p:nvSpPr>
          <p:cNvPr id="2" name="TextBox 1"/>
          <p:cNvSpPr txBox="1"/>
          <p:nvPr/>
        </p:nvSpPr>
        <p:spPr>
          <a:xfrm>
            <a:off x="0" y="2492896"/>
            <a:ext cx="91440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600" dirty="0"/>
              <a:t>	Part 7: ‘Epilogue’</a:t>
            </a:r>
            <a:endParaRPr lang="en-GB" sz="3600" baseline="-25000" dirty="0"/>
          </a:p>
        </p:txBody>
      </p:sp>
      <p:sp>
        <p:nvSpPr>
          <p:cNvPr id="3" name="TextBox 2"/>
          <p:cNvSpPr txBox="1"/>
          <p:nvPr/>
        </p:nvSpPr>
        <p:spPr>
          <a:xfrm>
            <a:off x="0" y="2132856"/>
            <a:ext cx="9144000"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GB" sz="2000" dirty="0"/>
              <a:t>	Topic 2 – Number Theory</a:t>
            </a:r>
            <a:endParaRPr lang="en-GB" sz="2000" baseline="-25000" dirty="0"/>
          </a:p>
        </p:txBody>
      </p:sp>
      <p:sp>
        <p:nvSpPr>
          <p:cNvPr id="6" name="TextBox 5"/>
          <p:cNvSpPr txBox="1"/>
          <p:nvPr/>
        </p:nvSpPr>
        <p:spPr>
          <a:xfrm>
            <a:off x="971600" y="3212976"/>
            <a:ext cx="7128792" cy="923330"/>
          </a:xfrm>
          <a:prstGeom prst="rect">
            <a:avLst/>
          </a:prstGeom>
          <a:noFill/>
        </p:spPr>
        <p:txBody>
          <a:bodyPr wrap="square" rtlCol="0">
            <a:spAutoFit/>
          </a:bodyPr>
          <a:lstStyle/>
          <a:p>
            <a:r>
              <a:rPr lang="en-GB" dirty="0"/>
              <a:t>The rest of these slides don’t explore any theory that is likely to be use in any Maths Challenges/Olympiads or university interviews, but explore an interesting area of Number Theory...</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0" y="1268760"/>
            <a:ext cx="9144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360000" rtlCol="0">
            <a:spAutoFit/>
          </a:bodyPr>
          <a:lstStyle/>
          <a:p>
            <a:r>
              <a:rPr lang="en-GB" sz="3200" dirty="0"/>
              <a:t>Let’s finish with something light...</a:t>
            </a:r>
          </a:p>
        </p:txBody>
      </p:sp>
      <p:sp>
        <p:nvSpPr>
          <p:cNvPr id="11" name="TextBox 10"/>
          <p:cNvSpPr txBox="1"/>
          <p:nvPr/>
        </p:nvSpPr>
        <p:spPr>
          <a:xfrm>
            <a:off x="0" y="1844824"/>
            <a:ext cx="9144000"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sz="3200" dirty="0"/>
              <a:t>Analytic Number Theory!</a:t>
            </a:r>
          </a:p>
        </p:txBody>
      </p:sp>
      <p:sp>
        <p:nvSpPr>
          <p:cNvPr id="12" name="TextBox 11"/>
          <p:cNvSpPr txBox="1"/>
          <p:nvPr/>
        </p:nvSpPr>
        <p:spPr>
          <a:xfrm>
            <a:off x="323528" y="2924944"/>
            <a:ext cx="8064896" cy="584775"/>
          </a:xfrm>
          <a:prstGeom prst="rect">
            <a:avLst/>
          </a:prstGeom>
          <a:noFill/>
        </p:spPr>
        <p:txBody>
          <a:bodyPr wrap="square" rtlCol="0">
            <a:spAutoFit/>
          </a:bodyPr>
          <a:lstStyle/>
          <a:p>
            <a:pPr algn="ctr"/>
            <a:r>
              <a:rPr lang="en-GB" sz="3200" dirty="0"/>
              <a:t>= ‘Mathematical analysis’ + Number Theory </a:t>
            </a:r>
          </a:p>
        </p:txBody>
      </p:sp>
      <p:sp>
        <p:nvSpPr>
          <p:cNvPr id="13" name="TextBox 12"/>
          <p:cNvSpPr txBox="1"/>
          <p:nvPr/>
        </p:nvSpPr>
        <p:spPr>
          <a:xfrm>
            <a:off x="1187624" y="3429000"/>
            <a:ext cx="3456384" cy="923330"/>
          </a:xfrm>
          <a:prstGeom prst="rect">
            <a:avLst/>
          </a:prstGeom>
          <a:noFill/>
        </p:spPr>
        <p:txBody>
          <a:bodyPr wrap="square" rtlCol="0">
            <a:spAutoFit/>
          </a:bodyPr>
          <a:lstStyle/>
          <a:p>
            <a:r>
              <a:rPr lang="en-GB" dirty="0"/>
              <a:t>Using differentiation, integration, limits, and usually considering real and complex numbers.</a:t>
            </a:r>
          </a:p>
        </p:txBody>
      </p:sp>
      <p:sp>
        <p:nvSpPr>
          <p:cNvPr id="15" name="TextBox 14"/>
          <p:cNvSpPr txBox="1"/>
          <p:nvPr/>
        </p:nvSpPr>
        <p:spPr>
          <a:xfrm>
            <a:off x="5292080" y="3429000"/>
            <a:ext cx="3456384" cy="369332"/>
          </a:xfrm>
          <a:prstGeom prst="rect">
            <a:avLst/>
          </a:prstGeom>
          <a:noFill/>
        </p:spPr>
        <p:txBody>
          <a:bodyPr wrap="square" rtlCol="0">
            <a:spAutoFit/>
          </a:bodyPr>
          <a:lstStyle/>
          <a:p>
            <a:r>
              <a:rPr lang="en-GB" dirty="0"/>
              <a:t>Properties of integers.</a:t>
            </a:r>
          </a:p>
        </p:txBody>
      </p:sp>
      <p:sp>
        <p:nvSpPr>
          <p:cNvPr id="16" name="TextBox 15"/>
          <p:cNvSpPr txBox="1"/>
          <p:nvPr/>
        </p:nvSpPr>
        <p:spPr>
          <a:xfrm>
            <a:off x="467544" y="4869160"/>
            <a:ext cx="8064896" cy="646331"/>
          </a:xfrm>
          <a:prstGeom prst="rect">
            <a:avLst/>
          </a:prstGeom>
          <a:noFill/>
        </p:spPr>
        <p:txBody>
          <a:bodyPr wrap="square" rtlCol="0">
            <a:spAutoFit/>
          </a:bodyPr>
          <a:lstStyle/>
          <a:p>
            <a:r>
              <a:rPr lang="en-GB" dirty="0"/>
              <a:t>That’s interesting: we’re using analysis, which concerns </a:t>
            </a:r>
            <a:r>
              <a:rPr lang="en-GB" b="1" dirty="0"/>
              <a:t>real and complex </a:t>
            </a:r>
            <a:r>
              <a:rPr lang="en-GB" dirty="0"/>
              <a:t>numbers, to reason about the </a:t>
            </a:r>
            <a:r>
              <a:rPr lang="en-GB" b="1" dirty="0"/>
              <a:t>integers</a:t>
            </a:r>
            <a:r>
              <a:rPr lang="en-GB"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5" grpId="0"/>
      <p:bldP spid="16"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0" y="1268760"/>
            <a:ext cx="91440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360000" rtlCol="0">
            <a:spAutoFit/>
          </a:bodyPr>
          <a:lstStyle/>
          <a:p>
            <a:r>
              <a:rPr lang="en-GB" sz="3200" dirty="0"/>
              <a:t>Let’s finish with something light...</a:t>
            </a:r>
          </a:p>
        </p:txBody>
      </p:sp>
      <p:sp>
        <p:nvSpPr>
          <p:cNvPr id="11" name="TextBox 10"/>
          <p:cNvSpPr txBox="1"/>
          <p:nvPr/>
        </p:nvSpPr>
        <p:spPr>
          <a:xfrm>
            <a:off x="0" y="1844824"/>
            <a:ext cx="9144000"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sz="3200" dirty="0"/>
              <a:t>Analytic Number Theory!</a:t>
            </a:r>
          </a:p>
        </p:txBody>
      </p:sp>
      <p:sp>
        <p:nvSpPr>
          <p:cNvPr id="8" name="TextBox 7"/>
          <p:cNvSpPr txBox="1"/>
          <p:nvPr/>
        </p:nvSpPr>
        <p:spPr>
          <a:xfrm>
            <a:off x="251520" y="3356992"/>
            <a:ext cx="410445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Calibri"/>
              </a:rPr>
              <a:t>×</a:t>
            </a:r>
            <a:r>
              <a:rPr lang="en-GB" dirty="0"/>
              <a:t>  Those involving </a:t>
            </a:r>
            <a:r>
              <a:rPr lang="en-GB" b="1" dirty="0"/>
              <a:t>multiplication</a:t>
            </a:r>
          </a:p>
        </p:txBody>
      </p:sp>
      <p:sp>
        <p:nvSpPr>
          <p:cNvPr id="9" name="TextBox 8"/>
          <p:cNvSpPr txBox="1"/>
          <p:nvPr/>
        </p:nvSpPr>
        <p:spPr>
          <a:xfrm>
            <a:off x="251520" y="3789040"/>
            <a:ext cx="4032448" cy="923330"/>
          </a:xfrm>
          <a:prstGeom prst="rect">
            <a:avLst/>
          </a:prstGeom>
          <a:noFill/>
        </p:spPr>
        <p:txBody>
          <a:bodyPr wrap="square" rtlCol="0">
            <a:spAutoFit/>
          </a:bodyPr>
          <a:lstStyle/>
          <a:p>
            <a:r>
              <a:rPr lang="en-GB" dirty="0"/>
              <a:t>...which includes reasoning about factors.</a:t>
            </a:r>
          </a:p>
          <a:p>
            <a:r>
              <a:rPr lang="en-GB" dirty="0"/>
              <a:t>Usually concerns properties of prime numbers.</a:t>
            </a:r>
          </a:p>
        </p:txBody>
      </p:sp>
      <p:sp>
        <p:nvSpPr>
          <p:cNvPr id="10" name="TextBox 9"/>
          <p:cNvSpPr txBox="1"/>
          <p:nvPr/>
        </p:nvSpPr>
        <p:spPr>
          <a:xfrm>
            <a:off x="4716016" y="3356992"/>
            <a:ext cx="381642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Calibri"/>
              </a:rPr>
              <a:t>+</a:t>
            </a:r>
            <a:r>
              <a:rPr lang="en-GB" dirty="0"/>
              <a:t>  Those involving </a:t>
            </a:r>
            <a:r>
              <a:rPr lang="en-GB" b="1" dirty="0"/>
              <a:t>addition</a:t>
            </a:r>
          </a:p>
        </p:txBody>
      </p:sp>
      <p:sp>
        <p:nvSpPr>
          <p:cNvPr id="14" name="TextBox 13"/>
          <p:cNvSpPr txBox="1"/>
          <p:nvPr/>
        </p:nvSpPr>
        <p:spPr>
          <a:xfrm>
            <a:off x="4716016" y="3789040"/>
            <a:ext cx="4032448" cy="923330"/>
          </a:xfrm>
          <a:prstGeom prst="rect">
            <a:avLst/>
          </a:prstGeom>
          <a:noFill/>
        </p:spPr>
        <p:txBody>
          <a:bodyPr wrap="square" rtlCol="0">
            <a:spAutoFit/>
          </a:bodyPr>
          <a:lstStyle/>
          <a:p>
            <a:r>
              <a:rPr lang="en-GB" dirty="0"/>
              <a:t>e.g. The yet unproven </a:t>
            </a:r>
            <a:r>
              <a:rPr lang="en-GB" dirty="0" err="1"/>
              <a:t>Goldbach</a:t>
            </a:r>
            <a:r>
              <a:rPr lang="en-GB" dirty="0"/>
              <a:t> Conjecture: “every even integer is the sum of two primes”.</a:t>
            </a:r>
          </a:p>
        </p:txBody>
      </p:sp>
      <p:sp>
        <p:nvSpPr>
          <p:cNvPr id="17" name="TextBox 16"/>
          <p:cNvSpPr txBox="1"/>
          <p:nvPr/>
        </p:nvSpPr>
        <p:spPr>
          <a:xfrm>
            <a:off x="251520" y="2708920"/>
            <a:ext cx="5904656" cy="369332"/>
          </a:xfrm>
          <a:prstGeom prst="rect">
            <a:avLst/>
          </a:prstGeom>
          <a:noFill/>
        </p:spPr>
        <p:txBody>
          <a:bodyPr wrap="square" rtlCol="0">
            <a:spAutoFit/>
          </a:bodyPr>
          <a:lstStyle/>
          <a:p>
            <a:r>
              <a:rPr lang="en-GB" dirty="0"/>
              <a:t>There’s broadly two types of problem studied in this field:</a:t>
            </a:r>
          </a:p>
        </p:txBody>
      </p:sp>
      <p:sp>
        <p:nvSpPr>
          <p:cNvPr id="18" name="TextBox 17"/>
          <p:cNvSpPr txBox="1"/>
          <p:nvPr/>
        </p:nvSpPr>
        <p:spPr>
          <a:xfrm>
            <a:off x="251520" y="5445224"/>
            <a:ext cx="5904656" cy="369332"/>
          </a:xfrm>
          <a:prstGeom prst="rect">
            <a:avLst/>
          </a:prstGeom>
          <a:noFill/>
        </p:spPr>
        <p:txBody>
          <a:bodyPr wrap="square" rtlCol="0">
            <a:spAutoFit/>
          </a:bodyPr>
          <a:lstStyle/>
          <a:p>
            <a:r>
              <a:rPr lang="en-GB" dirty="0"/>
              <a:t>Let’s have a tiny bit of a look at prime numbers...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601" name="Rectangle 1"/>
              <p:cNvSpPr>
                <a:spLocks noChangeArrowheads="1"/>
              </p:cNvSpPr>
              <p:nvPr/>
            </p:nvSpPr>
            <p:spPr bwMode="auto">
              <a:xfrm>
                <a:off x="395536" y="1668870"/>
                <a:ext cx="8029400" cy="707886"/>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en-GB" sz="2000" b="1" i="0" u="none" strike="noStrike" cap="none" normalizeH="0" baseline="0" dirty="0">
                    <a:ln>
                      <a:noFill/>
                    </a:ln>
                    <a:solidFill>
                      <a:schemeClr val="bg1"/>
                    </a:solidFill>
                    <a:effectLst/>
                    <a:latin typeface="Calibri" pitchFamily="34" charset="0"/>
                    <a:cs typeface="Times New Roman" pitchFamily="18" charset="0"/>
                  </a:rPr>
                  <a:t>The probability </a:t>
                </a:r>
                <a:r>
                  <a:rPr lang="en-GB" sz="2000" b="1" dirty="0">
                    <a:solidFill>
                      <a:schemeClr val="bg1"/>
                    </a:solidFill>
                    <a:latin typeface="Calibri" pitchFamily="34" charset="0"/>
                    <a:cs typeface="Times New Roman" pitchFamily="18" charset="0"/>
                  </a:rPr>
                  <a:t>that a randomly chosen large </a:t>
                </a:r>
                <a:r>
                  <a:rPr kumimoji="0" lang="en-GB" sz="2000" b="1" i="0" u="none" strike="noStrike" cap="none" normalizeH="0" baseline="0" dirty="0">
                    <a:ln>
                      <a:noFill/>
                    </a:ln>
                    <a:solidFill>
                      <a:schemeClr val="bg1"/>
                    </a:solidFill>
                    <a:effectLst/>
                    <a:latin typeface="Calibri" pitchFamily="34" charset="0"/>
                    <a:cs typeface="Times New Roman" pitchFamily="18" charset="0"/>
                  </a:rPr>
                  <a:t>number</a:t>
                </a:r>
                <a:r>
                  <a:rPr kumimoji="0" lang="en-GB" sz="2000" b="1" i="0" u="none" strike="noStrike" cap="none" normalizeH="0" dirty="0">
                    <a:ln>
                      <a:noFill/>
                    </a:ln>
                    <a:solidFill>
                      <a:schemeClr val="bg1"/>
                    </a:solidFill>
                    <a:effectLst/>
                    <a:latin typeface="Calibri" pitchFamily="34" charset="0"/>
                    <a:cs typeface="Times New Roman" pitchFamily="18" charset="0"/>
                  </a:rPr>
                  <a:t> </a:t>
                </a:r>
                <a14:m>
                  <m:oMath xmlns:m="http://schemas.openxmlformats.org/officeDocument/2006/math">
                    <m:r>
                      <a:rPr kumimoji="0" lang="en-GB" sz="2000" b="1" i="1" u="none" strike="noStrike" cap="none" normalizeH="0" dirty="0" smtClean="0">
                        <a:ln>
                          <a:noFill/>
                        </a:ln>
                        <a:solidFill>
                          <a:schemeClr val="bg1"/>
                        </a:solidFill>
                        <a:effectLst/>
                        <a:latin typeface="Cambria Math" panose="02040503050406030204" pitchFamily="18" charset="0"/>
                        <a:cs typeface="Times New Roman" pitchFamily="18" charset="0"/>
                      </a:rPr>
                      <m:t>𝑵</m:t>
                    </m:r>
                  </m:oMath>
                </a14:m>
                <a:r>
                  <a:rPr kumimoji="0" lang="en-GB" sz="2000" b="1" i="0" u="none" strike="noStrike" cap="none" normalizeH="0" dirty="0">
                    <a:ln>
                      <a:noFill/>
                    </a:ln>
                    <a:solidFill>
                      <a:schemeClr val="bg1"/>
                    </a:solidFill>
                    <a:effectLst/>
                    <a:latin typeface="Calibri" pitchFamily="34" charset="0"/>
                    <a:cs typeface="Times New Roman" pitchFamily="18" charset="0"/>
                  </a:rPr>
                  <a:t> is prime is approximately 1 in </a:t>
                </a:r>
                <a14:m>
                  <m:oMath xmlns:m="http://schemas.openxmlformats.org/officeDocument/2006/math">
                    <m:r>
                      <a:rPr kumimoji="0" lang="en-GB" sz="2000" b="1" i="1" u="none" strike="noStrike" cap="none" normalizeH="0" smtClean="0">
                        <a:ln>
                          <a:noFill/>
                        </a:ln>
                        <a:solidFill>
                          <a:schemeClr val="bg1"/>
                        </a:solidFill>
                        <a:effectLst/>
                        <a:latin typeface="Cambria Math" panose="02040503050406030204" pitchFamily="18" charset="0"/>
                        <a:cs typeface="Times New Roman" pitchFamily="18" charset="0"/>
                      </a:rPr>
                      <m:t>𝒍𝒏</m:t>
                    </m:r>
                    <m:d>
                      <m:dPr>
                        <m:ctrlPr>
                          <a:rPr kumimoji="0" lang="en-GB" sz="2000" b="1" i="1" u="none" strike="noStrike" cap="none" normalizeH="0" smtClean="0">
                            <a:ln>
                              <a:noFill/>
                            </a:ln>
                            <a:solidFill>
                              <a:schemeClr val="bg1"/>
                            </a:solidFill>
                            <a:effectLst/>
                            <a:latin typeface="Cambria Math"/>
                            <a:cs typeface="Times New Roman" pitchFamily="18" charset="0"/>
                          </a:rPr>
                        </m:ctrlPr>
                      </m:dPr>
                      <m:e>
                        <m:r>
                          <a:rPr kumimoji="0" lang="en-GB" sz="2000" b="1" i="1" u="none" strike="noStrike" cap="none" normalizeH="0" smtClean="0">
                            <a:ln>
                              <a:noFill/>
                            </a:ln>
                            <a:solidFill>
                              <a:schemeClr val="bg1"/>
                            </a:solidFill>
                            <a:effectLst/>
                            <a:latin typeface="Cambria Math" panose="02040503050406030204" pitchFamily="18" charset="0"/>
                            <a:cs typeface="Times New Roman" pitchFamily="18" charset="0"/>
                          </a:rPr>
                          <m:t>𝑵</m:t>
                        </m:r>
                      </m:e>
                    </m:d>
                  </m:oMath>
                </a14:m>
                <a:endParaRPr kumimoji="0" lang="en-GB" sz="2000" i="0" u="none" strike="noStrike" cap="none" normalizeH="0" baseline="0" dirty="0">
                  <a:ln>
                    <a:noFill/>
                  </a:ln>
                  <a:solidFill>
                    <a:schemeClr val="bg1"/>
                  </a:solidFill>
                  <a:effectLst/>
                  <a:latin typeface="Arial" pitchFamily="34" charset="0"/>
                  <a:cs typeface="Arial" pitchFamily="34" charset="0"/>
                </a:endParaRPr>
              </a:p>
            </p:txBody>
          </p:sp>
        </mc:Choice>
        <mc:Fallback xmlns="">
          <p:sp>
            <p:nvSpPr>
              <p:cNvPr id="25601" name="Rectangle 1"/>
              <p:cNvSpPr>
                <a:spLocks noRot="1" noChangeAspect="1" noMove="1" noResize="1" noEditPoints="1" noAdjustHandles="1" noChangeArrowheads="1" noChangeShapeType="1" noTextEdit="1"/>
              </p:cNvSpPr>
              <p:nvPr/>
            </p:nvSpPr>
            <p:spPr bwMode="auto">
              <a:xfrm>
                <a:off x="395536" y="1668870"/>
                <a:ext cx="8029400" cy="707886"/>
              </a:xfrm>
              <a:prstGeom prst="rect">
                <a:avLst/>
              </a:prstGeom>
              <a:blipFill>
                <a:blip r:embed="rId2"/>
                <a:stretch>
                  <a:fillRect l="-681" t="-2500" b="-12500"/>
                </a:stretch>
              </a:blipFill>
              <a:ln>
                <a:headEnd/>
                <a:tailEnd/>
              </a:ln>
            </p:spPr>
            <p:txBody>
              <a:bodyPr/>
              <a:lstStyle/>
              <a:p>
                <a:r>
                  <a:rPr lang="en-GB">
                    <a:noFill/>
                  </a:rPr>
                  <a:t> </a:t>
                </a:r>
              </a:p>
            </p:txBody>
          </p:sp>
        </mc:Fallback>
      </mc:AlternateContent>
      <p:sp>
        <p:nvSpPr>
          <p:cNvPr id="21" name="TextBox 20"/>
          <p:cNvSpPr txBox="1"/>
          <p:nvPr/>
        </p:nvSpPr>
        <p:spPr>
          <a:xfrm>
            <a:off x="395536" y="2453407"/>
            <a:ext cx="7920880" cy="923330"/>
          </a:xfrm>
          <a:prstGeom prst="rect">
            <a:avLst/>
          </a:prstGeom>
          <a:noFill/>
        </p:spPr>
        <p:txBody>
          <a:bodyPr wrap="square" rtlCol="0">
            <a:spAutoFit/>
          </a:bodyPr>
          <a:lstStyle/>
          <a:p>
            <a:r>
              <a:rPr lang="en-GB" dirty="0"/>
              <a:t>Since the graph of </a:t>
            </a:r>
            <a:r>
              <a:rPr lang="en-GB" dirty="0" err="1"/>
              <a:t>ln</a:t>
            </a:r>
            <a:r>
              <a:rPr lang="en-GB" dirty="0"/>
              <a:t>(N) always increases but gradually slows down, this suggests (as we might expect) that primes gradually become more spread out for larger numbers, but that the gap between prime numbers gradually levels off.</a:t>
            </a:r>
            <a:endParaRPr lang="en-GB" sz="1400" dirty="0"/>
          </a:p>
        </p:txBody>
      </p:sp>
      <p:sp>
        <p:nvSpPr>
          <p:cNvPr id="11" name="Rectangle 1"/>
          <p:cNvSpPr>
            <a:spLocks noChangeArrowheads="1"/>
          </p:cNvSpPr>
          <p:nvPr/>
        </p:nvSpPr>
        <p:spPr bwMode="auto">
          <a:xfrm>
            <a:off x="395536" y="1268760"/>
            <a:ext cx="8029400" cy="40011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en-GB" sz="2000" b="1" i="0" u="none" strike="noStrike" cap="none" normalizeH="0" baseline="0" dirty="0">
                <a:ln>
                  <a:noFill/>
                </a:ln>
                <a:solidFill>
                  <a:schemeClr val="bg1"/>
                </a:solidFill>
                <a:effectLst/>
                <a:latin typeface="Calibri" pitchFamily="34" charset="0"/>
                <a:cs typeface="Times New Roman" pitchFamily="18" charset="0"/>
              </a:rPr>
              <a:t>Prime Number Theorem:</a:t>
            </a:r>
            <a:endParaRPr kumimoji="0" lang="en-GB" sz="2000" i="0" u="none" strike="noStrike" cap="none" normalizeH="0" baseline="0" dirty="0">
              <a:ln>
                <a:noFill/>
              </a:ln>
              <a:solidFill>
                <a:schemeClr val="bg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3" name="TextBox 12"/>
              <p:cNvSpPr txBox="1"/>
              <p:nvPr/>
            </p:nvSpPr>
            <p:spPr>
              <a:xfrm>
                <a:off x="467544" y="3861048"/>
                <a:ext cx="7920880" cy="930832"/>
              </a:xfrm>
              <a:prstGeom prst="rect">
                <a:avLst/>
              </a:prstGeom>
              <a:noFill/>
            </p:spPr>
            <p:txBody>
              <a:bodyPr wrap="square" rtlCol="0">
                <a:spAutoFit/>
              </a:bodyPr>
              <a:lstStyle/>
              <a:p>
                <a:r>
                  <a:rPr lang="en-GB" sz="2400" dirty="0"/>
                  <a:t>P(10,000 is prime) = </a:t>
                </a:r>
                <a14:m>
                  <m:oMath xmlns:m="http://schemas.openxmlformats.org/officeDocument/2006/math">
                    <m:f>
                      <m:fPr>
                        <m:ctrlPr>
                          <a:rPr lang="en-GB" sz="2400" b="0" i="1" smtClean="0">
                            <a:latin typeface="Cambria Math"/>
                          </a:rPr>
                        </m:ctrlPr>
                      </m:fPr>
                      <m:num>
                        <m:r>
                          <a:rPr lang="en-GB" sz="2400" b="0" i="1" smtClean="0">
                            <a:latin typeface="Cambria Math" panose="02040503050406030204" pitchFamily="18" charset="0"/>
                          </a:rPr>
                          <m:t>1</m:t>
                        </m:r>
                      </m:num>
                      <m:den>
                        <m:func>
                          <m:funcPr>
                            <m:ctrlPr>
                              <a:rPr lang="en-GB" sz="2400" b="0" i="1" smtClean="0">
                                <a:latin typeface="Cambria Math"/>
                              </a:rPr>
                            </m:ctrlPr>
                          </m:funcPr>
                          <m:fName>
                            <m:r>
                              <m:rPr>
                                <m:sty m:val="p"/>
                              </m:rPr>
                              <a:rPr lang="en-GB" sz="2400" b="0" i="0" smtClean="0">
                                <a:latin typeface="Cambria Math" panose="02040503050406030204" pitchFamily="18" charset="0"/>
                              </a:rPr>
                              <m:t>ln</m:t>
                            </m:r>
                          </m:fName>
                          <m:e>
                            <m:d>
                              <m:dPr>
                                <m:ctrlPr>
                                  <a:rPr lang="en-GB" sz="2400" b="0" i="1" smtClean="0">
                                    <a:latin typeface="Cambria Math"/>
                                  </a:rPr>
                                </m:ctrlPr>
                              </m:dPr>
                              <m:e>
                                <m:r>
                                  <a:rPr lang="en-GB" sz="2400" b="0" i="1" smtClean="0">
                                    <a:latin typeface="Cambria Math" panose="02040503050406030204" pitchFamily="18" charset="0"/>
                                  </a:rPr>
                                  <m:t>10000</m:t>
                                </m:r>
                              </m:e>
                            </m:d>
                          </m:e>
                        </m:func>
                      </m:den>
                    </m:f>
                    <m:r>
                      <a:rPr lang="en-GB" sz="2400" b="0" i="1" smtClean="0">
                        <a:latin typeface="Cambria Math" panose="02040503050406030204" pitchFamily="18" charset="0"/>
                      </a:rPr>
                      <m:t>=0.11</m:t>
                    </m:r>
                  </m:oMath>
                </a14:m>
                <a:endParaRPr lang="en-GB" sz="2400" dirty="0"/>
              </a:p>
              <a:p>
                <a:r>
                  <a:rPr lang="en-GB" dirty="0"/>
                  <a:t>     So around this number we’d ‘expect’ roughly 1 in 10 numbers to be prime. </a:t>
                </a:r>
              </a:p>
            </p:txBody>
          </p:sp>
        </mc:Choice>
        <mc:Fallback xmlns="">
          <p:sp>
            <p:nvSpPr>
              <p:cNvPr id="13" name="TextBox 12"/>
              <p:cNvSpPr txBox="1">
                <a:spLocks noRot="1" noChangeAspect="1" noMove="1" noResize="1" noEditPoints="1" noAdjustHandles="1" noChangeArrowheads="1" noChangeShapeType="1" noTextEdit="1"/>
              </p:cNvSpPr>
              <p:nvPr/>
            </p:nvSpPr>
            <p:spPr>
              <a:xfrm>
                <a:off x="467544" y="3861048"/>
                <a:ext cx="7920880" cy="930832"/>
              </a:xfrm>
              <a:prstGeom prst="rect">
                <a:avLst/>
              </a:prstGeom>
              <a:blipFill>
                <a:blip r:embed="rId3"/>
                <a:stretch>
                  <a:fillRect l="-1232" b="-91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67544" y="4869160"/>
                <a:ext cx="7920880" cy="930832"/>
              </a:xfrm>
              <a:prstGeom prst="rect">
                <a:avLst/>
              </a:prstGeom>
              <a:noFill/>
            </p:spPr>
            <p:txBody>
              <a:bodyPr wrap="square" rtlCol="0">
                <a:spAutoFit/>
              </a:bodyPr>
              <a:lstStyle/>
              <a:p>
                <a:r>
                  <a:rPr lang="en-GB" sz="2400" dirty="0"/>
                  <a:t>P(1 billion is prime) = </a:t>
                </a:r>
                <a14:m>
                  <m:oMath xmlns:m="http://schemas.openxmlformats.org/officeDocument/2006/math">
                    <m:f>
                      <m:fPr>
                        <m:ctrlPr>
                          <a:rPr lang="en-GB" sz="2400" b="0" i="1" smtClean="0">
                            <a:latin typeface="Cambria Math"/>
                          </a:rPr>
                        </m:ctrlPr>
                      </m:fPr>
                      <m:num>
                        <m:r>
                          <a:rPr lang="en-GB" sz="2400" b="0" i="1" smtClean="0">
                            <a:latin typeface="Cambria Math" panose="02040503050406030204" pitchFamily="18" charset="0"/>
                          </a:rPr>
                          <m:t>1</m:t>
                        </m:r>
                      </m:num>
                      <m:den>
                        <m:func>
                          <m:funcPr>
                            <m:ctrlPr>
                              <a:rPr lang="en-GB" sz="2400" b="0" i="1" smtClean="0">
                                <a:latin typeface="Cambria Math"/>
                              </a:rPr>
                            </m:ctrlPr>
                          </m:funcPr>
                          <m:fName>
                            <m:r>
                              <m:rPr>
                                <m:sty m:val="p"/>
                              </m:rPr>
                              <a:rPr lang="en-GB" sz="2400" b="0" i="0" smtClean="0">
                                <a:latin typeface="Cambria Math" panose="02040503050406030204" pitchFamily="18" charset="0"/>
                              </a:rPr>
                              <m:t>ln</m:t>
                            </m:r>
                          </m:fName>
                          <m:e>
                            <m:d>
                              <m:dPr>
                                <m:ctrlPr>
                                  <a:rPr lang="en-GB" sz="2400" b="0" i="1" smtClean="0">
                                    <a:latin typeface="Cambria Math"/>
                                  </a:rPr>
                                </m:ctrlPr>
                              </m:dPr>
                              <m:e>
                                <m:r>
                                  <a:rPr lang="en-GB" sz="2400" b="0" i="1" smtClean="0">
                                    <a:latin typeface="Cambria Math" panose="02040503050406030204" pitchFamily="18" charset="0"/>
                                  </a:rPr>
                                  <m:t>1 000 000 000</m:t>
                                </m:r>
                              </m:e>
                            </m:d>
                          </m:e>
                        </m:func>
                      </m:den>
                    </m:f>
                    <m:r>
                      <a:rPr lang="en-GB" sz="2400" b="0" i="1" smtClean="0">
                        <a:latin typeface="Cambria Math" panose="02040503050406030204" pitchFamily="18" charset="0"/>
                      </a:rPr>
                      <m:t>=0.048</m:t>
                    </m:r>
                  </m:oMath>
                </a14:m>
                <a:endParaRPr lang="en-GB" sz="2400" dirty="0"/>
              </a:p>
              <a:p>
                <a:r>
                  <a:rPr lang="en-GB" dirty="0"/>
                  <a:t>     So around this number we’d ‘expect’ roughly 1 in 20 numbers to be prime. </a:t>
                </a:r>
              </a:p>
            </p:txBody>
          </p:sp>
        </mc:Choice>
        <mc:Fallback xmlns="">
          <p:sp>
            <p:nvSpPr>
              <p:cNvPr id="16" name="TextBox 15"/>
              <p:cNvSpPr txBox="1">
                <a:spLocks noRot="1" noChangeAspect="1" noMove="1" noResize="1" noEditPoints="1" noAdjustHandles="1" noChangeArrowheads="1" noChangeShapeType="1" noTextEdit="1"/>
              </p:cNvSpPr>
              <p:nvPr/>
            </p:nvSpPr>
            <p:spPr>
              <a:xfrm>
                <a:off x="467544" y="4869160"/>
                <a:ext cx="7920880" cy="930832"/>
              </a:xfrm>
              <a:prstGeom prst="rect">
                <a:avLst/>
              </a:prstGeom>
              <a:blipFill>
                <a:blip r:embed="rId4"/>
                <a:stretch>
                  <a:fillRect l="-1232" b="-9868"/>
                </a:stretch>
              </a:blipFill>
            </p:spPr>
            <p:txBody>
              <a:bodyPr/>
              <a:lstStyle/>
              <a:p>
                <a:r>
                  <a:rPr lang="en-GB">
                    <a:noFill/>
                  </a:rPr>
                  <a:t> </a:t>
                </a:r>
              </a:p>
            </p:txBody>
          </p:sp>
        </mc:Fallback>
      </mc:AlternateContent>
      <p:grpSp>
        <p:nvGrpSpPr>
          <p:cNvPr id="8" name="Group 7"/>
          <p:cNvGrpSpPr/>
          <p:nvPr/>
        </p:nvGrpSpPr>
        <p:grpSpPr>
          <a:xfrm>
            <a:off x="0" y="0"/>
            <a:ext cx="9143074" cy="599127"/>
            <a:chOff x="0" y="13335"/>
            <a:chExt cx="9144218" cy="599127"/>
          </a:xfrm>
        </p:grpSpPr>
        <p:sp>
          <p:nvSpPr>
            <p:cNvPr id="9"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Distribution of primes</a:t>
              </a:r>
            </a:p>
          </p:txBody>
        </p:sp>
        <p:cxnSp>
          <p:nvCxnSpPr>
            <p:cNvPr id="10" name="Straight Connector 9"/>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1043608" y="1268760"/>
            <a:ext cx="6984776" cy="707886"/>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en-GB" sz="2000" b="1" i="0" u="none" strike="noStrike" cap="none" normalizeH="0" baseline="0" dirty="0">
                <a:ln>
                  <a:noFill/>
                </a:ln>
                <a:solidFill>
                  <a:schemeClr val="bg1"/>
                </a:solidFill>
                <a:effectLst/>
                <a:latin typeface="Calibri" pitchFamily="34" charset="0"/>
                <a:cs typeface="Times New Roman" pitchFamily="18" charset="0"/>
              </a:rPr>
              <a:t>The ‘prime-counting function’, i.e. the number</a:t>
            </a:r>
            <a:r>
              <a:rPr kumimoji="0" lang="en-GB" sz="2000" b="1" i="0" u="none" strike="noStrike" cap="none" normalizeH="0" dirty="0">
                <a:ln>
                  <a:noFill/>
                </a:ln>
                <a:solidFill>
                  <a:schemeClr val="bg1"/>
                </a:solidFill>
                <a:effectLst/>
                <a:latin typeface="Calibri" pitchFamily="34" charset="0"/>
                <a:cs typeface="Times New Roman" pitchFamily="18" charset="0"/>
              </a:rPr>
              <a:t> of primes up to and including x.</a:t>
            </a:r>
            <a:endParaRPr kumimoji="0" lang="en-GB" sz="2000" i="0" u="none" strike="noStrike" cap="none" normalizeH="0" baseline="0" dirty="0">
              <a:ln>
                <a:noFill/>
              </a:ln>
              <a:solidFill>
                <a:schemeClr val="bg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1" name="TextBox 20"/>
              <p:cNvSpPr txBox="1"/>
              <p:nvPr/>
            </p:nvSpPr>
            <p:spPr>
              <a:xfrm>
                <a:off x="467544" y="2204864"/>
                <a:ext cx="7920880" cy="584775"/>
              </a:xfrm>
              <a:prstGeom prst="rect">
                <a:avLst/>
              </a:prstGeom>
              <a:noFill/>
            </p:spPr>
            <p:txBody>
              <a:bodyPr wrap="square" rtlCol="0">
                <a:spAutoFit/>
              </a:bodyPr>
              <a:lstStyle/>
              <a:p>
                <a:r>
                  <a:rPr lang="en-GB" dirty="0"/>
                  <a:t>So </a:t>
                </a:r>
                <a14:m>
                  <m:oMath xmlns:m="http://schemas.openxmlformats.org/officeDocument/2006/math">
                    <m:r>
                      <a:rPr lang="en-GB" b="0" i="1" smtClean="0">
                        <a:latin typeface="Cambria Math" panose="02040503050406030204" pitchFamily="18" charset="0"/>
                      </a:rPr>
                      <m:t>𝜋</m:t>
                    </m:r>
                    <m:d>
                      <m:dPr>
                        <m:ctrlPr>
                          <a:rPr lang="en-GB" b="0" i="1" smtClean="0">
                            <a:latin typeface="Cambria Math"/>
                          </a:rPr>
                        </m:ctrlPr>
                      </m:dPr>
                      <m:e>
                        <m:r>
                          <a:rPr lang="en-GB" b="0" i="1" smtClean="0">
                            <a:latin typeface="Cambria Math" panose="02040503050406030204" pitchFamily="18" charset="0"/>
                          </a:rPr>
                          <m:t>10</m:t>
                        </m:r>
                      </m:e>
                    </m:d>
                    <m:r>
                      <a:rPr lang="en-GB" b="0" i="1" smtClean="0">
                        <a:latin typeface="Cambria Math" panose="02040503050406030204" pitchFamily="18" charset="0"/>
                      </a:rPr>
                      <m:t>=4</m:t>
                    </m:r>
                  </m:oMath>
                </a14:m>
                <a:r>
                  <a:rPr lang="en-GB" dirty="0"/>
                  <a:t>, because there are 4 prime numbers (2, 3, 5, 7) up to 10.</a:t>
                </a:r>
              </a:p>
              <a:p>
                <a:r>
                  <a:rPr lang="en-GB" sz="1400" dirty="0"/>
                  <a:t>(Note that the </a:t>
                </a:r>
                <a14:m>
                  <m:oMath xmlns:m="http://schemas.openxmlformats.org/officeDocument/2006/math">
                    <m:r>
                      <a:rPr lang="en-GB" sz="1400" b="0" i="1" smtClean="0">
                        <a:latin typeface="Cambria Math" panose="02040503050406030204" pitchFamily="18" charset="0"/>
                      </a:rPr>
                      <m:t>𝜋</m:t>
                    </m:r>
                  </m:oMath>
                </a14:m>
                <a:r>
                  <a:rPr lang="en-GB" sz="1400" dirty="0"/>
                  <a:t> symbol is being used a function here, not as the constant you know and love!)</a:t>
                </a:r>
              </a:p>
            </p:txBody>
          </p:sp>
        </mc:Choice>
        <mc:Fallback xmlns="">
          <p:sp>
            <p:nvSpPr>
              <p:cNvPr id="21" name="TextBox 20"/>
              <p:cNvSpPr txBox="1">
                <a:spLocks noRot="1" noChangeAspect="1" noMove="1" noResize="1" noEditPoints="1" noAdjustHandles="1" noChangeArrowheads="1" noChangeShapeType="1" noTextEdit="1"/>
              </p:cNvSpPr>
              <p:nvPr/>
            </p:nvSpPr>
            <p:spPr>
              <a:xfrm>
                <a:off x="467544" y="2204864"/>
                <a:ext cx="7920880" cy="584775"/>
              </a:xfrm>
              <a:prstGeom prst="rect">
                <a:avLst/>
              </a:prstGeom>
              <a:blipFill rotWithShape="0">
                <a:blip r:embed="rId2"/>
                <a:stretch>
                  <a:fillRect l="-693" t="-6250" b="-93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
              <p:cNvSpPr>
                <a:spLocks noChangeArrowheads="1"/>
              </p:cNvSpPr>
              <p:nvPr/>
            </p:nvSpPr>
            <p:spPr bwMode="auto">
              <a:xfrm>
                <a:off x="395536" y="1268760"/>
                <a:ext cx="648072" cy="40011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kumimoji="0" lang="en-GB" sz="2000" b="0" i="1" u="none" strike="noStrike" cap="none" normalizeH="0" baseline="0" smtClean="0">
                          <a:ln>
                            <a:noFill/>
                          </a:ln>
                          <a:solidFill>
                            <a:schemeClr val="bg1"/>
                          </a:solidFill>
                          <a:effectLst/>
                          <a:latin typeface="Cambria Math" panose="02040503050406030204" pitchFamily="18" charset="0"/>
                          <a:cs typeface="Arial" pitchFamily="34" charset="0"/>
                        </a:rPr>
                        <m:t>𝜋</m:t>
                      </m:r>
                      <m:d>
                        <m:dPr>
                          <m:ctrlPr>
                            <a:rPr kumimoji="0" lang="en-GB" sz="2000" b="0" i="1" u="none" strike="noStrike" cap="none" normalizeH="0" baseline="0" smtClean="0">
                              <a:ln>
                                <a:noFill/>
                              </a:ln>
                              <a:solidFill>
                                <a:schemeClr val="bg1"/>
                              </a:solidFill>
                              <a:effectLst/>
                              <a:latin typeface="Cambria Math"/>
                              <a:cs typeface="Arial" pitchFamily="34" charset="0"/>
                            </a:rPr>
                          </m:ctrlPr>
                        </m:dPr>
                        <m:e>
                          <m:r>
                            <a:rPr kumimoji="0" lang="en-GB" sz="2000" b="0" i="1" u="none" strike="noStrike" cap="none" normalizeH="0" baseline="0" smtClean="0">
                              <a:ln>
                                <a:noFill/>
                              </a:ln>
                              <a:solidFill>
                                <a:schemeClr val="bg1"/>
                              </a:solidFill>
                              <a:effectLst/>
                              <a:latin typeface="Cambria Math" panose="02040503050406030204" pitchFamily="18" charset="0"/>
                              <a:cs typeface="Arial" pitchFamily="34" charset="0"/>
                            </a:rPr>
                            <m:t>𝑥</m:t>
                          </m:r>
                        </m:e>
                      </m:d>
                    </m:oMath>
                  </m:oMathPara>
                </a14:m>
                <a:endParaRPr kumimoji="0" lang="en-GB" sz="2000" i="0" u="none" strike="noStrike" cap="none" normalizeH="0" baseline="0" dirty="0">
                  <a:ln>
                    <a:noFill/>
                  </a:ln>
                  <a:solidFill>
                    <a:schemeClr val="bg1"/>
                  </a:solidFill>
                  <a:effectLst/>
                  <a:latin typeface="Arial" pitchFamily="34" charset="0"/>
                  <a:cs typeface="Arial" pitchFamily="34" charset="0"/>
                </a:endParaRPr>
              </a:p>
            </p:txBody>
          </p:sp>
        </mc:Choice>
        <mc:Fallback xmlns="">
          <p:sp>
            <p:nvSpPr>
              <p:cNvPr id="11" name="Rectangle 1"/>
              <p:cNvSpPr>
                <a:spLocks noRot="1" noChangeAspect="1" noMove="1" noResize="1" noEditPoints="1" noAdjustHandles="1" noChangeArrowheads="1" noChangeShapeType="1" noTextEdit="1"/>
              </p:cNvSpPr>
              <p:nvPr/>
            </p:nvSpPr>
            <p:spPr bwMode="auto">
              <a:xfrm>
                <a:off x="395536" y="1268760"/>
                <a:ext cx="648072" cy="400110"/>
              </a:xfrm>
              <a:prstGeom prst="rect">
                <a:avLst/>
              </a:prstGeom>
              <a:blipFill>
                <a:blip r:embed="rId3"/>
                <a:stretch>
                  <a:fillRect/>
                </a:stretch>
              </a:blipFill>
              <a:ln>
                <a:headEnd/>
                <a:tailEn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23528" y="2924944"/>
                <a:ext cx="8064896" cy="2585323"/>
              </a:xfrm>
              <a:prstGeom prst="rect">
                <a:avLst/>
              </a:prstGeom>
              <a:noFill/>
            </p:spPr>
            <p:txBody>
              <a:bodyPr wrap="square" rtlCol="0">
                <a:spAutoFit/>
              </a:bodyPr>
              <a:lstStyle/>
              <a:p>
                <a:r>
                  <a:rPr lang="en-GB" b="1" dirty="0"/>
                  <a:t>Could we use the Prime Number Theorem to come up with an estimate for </a:t>
                </a:r>
                <a14:m>
                  <m:oMath xmlns:m="http://schemas.openxmlformats.org/officeDocument/2006/math">
                    <m:r>
                      <a:rPr lang="en-GB" b="1" i="1" dirty="0" smtClean="0">
                        <a:latin typeface="Cambria Math" panose="02040503050406030204" pitchFamily="18" charset="0"/>
                      </a:rPr>
                      <m:t>𝒑</m:t>
                    </m:r>
                    <m:r>
                      <a:rPr lang="en-GB" b="1" i="1" dirty="0" smtClean="0">
                        <a:latin typeface="Cambria Math" panose="02040503050406030204" pitchFamily="18" charset="0"/>
                      </a:rPr>
                      <m:t>(</m:t>
                    </m:r>
                    <m:r>
                      <a:rPr lang="en-GB" b="1" i="1" dirty="0" smtClean="0">
                        <a:latin typeface="Cambria Math" panose="02040503050406030204" pitchFamily="18" charset="0"/>
                      </a:rPr>
                      <m:t>𝒙</m:t>
                    </m:r>
                    <m:r>
                      <a:rPr lang="en-GB" b="1" i="1" dirty="0" smtClean="0">
                        <a:latin typeface="Cambria Math" panose="02040503050406030204" pitchFamily="18" charset="0"/>
                      </a:rPr>
                      <m:t>)</m:t>
                    </m:r>
                  </m:oMath>
                </a14:m>
                <a:r>
                  <a:rPr lang="en-GB" b="1" dirty="0"/>
                  <a:t>?</a:t>
                </a:r>
              </a:p>
              <a:p>
                <a:endParaRPr lang="en-GB" dirty="0"/>
              </a:p>
              <a:p>
                <a:r>
                  <a:rPr lang="en-GB" dirty="0"/>
                  <a:t>Consider 100  people who have been asked to come to your party. If each person has a 0.3 chance of coming to your party, you’d expect </a:t>
                </a:r>
                <a14:m>
                  <m:oMath xmlns:m="http://schemas.openxmlformats.org/officeDocument/2006/math">
                    <m:r>
                      <a:rPr lang="en-GB" b="0" i="1" smtClean="0">
                        <a:latin typeface="Cambria Math" panose="02040503050406030204" pitchFamily="18" charset="0"/>
                      </a:rPr>
                      <m:t>100×0.3=30</m:t>
                    </m:r>
                  </m:oMath>
                </a14:m>
                <a:r>
                  <a:rPr lang="en-GB" dirty="0"/>
                  <a:t> people to come.</a:t>
                </a:r>
              </a:p>
              <a:p>
                <a:r>
                  <a:rPr lang="en-GB" dirty="0"/>
                  <a:t>But more generally, if each person had different probabilities of coming to your birthday, you could add the probabilities to get an estimate for the total coming.</a:t>
                </a:r>
              </a:p>
              <a:p>
                <a:endParaRPr lang="en-GB" dirty="0"/>
              </a:p>
              <a:p>
                <a:r>
                  <a:rPr lang="en-GB" dirty="0"/>
                  <a:t>Similarly, if we added up the probability of each number of prime up to </a:t>
                </a:r>
                <a14:m>
                  <m:oMath xmlns:m="http://schemas.openxmlformats.org/officeDocument/2006/math">
                    <m:r>
                      <a:rPr lang="en-GB" i="1" dirty="0" smtClean="0">
                        <a:latin typeface="Cambria Math" panose="02040503050406030204" pitchFamily="18" charset="0"/>
                      </a:rPr>
                      <m:t>𝑥</m:t>
                    </m:r>
                  </m:oMath>
                </a14:m>
                <a:r>
                  <a:rPr lang="en-GB" dirty="0"/>
                  <a:t>, we’d get an estimate of the number of primes up to </a:t>
                </a:r>
                <a14:m>
                  <m:oMath xmlns:m="http://schemas.openxmlformats.org/officeDocument/2006/math">
                    <m:r>
                      <a:rPr lang="en-GB" i="1" dirty="0" smtClean="0">
                        <a:latin typeface="Cambria Math" panose="02040503050406030204" pitchFamily="18" charset="0"/>
                      </a:rPr>
                      <m:t>𝑥</m:t>
                    </m:r>
                  </m:oMath>
                </a14:m>
                <a:r>
                  <a:rPr lang="en-GB" dirty="0"/>
                  <a:t>. So:</a:t>
                </a:r>
              </a:p>
            </p:txBody>
          </p:sp>
        </mc:Choice>
        <mc:Fallback xmlns="">
          <p:sp>
            <p:nvSpPr>
              <p:cNvPr id="16" name="TextBox 15"/>
              <p:cNvSpPr txBox="1">
                <a:spLocks noRot="1" noChangeAspect="1" noMove="1" noResize="1" noEditPoints="1" noAdjustHandles="1" noChangeArrowheads="1" noChangeShapeType="1" noTextEdit="1"/>
              </p:cNvSpPr>
              <p:nvPr/>
            </p:nvSpPr>
            <p:spPr>
              <a:xfrm>
                <a:off x="323528" y="2924944"/>
                <a:ext cx="8064896" cy="2585323"/>
              </a:xfrm>
              <a:prstGeom prst="rect">
                <a:avLst/>
              </a:prstGeom>
              <a:blipFill>
                <a:blip r:embed="rId4"/>
                <a:stretch>
                  <a:fillRect l="-605" t="-1415" r="-1285" b="-2830"/>
                </a:stretch>
              </a:blipFill>
            </p:spPr>
            <p:txBody>
              <a:bodyPr/>
              <a:lstStyle/>
              <a:p>
                <a:r>
                  <a:rPr lang="en-GB">
                    <a:noFill/>
                  </a:rPr>
                  <a:t> </a:t>
                </a:r>
              </a:p>
            </p:txBody>
          </p:sp>
        </mc:Fallback>
      </mc:AlternateContent>
      <p:pic>
        <p:nvPicPr>
          <p:cNvPr id="1028" name="Picture 4"/>
          <p:cNvPicPr>
            <a:picLocks noChangeAspect="1" noChangeArrowheads="1"/>
          </p:cNvPicPr>
          <p:nvPr/>
        </p:nvPicPr>
        <p:blipFill>
          <a:blip r:embed="rId5" cstate="print"/>
          <a:srcRect/>
          <a:stretch>
            <a:fillRect/>
          </a:stretch>
        </p:blipFill>
        <p:spPr bwMode="auto">
          <a:xfrm>
            <a:off x="3275856" y="5661248"/>
            <a:ext cx="2232248" cy="793863"/>
          </a:xfrm>
          <a:prstGeom prst="rect">
            <a:avLst/>
          </a:prstGeom>
          <a:noFill/>
          <a:ln w="9525">
            <a:noFill/>
            <a:miter lim="800000"/>
            <a:headEnd/>
            <a:tailEnd/>
          </a:ln>
        </p:spPr>
      </p:pic>
      <p:grpSp>
        <p:nvGrpSpPr>
          <p:cNvPr id="8" name="Group 7"/>
          <p:cNvGrpSpPr/>
          <p:nvPr/>
        </p:nvGrpSpPr>
        <p:grpSpPr>
          <a:xfrm>
            <a:off x="0" y="0"/>
            <a:ext cx="9143074" cy="599127"/>
            <a:chOff x="0" y="13335"/>
            <a:chExt cx="9144218" cy="599127"/>
          </a:xfrm>
        </p:grpSpPr>
        <p:sp>
          <p:nvSpPr>
            <p:cNvPr id="9"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Counting primes</a:t>
              </a:r>
            </a:p>
          </p:txBody>
        </p:sp>
        <p:cxnSp>
          <p:nvCxnSpPr>
            <p:cNvPr id="10" name="Straight Connector 9"/>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1BB05A262ED2478332B67EA3B3713B" ma:contentTypeVersion="12" ma:contentTypeDescription="Create a new document." ma:contentTypeScope="" ma:versionID="8d73d1034a36929bc6377a66ce314fb2">
  <xsd:schema xmlns:xsd="http://www.w3.org/2001/XMLSchema" xmlns:xs="http://www.w3.org/2001/XMLSchema" xmlns:p="http://schemas.microsoft.com/office/2006/metadata/properties" xmlns:ns2="4da97888-80c8-47ed-8945-9822b6866dd3" xmlns:ns3="bde16008-2e04-418d-ac5b-4b2fc04093c8" targetNamespace="http://schemas.microsoft.com/office/2006/metadata/properties" ma:root="true" ma:fieldsID="e9e4df5e3de9f43f654d21664d16c675" ns2:_="" ns3:_="">
    <xsd:import namespace="4da97888-80c8-47ed-8945-9822b6866dd3"/>
    <xsd:import namespace="bde16008-2e04-418d-ac5b-4b2fc04093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a97888-80c8-47ed-8945-9822b6866d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e16008-2e04-418d-ac5b-4b2fc04093c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99BEA45-50C2-482B-9CD7-86CE0F9BFF0E}"/>
</file>

<file path=customXml/itemProps2.xml><?xml version="1.0" encoding="utf-8"?>
<ds:datastoreItem xmlns:ds="http://schemas.openxmlformats.org/officeDocument/2006/customXml" ds:itemID="{061DF0A5-A830-4653-9EFD-50C810B6EC5B}"/>
</file>

<file path=customXml/itemProps3.xml><?xml version="1.0" encoding="utf-8"?>
<ds:datastoreItem xmlns:ds="http://schemas.openxmlformats.org/officeDocument/2006/customXml" ds:itemID="{CF89D448-B595-4AAC-BCAE-AFD7F4AEFA81}"/>
</file>

<file path=docProps/app.xml><?xml version="1.0" encoding="utf-8"?>
<Properties xmlns="http://schemas.openxmlformats.org/officeDocument/2006/extended-properties" xmlns:vt="http://schemas.openxmlformats.org/officeDocument/2006/docPropsVTypes">
  <TotalTime>6178</TotalTime>
  <Words>13611</Words>
  <Application>Microsoft Office PowerPoint</Application>
  <PresentationFormat>On-screen Show (4:3)</PresentationFormat>
  <Paragraphs>1163</Paragraphs>
  <Slides>105</Slides>
  <Notes>1</Notes>
  <HiddenSlides>0</HiddenSlides>
  <MMClips>0</MMClips>
  <ScaleCrop>false</ScaleCrop>
  <HeadingPairs>
    <vt:vector size="4" baseType="variant">
      <vt:variant>
        <vt:lpstr>Theme</vt:lpstr>
      </vt:variant>
      <vt:variant>
        <vt:i4>1</vt:i4>
      </vt:variant>
      <vt:variant>
        <vt:lpstr>Slide Titles</vt:lpstr>
      </vt:variant>
      <vt:variant>
        <vt:i4>105</vt:i4>
      </vt:variant>
    </vt:vector>
  </HeadingPairs>
  <TitlesOfParts>
    <vt:vector size="106" baseType="lpstr">
      <vt:lpstr>Office Theme</vt:lpstr>
      <vt:lpstr>Topic 2: Number Theory</vt:lpstr>
      <vt:lpstr>Topic 2: Number Theory</vt:lpstr>
      <vt:lpstr>Topic 2: Number Theory</vt:lpstr>
      <vt:lpstr>Topic 2: Number Theory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Oxford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1: Combinatorics &amp; Probability</dc:title>
  <dc:creator>jamf</dc:creator>
  <cp:lastModifiedBy>Shaun Barton</cp:lastModifiedBy>
  <cp:revision>163</cp:revision>
  <dcterms:created xsi:type="dcterms:W3CDTF">2013-02-10T16:22:19Z</dcterms:created>
  <dcterms:modified xsi:type="dcterms:W3CDTF">2020-05-05T15:04:10Z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0x010100FF1BB05A262ED2478332B67EA3B3713B</vt:lpwstr>
  </property>
</Properties>
</file>