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53" r:id="rId2"/>
    <p:sldId id="556" r:id="rId3"/>
    <p:sldId id="557" r:id="rId4"/>
    <p:sldId id="558" r:id="rId5"/>
    <p:sldId id="559" r:id="rId6"/>
    <p:sldId id="560" r:id="rId7"/>
    <p:sldId id="561" r:id="rId8"/>
    <p:sldId id="562" r:id="rId9"/>
    <p:sldId id="563" r:id="rId10"/>
    <p:sldId id="564" r:id="rId11"/>
    <p:sldId id="565" r:id="rId12"/>
    <p:sldId id="566" r:id="rId13"/>
    <p:sldId id="567" r:id="rId14"/>
    <p:sldId id="568" r:id="rId15"/>
    <p:sldId id="555" r:id="rId16"/>
  </p:sldIdLst>
  <p:sldSz cx="9144000" cy="6858000" type="screen4x3"/>
  <p:notesSz cx="6797675" cy="9874250"/>
  <p:custDataLst>
    <p:tags r:id="rId1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19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80" autoAdjust="0"/>
    <p:restoredTop sz="93739" autoAdjust="0"/>
  </p:normalViewPr>
  <p:slideViewPr>
    <p:cSldViewPr>
      <p:cViewPr varScale="1">
        <p:scale>
          <a:sx n="71" d="100"/>
          <a:sy n="71" d="100"/>
        </p:scale>
        <p:origin x="100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EE6E57-1006-174E-B09B-E216BA444CA2}" type="doc">
      <dgm:prSet loTypeId="urn:microsoft.com/office/officeart/2005/8/layout/radial4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0CA1EBD-121E-4F47-9752-FAF2C2407018}">
      <dgm:prSet phldrT="[Text]"/>
      <dgm:spPr/>
      <dgm:t>
        <a:bodyPr/>
        <a:lstStyle/>
        <a:p>
          <a:r>
            <a:rPr lang="en-US" b="1" dirty="0"/>
            <a:t>ARR</a:t>
          </a:r>
        </a:p>
      </dgm:t>
    </dgm:pt>
    <dgm:pt modelId="{E9DE74AD-AA9E-514D-B648-697B18793616}" type="parTrans" cxnId="{771E7865-A952-AE40-90D2-2CC9CB4107BB}">
      <dgm:prSet/>
      <dgm:spPr/>
      <dgm:t>
        <a:bodyPr/>
        <a:lstStyle/>
        <a:p>
          <a:endParaRPr lang="en-US"/>
        </a:p>
      </dgm:t>
    </dgm:pt>
    <dgm:pt modelId="{04D07C83-7CCE-DE48-970E-D973D85CAD11}" type="sibTrans" cxnId="{771E7865-A952-AE40-90D2-2CC9CB4107BB}">
      <dgm:prSet/>
      <dgm:spPr/>
      <dgm:t>
        <a:bodyPr/>
        <a:lstStyle/>
        <a:p>
          <a:endParaRPr lang="en-US"/>
        </a:p>
      </dgm:t>
    </dgm:pt>
    <dgm:pt modelId="{C5D4FC18-855E-7247-8A2D-A691DAE38445}">
      <dgm:prSet phldrT="[Text]" custT="1"/>
      <dgm:spPr/>
      <dgm:t>
        <a:bodyPr/>
        <a:lstStyle/>
        <a:p>
          <a:r>
            <a:rPr lang="en-US" sz="2200" b="1" dirty="0"/>
            <a:t>ROCE</a:t>
          </a:r>
        </a:p>
      </dgm:t>
    </dgm:pt>
    <dgm:pt modelId="{9D89B03E-17BE-6B44-BD2B-71319B0AAF89}" type="parTrans" cxnId="{8E896277-DB33-4A40-8F82-1D8F6C1A0D96}">
      <dgm:prSet/>
      <dgm:spPr/>
      <dgm:t>
        <a:bodyPr/>
        <a:lstStyle/>
        <a:p>
          <a:endParaRPr lang="en-US"/>
        </a:p>
      </dgm:t>
    </dgm:pt>
    <dgm:pt modelId="{0256E54F-A79F-8F41-BAB7-941DBFBAC0C1}" type="sibTrans" cxnId="{8E896277-DB33-4A40-8F82-1D8F6C1A0D96}">
      <dgm:prSet/>
      <dgm:spPr/>
      <dgm:t>
        <a:bodyPr/>
        <a:lstStyle/>
        <a:p>
          <a:endParaRPr lang="en-US"/>
        </a:p>
      </dgm:t>
    </dgm:pt>
    <dgm:pt modelId="{9E80454C-7E8E-F145-BBEA-700EB5926CA9}">
      <dgm:prSet phldrT="[Text]" custT="1"/>
      <dgm:spPr/>
      <dgm:t>
        <a:bodyPr/>
        <a:lstStyle/>
        <a:p>
          <a:r>
            <a:rPr lang="en-US" sz="2200" b="1" dirty="0"/>
            <a:t>Investment</a:t>
          </a:r>
        </a:p>
      </dgm:t>
    </dgm:pt>
    <dgm:pt modelId="{44C96C3F-CAC3-3B4D-A738-13DCBB8578E6}" type="parTrans" cxnId="{EB88FB9B-2417-AD44-90A1-EFFEF45A6F9C}">
      <dgm:prSet/>
      <dgm:spPr/>
      <dgm:t>
        <a:bodyPr/>
        <a:lstStyle/>
        <a:p>
          <a:endParaRPr lang="en-US"/>
        </a:p>
      </dgm:t>
    </dgm:pt>
    <dgm:pt modelId="{44E853BD-801C-3048-A728-51F93D325FE6}" type="sibTrans" cxnId="{EB88FB9B-2417-AD44-90A1-EFFEF45A6F9C}">
      <dgm:prSet/>
      <dgm:spPr/>
      <dgm:t>
        <a:bodyPr/>
        <a:lstStyle/>
        <a:p>
          <a:endParaRPr lang="en-US"/>
        </a:p>
      </dgm:t>
    </dgm:pt>
    <dgm:pt modelId="{1CAD61EE-9310-E245-BCE8-DD89437E2AB8}">
      <dgm:prSet phldrT="[Text]" custT="1"/>
      <dgm:spPr/>
      <dgm:t>
        <a:bodyPr/>
        <a:lstStyle/>
        <a:p>
          <a:r>
            <a:rPr lang="en-US" sz="2200" b="1" dirty="0"/>
            <a:t>Profit</a:t>
          </a:r>
        </a:p>
      </dgm:t>
    </dgm:pt>
    <dgm:pt modelId="{ABB78098-0D49-914D-876E-6CB98FB8FD0F}" type="parTrans" cxnId="{151A7E8E-220F-A249-BAC3-6C222795BE7B}">
      <dgm:prSet/>
      <dgm:spPr/>
      <dgm:t>
        <a:bodyPr/>
        <a:lstStyle/>
        <a:p>
          <a:endParaRPr lang="en-US"/>
        </a:p>
      </dgm:t>
    </dgm:pt>
    <dgm:pt modelId="{B8DB47BA-2448-B840-BCCC-69113569D717}" type="sibTrans" cxnId="{151A7E8E-220F-A249-BAC3-6C222795BE7B}">
      <dgm:prSet/>
      <dgm:spPr/>
      <dgm:t>
        <a:bodyPr/>
        <a:lstStyle/>
        <a:p>
          <a:endParaRPr lang="en-US"/>
        </a:p>
      </dgm:t>
    </dgm:pt>
    <dgm:pt modelId="{711EBAEB-B3EB-844A-95B0-314792433FCC}">
      <dgm:prSet phldrT="[Text]" custT="1"/>
      <dgm:spPr/>
      <dgm:t>
        <a:bodyPr/>
        <a:lstStyle/>
        <a:p>
          <a:r>
            <a:rPr lang="en-US" sz="2200" b="1" dirty="0"/>
            <a:t>NPV</a:t>
          </a:r>
        </a:p>
      </dgm:t>
    </dgm:pt>
    <dgm:pt modelId="{63B3C122-DCD5-B44C-9C60-C043628465E6}" type="parTrans" cxnId="{B333F38F-05A0-9C42-A13B-061EF9F77459}">
      <dgm:prSet/>
      <dgm:spPr/>
      <dgm:t>
        <a:bodyPr/>
        <a:lstStyle/>
        <a:p>
          <a:endParaRPr lang="en-US"/>
        </a:p>
      </dgm:t>
    </dgm:pt>
    <dgm:pt modelId="{8C331610-BAB7-C241-8AB8-ABFFCDC530E0}" type="sibTrans" cxnId="{B333F38F-05A0-9C42-A13B-061EF9F77459}">
      <dgm:prSet/>
      <dgm:spPr/>
      <dgm:t>
        <a:bodyPr/>
        <a:lstStyle/>
        <a:p>
          <a:endParaRPr lang="en-US"/>
        </a:p>
      </dgm:t>
    </dgm:pt>
    <dgm:pt modelId="{B5356511-864B-9847-BF78-622845B34246}">
      <dgm:prSet phldrT="[Text]" custT="1"/>
      <dgm:spPr/>
      <dgm:t>
        <a:bodyPr/>
        <a:lstStyle/>
        <a:p>
          <a:r>
            <a:rPr lang="en-US" sz="2200" b="1" dirty="0"/>
            <a:t>Payback</a:t>
          </a:r>
        </a:p>
      </dgm:t>
    </dgm:pt>
    <dgm:pt modelId="{03A0392E-EF68-F24A-AEAA-9CE77439B432}" type="parTrans" cxnId="{D9E3C37B-7F05-804E-A210-F64A5D9B16A8}">
      <dgm:prSet/>
      <dgm:spPr/>
      <dgm:t>
        <a:bodyPr/>
        <a:lstStyle/>
        <a:p>
          <a:endParaRPr lang="en-US"/>
        </a:p>
      </dgm:t>
    </dgm:pt>
    <dgm:pt modelId="{CC9AA562-6D36-4A46-965B-109D3A2AA35D}" type="sibTrans" cxnId="{D9E3C37B-7F05-804E-A210-F64A5D9B16A8}">
      <dgm:prSet/>
      <dgm:spPr/>
      <dgm:t>
        <a:bodyPr/>
        <a:lstStyle/>
        <a:p>
          <a:endParaRPr lang="en-US"/>
        </a:p>
      </dgm:t>
    </dgm:pt>
    <dgm:pt modelId="{35C6E440-15C4-0542-99C0-86623B2AA70C}" type="pres">
      <dgm:prSet presAssocID="{A5EE6E57-1006-174E-B09B-E216BA444CA2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106B4ED-CAD4-3E49-875A-AFBB8F89CC51}" type="pres">
      <dgm:prSet presAssocID="{E0CA1EBD-121E-4F47-9752-FAF2C2407018}" presName="centerShape" presStyleLbl="node0" presStyleIdx="0" presStyleCnt="1"/>
      <dgm:spPr/>
    </dgm:pt>
    <dgm:pt modelId="{62D0578A-601A-3C4E-8EB5-F029BAB61C8F}" type="pres">
      <dgm:prSet presAssocID="{9D89B03E-17BE-6B44-BD2B-71319B0AAF89}" presName="parTrans" presStyleLbl="bgSibTrans2D1" presStyleIdx="0" presStyleCnt="5"/>
      <dgm:spPr/>
    </dgm:pt>
    <dgm:pt modelId="{F009C25B-217F-D345-B51C-4F8BBFB3AB2C}" type="pres">
      <dgm:prSet presAssocID="{C5D4FC18-855E-7247-8A2D-A691DAE38445}" presName="node" presStyleLbl="node1" presStyleIdx="0" presStyleCnt="5" custScaleX="125978">
        <dgm:presLayoutVars>
          <dgm:bulletEnabled val="1"/>
        </dgm:presLayoutVars>
      </dgm:prSet>
      <dgm:spPr/>
    </dgm:pt>
    <dgm:pt modelId="{288329E7-C3B0-8144-A4A3-E0BE453C9D92}" type="pres">
      <dgm:prSet presAssocID="{44C96C3F-CAC3-3B4D-A738-13DCBB8578E6}" presName="parTrans" presStyleLbl="bgSibTrans2D1" presStyleIdx="1" presStyleCnt="5"/>
      <dgm:spPr/>
    </dgm:pt>
    <dgm:pt modelId="{5CE1AAD7-E856-C747-B066-CFDB1B6078B8}" type="pres">
      <dgm:prSet presAssocID="{9E80454C-7E8E-F145-BBEA-700EB5926CA9}" presName="node" presStyleLbl="node1" presStyleIdx="1" presStyleCnt="5" custScaleX="120548" custRadScaleRad="112008" custRadScaleInc="-21640">
        <dgm:presLayoutVars>
          <dgm:bulletEnabled val="1"/>
        </dgm:presLayoutVars>
      </dgm:prSet>
      <dgm:spPr/>
    </dgm:pt>
    <dgm:pt modelId="{21070C76-452B-0341-B977-9A23DF6B16D0}" type="pres">
      <dgm:prSet presAssocID="{ABB78098-0D49-914D-876E-6CB98FB8FD0F}" presName="parTrans" presStyleLbl="bgSibTrans2D1" presStyleIdx="2" presStyleCnt="5"/>
      <dgm:spPr/>
    </dgm:pt>
    <dgm:pt modelId="{18462E17-30F1-8A40-BC86-B4A010C700A6}" type="pres">
      <dgm:prSet presAssocID="{1CAD61EE-9310-E245-BCE8-DD89437E2AB8}" presName="node" presStyleLbl="node1" presStyleIdx="2" presStyleCnt="5" custScaleX="123737">
        <dgm:presLayoutVars>
          <dgm:bulletEnabled val="1"/>
        </dgm:presLayoutVars>
      </dgm:prSet>
      <dgm:spPr/>
    </dgm:pt>
    <dgm:pt modelId="{D95A6F62-F05B-3949-ADBA-9C59F2B04D6A}" type="pres">
      <dgm:prSet presAssocID="{63B3C122-DCD5-B44C-9C60-C043628465E6}" presName="parTrans" presStyleLbl="bgSibTrans2D1" presStyleIdx="3" presStyleCnt="5"/>
      <dgm:spPr/>
    </dgm:pt>
    <dgm:pt modelId="{67F52093-1B91-AF4B-B564-7A279CF0647F}" type="pres">
      <dgm:prSet presAssocID="{711EBAEB-B3EB-844A-95B0-314792433FCC}" presName="node" presStyleLbl="node1" presStyleIdx="3" presStyleCnt="5" custScaleX="125978" custRadScaleRad="124122" custRadScaleInc="31892">
        <dgm:presLayoutVars>
          <dgm:bulletEnabled val="1"/>
        </dgm:presLayoutVars>
      </dgm:prSet>
      <dgm:spPr/>
    </dgm:pt>
    <dgm:pt modelId="{2EF93333-A32E-974B-8682-DBE519D26634}" type="pres">
      <dgm:prSet presAssocID="{03A0392E-EF68-F24A-AEAA-9CE77439B432}" presName="parTrans" presStyleLbl="bgSibTrans2D1" presStyleIdx="4" presStyleCnt="5"/>
      <dgm:spPr/>
    </dgm:pt>
    <dgm:pt modelId="{DAE4D692-EC70-9647-B98C-7EA2EDFDF973}" type="pres">
      <dgm:prSet presAssocID="{B5356511-864B-9847-BF78-622845B34246}" presName="node" presStyleLbl="node1" presStyleIdx="4" presStyleCnt="5" custScaleX="156989" custRadScaleRad="116107" custRadScaleInc="18619">
        <dgm:presLayoutVars>
          <dgm:bulletEnabled val="1"/>
        </dgm:presLayoutVars>
      </dgm:prSet>
      <dgm:spPr/>
    </dgm:pt>
  </dgm:ptLst>
  <dgm:cxnLst>
    <dgm:cxn modelId="{05BC3D03-A749-BC42-A35D-7E020381C42D}" type="presOf" srcId="{B5356511-864B-9847-BF78-622845B34246}" destId="{DAE4D692-EC70-9647-B98C-7EA2EDFDF973}" srcOrd="0" destOrd="0" presId="urn:microsoft.com/office/officeart/2005/8/layout/radial4"/>
    <dgm:cxn modelId="{5ACCE91B-4543-CF4B-AC66-AFD6C629FE11}" type="presOf" srcId="{9E80454C-7E8E-F145-BBEA-700EB5926CA9}" destId="{5CE1AAD7-E856-C747-B066-CFDB1B6078B8}" srcOrd="0" destOrd="0" presId="urn:microsoft.com/office/officeart/2005/8/layout/radial4"/>
    <dgm:cxn modelId="{771E7865-A952-AE40-90D2-2CC9CB4107BB}" srcId="{A5EE6E57-1006-174E-B09B-E216BA444CA2}" destId="{E0CA1EBD-121E-4F47-9752-FAF2C2407018}" srcOrd="0" destOrd="0" parTransId="{E9DE74AD-AA9E-514D-B648-697B18793616}" sibTransId="{04D07C83-7CCE-DE48-970E-D973D85CAD11}"/>
    <dgm:cxn modelId="{F1124371-01FE-4348-9E06-0D596D132148}" type="presOf" srcId="{44C96C3F-CAC3-3B4D-A738-13DCBB8578E6}" destId="{288329E7-C3B0-8144-A4A3-E0BE453C9D92}" srcOrd="0" destOrd="0" presId="urn:microsoft.com/office/officeart/2005/8/layout/radial4"/>
    <dgm:cxn modelId="{8E896277-DB33-4A40-8F82-1D8F6C1A0D96}" srcId="{E0CA1EBD-121E-4F47-9752-FAF2C2407018}" destId="{C5D4FC18-855E-7247-8A2D-A691DAE38445}" srcOrd="0" destOrd="0" parTransId="{9D89B03E-17BE-6B44-BD2B-71319B0AAF89}" sibTransId="{0256E54F-A79F-8F41-BAB7-941DBFBAC0C1}"/>
    <dgm:cxn modelId="{2EF77778-FABE-634E-8F03-B743C3CB5AF5}" type="presOf" srcId="{03A0392E-EF68-F24A-AEAA-9CE77439B432}" destId="{2EF93333-A32E-974B-8682-DBE519D26634}" srcOrd="0" destOrd="0" presId="urn:microsoft.com/office/officeart/2005/8/layout/radial4"/>
    <dgm:cxn modelId="{F7DD467A-B67F-624B-B441-9AE7CFC4A689}" type="presOf" srcId="{63B3C122-DCD5-B44C-9C60-C043628465E6}" destId="{D95A6F62-F05B-3949-ADBA-9C59F2B04D6A}" srcOrd="0" destOrd="0" presId="urn:microsoft.com/office/officeart/2005/8/layout/radial4"/>
    <dgm:cxn modelId="{D9E3C37B-7F05-804E-A210-F64A5D9B16A8}" srcId="{E0CA1EBD-121E-4F47-9752-FAF2C2407018}" destId="{B5356511-864B-9847-BF78-622845B34246}" srcOrd="4" destOrd="0" parTransId="{03A0392E-EF68-F24A-AEAA-9CE77439B432}" sibTransId="{CC9AA562-6D36-4A46-965B-109D3A2AA35D}"/>
    <dgm:cxn modelId="{151A7E8E-220F-A249-BAC3-6C222795BE7B}" srcId="{E0CA1EBD-121E-4F47-9752-FAF2C2407018}" destId="{1CAD61EE-9310-E245-BCE8-DD89437E2AB8}" srcOrd="2" destOrd="0" parTransId="{ABB78098-0D49-914D-876E-6CB98FB8FD0F}" sibTransId="{B8DB47BA-2448-B840-BCCC-69113569D717}"/>
    <dgm:cxn modelId="{B333F38F-05A0-9C42-A13B-061EF9F77459}" srcId="{E0CA1EBD-121E-4F47-9752-FAF2C2407018}" destId="{711EBAEB-B3EB-844A-95B0-314792433FCC}" srcOrd="3" destOrd="0" parTransId="{63B3C122-DCD5-B44C-9C60-C043628465E6}" sibTransId="{8C331610-BAB7-C241-8AB8-ABFFCDC530E0}"/>
    <dgm:cxn modelId="{A59D5D9A-3AA4-6848-A71C-A40A1380DED9}" type="presOf" srcId="{E0CA1EBD-121E-4F47-9752-FAF2C2407018}" destId="{0106B4ED-CAD4-3E49-875A-AFBB8F89CC51}" srcOrd="0" destOrd="0" presId="urn:microsoft.com/office/officeart/2005/8/layout/radial4"/>
    <dgm:cxn modelId="{EB88FB9B-2417-AD44-90A1-EFFEF45A6F9C}" srcId="{E0CA1EBD-121E-4F47-9752-FAF2C2407018}" destId="{9E80454C-7E8E-F145-BBEA-700EB5926CA9}" srcOrd="1" destOrd="0" parTransId="{44C96C3F-CAC3-3B4D-A738-13DCBB8578E6}" sibTransId="{44E853BD-801C-3048-A728-51F93D325FE6}"/>
    <dgm:cxn modelId="{EDC3BCA4-04B8-7A4C-A80F-9A41E0B21E3E}" type="presOf" srcId="{9D89B03E-17BE-6B44-BD2B-71319B0AAF89}" destId="{62D0578A-601A-3C4E-8EB5-F029BAB61C8F}" srcOrd="0" destOrd="0" presId="urn:microsoft.com/office/officeart/2005/8/layout/radial4"/>
    <dgm:cxn modelId="{473D6AAB-4926-AE49-9284-8B22BEE0499A}" type="presOf" srcId="{1CAD61EE-9310-E245-BCE8-DD89437E2AB8}" destId="{18462E17-30F1-8A40-BC86-B4A010C700A6}" srcOrd="0" destOrd="0" presId="urn:microsoft.com/office/officeart/2005/8/layout/radial4"/>
    <dgm:cxn modelId="{BA725DC1-D690-7C41-A218-4FC0264A5A96}" type="presOf" srcId="{C5D4FC18-855E-7247-8A2D-A691DAE38445}" destId="{F009C25B-217F-D345-B51C-4F8BBFB3AB2C}" srcOrd="0" destOrd="0" presId="urn:microsoft.com/office/officeart/2005/8/layout/radial4"/>
    <dgm:cxn modelId="{33C2BDDB-659E-BA4B-8BC1-07AAF405B2A9}" type="presOf" srcId="{ABB78098-0D49-914D-876E-6CB98FB8FD0F}" destId="{21070C76-452B-0341-B977-9A23DF6B16D0}" srcOrd="0" destOrd="0" presId="urn:microsoft.com/office/officeart/2005/8/layout/radial4"/>
    <dgm:cxn modelId="{F61514DD-E8E6-4C43-8928-0D1DBAE64495}" type="presOf" srcId="{A5EE6E57-1006-174E-B09B-E216BA444CA2}" destId="{35C6E440-15C4-0542-99C0-86623B2AA70C}" srcOrd="0" destOrd="0" presId="urn:microsoft.com/office/officeart/2005/8/layout/radial4"/>
    <dgm:cxn modelId="{D10BD3F2-E511-0042-9319-F3433A97D6BC}" type="presOf" srcId="{711EBAEB-B3EB-844A-95B0-314792433FCC}" destId="{67F52093-1B91-AF4B-B564-7A279CF0647F}" srcOrd="0" destOrd="0" presId="urn:microsoft.com/office/officeart/2005/8/layout/radial4"/>
    <dgm:cxn modelId="{8E4138E1-6EC0-4D47-8C6F-FF75B3E5A0F8}" type="presParOf" srcId="{35C6E440-15C4-0542-99C0-86623B2AA70C}" destId="{0106B4ED-CAD4-3E49-875A-AFBB8F89CC51}" srcOrd="0" destOrd="0" presId="urn:microsoft.com/office/officeart/2005/8/layout/radial4"/>
    <dgm:cxn modelId="{68657892-5D20-2748-BE34-7C9D4B8F2FC5}" type="presParOf" srcId="{35C6E440-15C4-0542-99C0-86623B2AA70C}" destId="{62D0578A-601A-3C4E-8EB5-F029BAB61C8F}" srcOrd="1" destOrd="0" presId="urn:microsoft.com/office/officeart/2005/8/layout/radial4"/>
    <dgm:cxn modelId="{B340E6B1-994C-CB4A-9406-67B13FBA2769}" type="presParOf" srcId="{35C6E440-15C4-0542-99C0-86623B2AA70C}" destId="{F009C25B-217F-D345-B51C-4F8BBFB3AB2C}" srcOrd="2" destOrd="0" presId="urn:microsoft.com/office/officeart/2005/8/layout/radial4"/>
    <dgm:cxn modelId="{4C40D41D-5D42-634F-A4D9-AF2EF3806457}" type="presParOf" srcId="{35C6E440-15C4-0542-99C0-86623B2AA70C}" destId="{288329E7-C3B0-8144-A4A3-E0BE453C9D92}" srcOrd="3" destOrd="0" presId="urn:microsoft.com/office/officeart/2005/8/layout/radial4"/>
    <dgm:cxn modelId="{2A1C56BD-098D-F44E-A093-ADACB361EC18}" type="presParOf" srcId="{35C6E440-15C4-0542-99C0-86623B2AA70C}" destId="{5CE1AAD7-E856-C747-B066-CFDB1B6078B8}" srcOrd="4" destOrd="0" presId="urn:microsoft.com/office/officeart/2005/8/layout/radial4"/>
    <dgm:cxn modelId="{9332E676-BEEC-F44B-B449-6B962073D41A}" type="presParOf" srcId="{35C6E440-15C4-0542-99C0-86623B2AA70C}" destId="{21070C76-452B-0341-B977-9A23DF6B16D0}" srcOrd="5" destOrd="0" presId="urn:microsoft.com/office/officeart/2005/8/layout/radial4"/>
    <dgm:cxn modelId="{141A330A-2E3E-5D47-A13A-E4E51E5ACF94}" type="presParOf" srcId="{35C6E440-15C4-0542-99C0-86623B2AA70C}" destId="{18462E17-30F1-8A40-BC86-B4A010C700A6}" srcOrd="6" destOrd="0" presId="urn:microsoft.com/office/officeart/2005/8/layout/radial4"/>
    <dgm:cxn modelId="{4941F5DC-AECC-8144-A407-643B7428DE95}" type="presParOf" srcId="{35C6E440-15C4-0542-99C0-86623B2AA70C}" destId="{D95A6F62-F05B-3949-ADBA-9C59F2B04D6A}" srcOrd="7" destOrd="0" presId="urn:microsoft.com/office/officeart/2005/8/layout/radial4"/>
    <dgm:cxn modelId="{8F58E39E-78FD-4B47-99F0-3138E00877C9}" type="presParOf" srcId="{35C6E440-15C4-0542-99C0-86623B2AA70C}" destId="{67F52093-1B91-AF4B-B564-7A279CF0647F}" srcOrd="8" destOrd="0" presId="urn:microsoft.com/office/officeart/2005/8/layout/radial4"/>
    <dgm:cxn modelId="{A5E3DDCB-E70B-894B-A803-7A8BFBECE8F2}" type="presParOf" srcId="{35C6E440-15C4-0542-99C0-86623B2AA70C}" destId="{2EF93333-A32E-974B-8682-DBE519D26634}" srcOrd="9" destOrd="0" presId="urn:microsoft.com/office/officeart/2005/8/layout/radial4"/>
    <dgm:cxn modelId="{0A14DDE1-E979-AC49-ACA4-CE7C1089B7B0}" type="presParOf" srcId="{35C6E440-15C4-0542-99C0-86623B2AA70C}" destId="{DAE4D692-EC70-9647-B98C-7EA2EDFDF973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645753-F5F2-CB4F-9F5D-0A243E773DEA}" type="doc">
      <dgm:prSet loTypeId="urn:microsoft.com/office/officeart/2008/layout/VerticalCurvedList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C522EAF-F4CD-2240-BAF0-073A62B23F94}">
      <dgm:prSet phldrT="[Text]" custT="1"/>
      <dgm:spPr/>
      <dgm:t>
        <a:bodyPr/>
        <a:lstStyle/>
        <a:p>
          <a:pPr rtl="0"/>
          <a:r>
            <a:rPr lang="en-GB" sz="2300" b="1" i="0" u="none" baseline="0" dirty="0"/>
            <a:t>Focuses on the overall profitability of an investment project</a:t>
          </a:r>
          <a:endParaRPr lang="en-US" sz="2300" b="1" dirty="0"/>
        </a:p>
      </dgm:t>
    </dgm:pt>
    <dgm:pt modelId="{903F75B1-D0EA-0C4A-AE19-C6B25DE00BB1}" type="parTrans" cxnId="{3FB0876D-7897-CF44-88A2-42E2A667F61F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38BCF5EF-7F71-434E-8789-78A1EB8017C5}" type="sibTrans" cxnId="{3FB0876D-7897-CF44-88A2-42E2A667F61F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59FAF79E-4CF7-1544-9053-E634A05A2516}">
      <dgm:prSet phldrT="[Text]" custT="1"/>
      <dgm:spPr/>
      <dgm:t>
        <a:bodyPr/>
        <a:lstStyle/>
        <a:p>
          <a:pPr rtl="0"/>
          <a:r>
            <a:rPr lang="en-US" sz="2300" b="1" dirty="0"/>
            <a:t>Easy to compare ARR with other key target rates of return to help make a decision</a:t>
          </a:r>
        </a:p>
      </dgm:t>
    </dgm:pt>
    <dgm:pt modelId="{46938797-4896-4842-A8A2-CFB316EDB4E5}" type="parTrans" cxnId="{01DB394F-58D7-1244-90E6-6E982D654B42}">
      <dgm:prSet/>
      <dgm:spPr/>
      <dgm:t>
        <a:bodyPr/>
        <a:lstStyle/>
        <a:p>
          <a:endParaRPr lang="en-US"/>
        </a:p>
      </dgm:t>
    </dgm:pt>
    <dgm:pt modelId="{B6E15C7A-4A1E-0149-B068-58120CE7F0E8}" type="sibTrans" cxnId="{01DB394F-58D7-1244-90E6-6E982D654B42}">
      <dgm:prSet/>
      <dgm:spPr/>
      <dgm:t>
        <a:bodyPr/>
        <a:lstStyle/>
        <a:p>
          <a:endParaRPr lang="en-US"/>
        </a:p>
      </dgm:t>
    </dgm:pt>
    <dgm:pt modelId="{F3A9C1E8-CB83-1D46-900F-F17749AB9527}">
      <dgm:prSet phldrT="[Text]" custT="1"/>
      <dgm:spPr/>
      <dgm:t>
        <a:bodyPr/>
        <a:lstStyle/>
        <a:p>
          <a:pPr rtl="0"/>
          <a:r>
            <a:rPr lang="en-US" sz="2300" b="1" dirty="0"/>
            <a:t>Uses all the returns generated by a project</a:t>
          </a:r>
        </a:p>
      </dgm:t>
    </dgm:pt>
    <dgm:pt modelId="{44C13631-81D2-CE40-99B2-BF38B797B2FD}" type="parTrans" cxnId="{971236DD-86FA-4948-BCAF-B61A782AB678}">
      <dgm:prSet/>
      <dgm:spPr/>
      <dgm:t>
        <a:bodyPr/>
        <a:lstStyle/>
        <a:p>
          <a:endParaRPr lang="en-US"/>
        </a:p>
      </dgm:t>
    </dgm:pt>
    <dgm:pt modelId="{E64CB801-CB79-EC4F-A726-932AF869C968}" type="sibTrans" cxnId="{971236DD-86FA-4948-BCAF-B61A782AB678}">
      <dgm:prSet/>
      <dgm:spPr/>
      <dgm:t>
        <a:bodyPr/>
        <a:lstStyle/>
        <a:p>
          <a:endParaRPr lang="en-US"/>
        </a:p>
      </dgm:t>
    </dgm:pt>
    <dgm:pt modelId="{D65750C7-FB26-544A-830E-33F3F2542D6B}">
      <dgm:prSet phldrT="[Text]" custT="1"/>
      <dgm:spPr/>
      <dgm:t>
        <a:bodyPr/>
        <a:lstStyle/>
        <a:p>
          <a:pPr rtl="0"/>
          <a:r>
            <a:rPr lang="en-US" sz="2300" b="1" dirty="0"/>
            <a:t>Simple to understand and easy to calculate</a:t>
          </a:r>
        </a:p>
      </dgm:t>
    </dgm:pt>
    <dgm:pt modelId="{BA414C36-FBAE-0E42-BE0D-01C6DD8D78AD}" type="parTrans" cxnId="{4E4C134C-FA07-1142-A57B-656779516375}">
      <dgm:prSet/>
      <dgm:spPr/>
      <dgm:t>
        <a:bodyPr/>
        <a:lstStyle/>
        <a:p>
          <a:endParaRPr lang="en-US"/>
        </a:p>
      </dgm:t>
    </dgm:pt>
    <dgm:pt modelId="{31CAA602-DB26-CD46-AAC3-800F2E9B611E}" type="sibTrans" cxnId="{4E4C134C-FA07-1142-A57B-656779516375}">
      <dgm:prSet/>
      <dgm:spPr/>
      <dgm:t>
        <a:bodyPr/>
        <a:lstStyle/>
        <a:p>
          <a:endParaRPr lang="en-US"/>
        </a:p>
      </dgm:t>
    </dgm:pt>
    <dgm:pt modelId="{C968485D-5958-8D44-A7F8-01D5218066A6}" type="pres">
      <dgm:prSet presAssocID="{B0645753-F5F2-CB4F-9F5D-0A243E773DEA}" presName="Name0" presStyleCnt="0">
        <dgm:presLayoutVars>
          <dgm:chMax val="7"/>
          <dgm:chPref val="7"/>
          <dgm:dir/>
        </dgm:presLayoutVars>
      </dgm:prSet>
      <dgm:spPr/>
    </dgm:pt>
    <dgm:pt modelId="{DA89A8A3-0BCF-694D-8504-65B2097F4289}" type="pres">
      <dgm:prSet presAssocID="{B0645753-F5F2-CB4F-9F5D-0A243E773DEA}" presName="Name1" presStyleCnt="0"/>
      <dgm:spPr/>
    </dgm:pt>
    <dgm:pt modelId="{98F37641-3880-0045-A275-8411FC1FCC5F}" type="pres">
      <dgm:prSet presAssocID="{B0645753-F5F2-CB4F-9F5D-0A243E773DEA}" presName="cycle" presStyleCnt="0"/>
      <dgm:spPr/>
    </dgm:pt>
    <dgm:pt modelId="{5A100E61-487D-3D42-810F-744D764713EB}" type="pres">
      <dgm:prSet presAssocID="{B0645753-F5F2-CB4F-9F5D-0A243E773DEA}" presName="srcNode" presStyleLbl="node1" presStyleIdx="0" presStyleCnt="4"/>
      <dgm:spPr/>
    </dgm:pt>
    <dgm:pt modelId="{E410A107-E457-C54F-B52D-8D2917202237}" type="pres">
      <dgm:prSet presAssocID="{B0645753-F5F2-CB4F-9F5D-0A243E773DEA}" presName="conn" presStyleLbl="parChTrans1D2" presStyleIdx="0" presStyleCnt="1"/>
      <dgm:spPr/>
    </dgm:pt>
    <dgm:pt modelId="{86E4F717-A511-C141-B143-BCF495208D71}" type="pres">
      <dgm:prSet presAssocID="{B0645753-F5F2-CB4F-9F5D-0A243E773DEA}" presName="extraNode" presStyleLbl="node1" presStyleIdx="0" presStyleCnt="4"/>
      <dgm:spPr/>
    </dgm:pt>
    <dgm:pt modelId="{0D5F0F1A-714F-634E-B353-52F481E95A55}" type="pres">
      <dgm:prSet presAssocID="{B0645753-F5F2-CB4F-9F5D-0A243E773DEA}" presName="dstNode" presStyleLbl="node1" presStyleIdx="0" presStyleCnt="4"/>
      <dgm:spPr/>
    </dgm:pt>
    <dgm:pt modelId="{84A5AFBA-20DE-1240-B2C0-2EDE8A4F5EE3}" type="pres">
      <dgm:prSet presAssocID="{D65750C7-FB26-544A-830E-33F3F2542D6B}" presName="text_1" presStyleLbl="node1" presStyleIdx="0" presStyleCnt="4">
        <dgm:presLayoutVars>
          <dgm:bulletEnabled val="1"/>
        </dgm:presLayoutVars>
      </dgm:prSet>
      <dgm:spPr/>
    </dgm:pt>
    <dgm:pt modelId="{0A1D1C92-D8FC-C648-BBAD-1E5AFC5BA092}" type="pres">
      <dgm:prSet presAssocID="{D65750C7-FB26-544A-830E-33F3F2542D6B}" presName="accent_1" presStyleCnt="0"/>
      <dgm:spPr/>
    </dgm:pt>
    <dgm:pt modelId="{D920E55C-31C6-2146-97C8-BE8202D2F90C}" type="pres">
      <dgm:prSet presAssocID="{D65750C7-FB26-544A-830E-33F3F2542D6B}" presName="accentRepeatNode" presStyleLbl="solidFgAcc1" presStyleIdx="0" presStyleCnt="4"/>
      <dgm:spPr/>
    </dgm:pt>
    <dgm:pt modelId="{EB778B13-9CD3-6E45-8258-596510366A51}" type="pres">
      <dgm:prSet presAssocID="{7C522EAF-F4CD-2240-BAF0-073A62B23F94}" presName="text_2" presStyleLbl="node1" presStyleIdx="1" presStyleCnt="4">
        <dgm:presLayoutVars>
          <dgm:bulletEnabled val="1"/>
        </dgm:presLayoutVars>
      </dgm:prSet>
      <dgm:spPr/>
    </dgm:pt>
    <dgm:pt modelId="{E76F0D67-BC1D-6941-A7EB-54C090D57F67}" type="pres">
      <dgm:prSet presAssocID="{7C522EAF-F4CD-2240-BAF0-073A62B23F94}" presName="accent_2" presStyleCnt="0"/>
      <dgm:spPr/>
    </dgm:pt>
    <dgm:pt modelId="{DCE09FAA-884D-B94F-BF66-612C553DDCD9}" type="pres">
      <dgm:prSet presAssocID="{7C522EAF-F4CD-2240-BAF0-073A62B23F94}" presName="accentRepeatNode" presStyleLbl="solidFgAcc1" presStyleIdx="1" presStyleCnt="4"/>
      <dgm:spPr/>
    </dgm:pt>
    <dgm:pt modelId="{B3DFC4D5-EB59-1147-B73D-B9B7A8BF1417}" type="pres">
      <dgm:prSet presAssocID="{59FAF79E-4CF7-1544-9053-E634A05A2516}" presName="text_3" presStyleLbl="node1" presStyleIdx="2" presStyleCnt="4">
        <dgm:presLayoutVars>
          <dgm:bulletEnabled val="1"/>
        </dgm:presLayoutVars>
      </dgm:prSet>
      <dgm:spPr/>
    </dgm:pt>
    <dgm:pt modelId="{6652F57A-344E-7147-B878-AFC397F4BA67}" type="pres">
      <dgm:prSet presAssocID="{59FAF79E-4CF7-1544-9053-E634A05A2516}" presName="accent_3" presStyleCnt="0"/>
      <dgm:spPr/>
    </dgm:pt>
    <dgm:pt modelId="{6A26D1B1-528F-E14B-B444-3481768F6EB7}" type="pres">
      <dgm:prSet presAssocID="{59FAF79E-4CF7-1544-9053-E634A05A2516}" presName="accentRepeatNode" presStyleLbl="solidFgAcc1" presStyleIdx="2" presStyleCnt="4"/>
      <dgm:spPr/>
    </dgm:pt>
    <dgm:pt modelId="{D6646975-A378-6E47-BBD2-9791AD353224}" type="pres">
      <dgm:prSet presAssocID="{F3A9C1E8-CB83-1D46-900F-F17749AB9527}" presName="text_4" presStyleLbl="node1" presStyleIdx="3" presStyleCnt="4">
        <dgm:presLayoutVars>
          <dgm:bulletEnabled val="1"/>
        </dgm:presLayoutVars>
      </dgm:prSet>
      <dgm:spPr/>
    </dgm:pt>
    <dgm:pt modelId="{5149F445-BE0A-B845-9800-9251C37C020F}" type="pres">
      <dgm:prSet presAssocID="{F3A9C1E8-CB83-1D46-900F-F17749AB9527}" presName="accent_4" presStyleCnt="0"/>
      <dgm:spPr/>
    </dgm:pt>
    <dgm:pt modelId="{84BF537B-5353-CB45-B3F7-8230005E9AFA}" type="pres">
      <dgm:prSet presAssocID="{F3A9C1E8-CB83-1D46-900F-F17749AB9527}" presName="accentRepeatNode" presStyleLbl="solidFgAcc1" presStyleIdx="3" presStyleCnt="4"/>
      <dgm:spPr/>
    </dgm:pt>
  </dgm:ptLst>
  <dgm:cxnLst>
    <dgm:cxn modelId="{14803041-2ACE-3A44-9DAF-E3BA7100840A}" type="presOf" srcId="{31CAA602-DB26-CD46-AAC3-800F2E9B611E}" destId="{E410A107-E457-C54F-B52D-8D2917202237}" srcOrd="0" destOrd="0" presId="urn:microsoft.com/office/officeart/2008/layout/VerticalCurvedList"/>
    <dgm:cxn modelId="{E83BAC49-DF78-7D46-8035-1BC9A91E1CFA}" type="presOf" srcId="{7C522EAF-F4CD-2240-BAF0-073A62B23F94}" destId="{EB778B13-9CD3-6E45-8258-596510366A51}" srcOrd="0" destOrd="0" presId="urn:microsoft.com/office/officeart/2008/layout/VerticalCurvedList"/>
    <dgm:cxn modelId="{4E4C134C-FA07-1142-A57B-656779516375}" srcId="{B0645753-F5F2-CB4F-9F5D-0A243E773DEA}" destId="{D65750C7-FB26-544A-830E-33F3F2542D6B}" srcOrd="0" destOrd="0" parTransId="{BA414C36-FBAE-0E42-BE0D-01C6DD8D78AD}" sibTransId="{31CAA602-DB26-CD46-AAC3-800F2E9B611E}"/>
    <dgm:cxn modelId="{3FB0876D-7897-CF44-88A2-42E2A667F61F}" srcId="{B0645753-F5F2-CB4F-9F5D-0A243E773DEA}" destId="{7C522EAF-F4CD-2240-BAF0-073A62B23F94}" srcOrd="1" destOrd="0" parTransId="{903F75B1-D0EA-0C4A-AE19-C6B25DE00BB1}" sibTransId="{38BCF5EF-7F71-434E-8789-78A1EB8017C5}"/>
    <dgm:cxn modelId="{01DB394F-58D7-1244-90E6-6E982D654B42}" srcId="{B0645753-F5F2-CB4F-9F5D-0A243E773DEA}" destId="{59FAF79E-4CF7-1544-9053-E634A05A2516}" srcOrd="2" destOrd="0" parTransId="{46938797-4896-4842-A8A2-CFB316EDB4E5}" sibTransId="{B6E15C7A-4A1E-0149-B068-58120CE7F0E8}"/>
    <dgm:cxn modelId="{A836AC87-25AE-1D4A-B146-DA128EF0A5D8}" type="presOf" srcId="{F3A9C1E8-CB83-1D46-900F-F17749AB9527}" destId="{D6646975-A378-6E47-BBD2-9791AD353224}" srcOrd="0" destOrd="0" presId="urn:microsoft.com/office/officeart/2008/layout/VerticalCurvedList"/>
    <dgm:cxn modelId="{E0BA37DA-D652-E24F-9DDA-D21503AB0A46}" type="presOf" srcId="{B0645753-F5F2-CB4F-9F5D-0A243E773DEA}" destId="{C968485D-5958-8D44-A7F8-01D5218066A6}" srcOrd="0" destOrd="0" presId="urn:microsoft.com/office/officeart/2008/layout/VerticalCurvedList"/>
    <dgm:cxn modelId="{971236DD-86FA-4948-BCAF-B61A782AB678}" srcId="{B0645753-F5F2-CB4F-9F5D-0A243E773DEA}" destId="{F3A9C1E8-CB83-1D46-900F-F17749AB9527}" srcOrd="3" destOrd="0" parTransId="{44C13631-81D2-CE40-99B2-BF38B797B2FD}" sibTransId="{E64CB801-CB79-EC4F-A726-932AF869C968}"/>
    <dgm:cxn modelId="{313784E6-62C4-A34B-A5D2-CA1386EA2FE0}" type="presOf" srcId="{D65750C7-FB26-544A-830E-33F3F2542D6B}" destId="{84A5AFBA-20DE-1240-B2C0-2EDE8A4F5EE3}" srcOrd="0" destOrd="0" presId="urn:microsoft.com/office/officeart/2008/layout/VerticalCurvedList"/>
    <dgm:cxn modelId="{6DCE87F5-1C12-9648-9B75-6F747F1F71B6}" type="presOf" srcId="{59FAF79E-4CF7-1544-9053-E634A05A2516}" destId="{B3DFC4D5-EB59-1147-B73D-B9B7A8BF1417}" srcOrd="0" destOrd="0" presId="urn:microsoft.com/office/officeart/2008/layout/VerticalCurvedList"/>
    <dgm:cxn modelId="{3FAF87B5-2C9F-3E4F-9F99-2E06881CEB31}" type="presParOf" srcId="{C968485D-5958-8D44-A7F8-01D5218066A6}" destId="{DA89A8A3-0BCF-694D-8504-65B2097F4289}" srcOrd="0" destOrd="0" presId="urn:microsoft.com/office/officeart/2008/layout/VerticalCurvedList"/>
    <dgm:cxn modelId="{110C4359-DBBE-A643-89A9-E210C17D4CFE}" type="presParOf" srcId="{DA89A8A3-0BCF-694D-8504-65B2097F4289}" destId="{98F37641-3880-0045-A275-8411FC1FCC5F}" srcOrd="0" destOrd="0" presId="urn:microsoft.com/office/officeart/2008/layout/VerticalCurvedList"/>
    <dgm:cxn modelId="{34FD774E-2137-8345-9307-0AC76DFDD365}" type="presParOf" srcId="{98F37641-3880-0045-A275-8411FC1FCC5F}" destId="{5A100E61-487D-3D42-810F-744D764713EB}" srcOrd="0" destOrd="0" presId="urn:microsoft.com/office/officeart/2008/layout/VerticalCurvedList"/>
    <dgm:cxn modelId="{731A0397-1563-3641-9BB4-30AEB4193AE3}" type="presParOf" srcId="{98F37641-3880-0045-A275-8411FC1FCC5F}" destId="{E410A107-E457-C54F-B52D-8D2917202237}" srcOrd="1" destOrd="0" presId="urn:microsoft.com/office/officeart/2008/layout/VerticalCurvedList"/>
    <dgm:cxn modelId="{217349C0-1E1B-D04C-BF5E-3DF320D7E42D}" type="presParOf" srcId="{98F37641-3880-0045-A275-8411FC1FCC5F}" destId="{86E4F717-A511-C141-B143-BCF495208D71}" srcOrd="2" destOrd="0" presId="urn:microsoft.com/office/officeart/2008/layout/VerticalCurvedList"/>
    <dgm:cxn modelId="{1F21746F-F8D0-D44B-B360-3DEB470AA40F}" type="presParOf" srcId="{98F37641-3880-0045-A275-8411FC1FCC5F}" destId="{0D5F0F1A-714F-634E-B353-52F481E95A55}" srcOrd="3" destOrd="0" presId="urn:microsoft.com/office/officeart/2008/layout/VerticalCurvedList"/>
    <dgm:cxn modelId="{B8F5F3C3-0733-3946-9D8B-90BD4FE001AD}" type="presParOf" srcId="{DA89A8A3-0BCF-694D-8504-65B2097F4289}" destId="{84A5AFBA-20DE-1240-B2C0-2EDE8A4F5EE3}" srcOrd="1" destOrd="0" presId="urn:microsoft.com/office/officeart/2008/layout/VerticalCurvedList"/>
    <dgm:cxn modelId="{D13C042E-C10F-E44B-881E-D4D27864AAF6}" type="presParOf" srcId="{DA89A8A3-0BCF-694D-8504-65B2097F4289}" destId="{0A1D1C92-D8FC-C648-BBAD-1E5AFC5BA092}" srcOrd="2" destOrd="0" presId="urn:microsoft.com/office/officeart/2008/layout/VerticalCurvedList"/>
    <dgm:cxn modelId="{36884BAF-3678-CF45-A83F-7800A80810F1}" type="presParOf" srcId="{0A1D1C92-D8FC-C648-BBAD-1E5AFC5BA092}" destId="{D920E55C-31C6-2146-97C8-BE8202D2F90C}" srcOrd="0" destOrd="0" presId="urn:microsoft.com/office/officeart/2008/layout/VerticalCurvedList"/>
    <dgm:cxn modelId="{08DE5C16-887A-5E49-8B40-8C2AE5A5BEA3}" type="presParOf" srcId="{DA89A8A3-0BCF-694D-8504-65B2097F4289}" destId="{EB778B13-9CD3-6E45-8258-596510366A51}" srcOrd="3" destOrd="0" presId="urn:microsoft.com/office/officeart/2008/layout/VerticalCurvedList"/>
    <dgm:cxn modelId="{E5DB6555-A101-F040-9C1F-B2FB149D6347}" type="presParOf" srcId="{DA89A8A3-0BCF-694D-8504-65B2097F4289}" destId="{E76F0D67-BC1D-6941-A7EB-54C090D57F67}" srcOrd="4" destOrd="0" presId="urn:microsoft.com/office/officeart/2008/layout/VerticalCurvedList"/>
    <dgm:cxn modelId="{AEEC16BB-32C3-DF44-B22E-0A5F9DD46493}" type="presParOf" srcId="{E76F0D67-BC1D-6941-A7EB-54C090D57F67}" destId="{DCE09FAA-884D-B94F-BF66-612C553DDCD9}" srcOrd="0" destOrd="0" presId="urn:microsoft.com/office/officeart/2008/layout/VerticalCurvedList"/>
    <dgm:cxn modelId="{D1101088-9477-6044-8B01-F5D80614BE91}" type="presParOf" srcId="{DA89A8A3-0BCF-694D-8504-65B2097F4289}" destId="{B3DFC4D5-EB59-1147-B73D-B9B7A8BF1417}" srcOrd="5" destOrd="0" presId="urn:microsoft.com/office/officeart/2008/layout/VerticalCurvedList"/>
    <dgm:cxn modelId="{A16AA39B-85D9-614F-A50F-10F5D20D9078}" type="presParOf" srcId="{DA89A8A3-0BCF-694D-8504-65B2097F4289}" destId="{6652F57A-344E-7147-B878-AFC397F4BA67}" srcOrd="6" destOrd="0" presId="urn:microsoft.com/office/officeart/2008/layout/VerticalCurvedList"/>
    <dgm:cxn modelId="{0F7795D3-ED87-A643-A188-01E8FAD3E8A3}" type="presParOf" srcId="{6652F57A-344E-7147-B878-AFC397F4BA67}" destId="{6A26D1B1-528F-E14B-B444-3481768F6EB7}" srcOrd="0" destOrd="0" presId="urn:microsoft.com/office/officeart/2008/layout/VerticalCurvedList"/>
    <dgm:cxn modelId="{3AA7A4DB-D8F1-E445-A460-8F78ADB1901B}" type="presParOf" srcId="{DA89A8A3-0BCF-694D-8504-65B2097F4289}" destId="{D6646975-A378-6E47-BBD2-9791AD353224}" srcOrd="7" destOrd="0" presId="urn:microsoft.com/office/officeart/2008/layout/VerticalCurvedList"/>
    <dgm:cxn modelId="{B9BEB82E-D9A1-FD4A-AB40-12A2CAAEC156}" type="presParOf" srcId="{DA89A8A3-0BCF-694D-8504-65B2097F4289}" destId="{5149F445-BE0A-B845-9800-9251C37C020F}" srcOrd="8" destOrd="0" presId="urn:microsoft.com/office/officeart/2008/layout/VerticalCurvedList"/>
    <dgm:cxn modelId="{E1618A8D-DE0E-FB4F-9004-D35EA15C395F}" type="presParOf" srcId="{5149F445-BE0A-B845-9800-9251C37C020F}" destId="{84BF537B-5353-CB45-B3F7-8230005E9AF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645753-F5F2-CB4F-9F5D-0A243E773DEA}" type="doc">
      <dgm:prSet loTypeId="urn:microsoft.com/office/officeart/2008/layout/VerticalCurvedList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ECF6647-99BF-4340-A958-F7D1DD4F3921}">
      <dgm:prSet custT="1"/>
      <dgm:spPr/>
      <dgm:t>
        <a:bodyPr/>
        <a:lstStyle/>
        <a:p>
          <a:pPr rtl="0"/>
          <a:r>
            <a:rPr lang="en-GB" sz="2200" b="1" i="0" u="none" baseline="0" dirty="0"/>
            <a:t>Ignores the timing of returns</a:t>
          </a:r>
          <a:endParaRPr lang="en-GB" sz="2200" b="1" i="0" u="none" dirty="0"/>
        </a:p>
      </dgm:t>
    </dgm:pt>
    <dgm:pt modelId="{2AF8F355-E27B-894B-B283-8B1D4D3CEBCB}" type="parTrans" cxnId="{AFEAE427-D90C-994F-8AD1-49E7C0F94FEB}">
      <dgm:prSet/>
      <dgm:spPr/>
      <dgm:t>
        <a:bodyPr/>
        <a:lstStyle/>
        <a:p>
          <a:endParaRPr lang="en-US" sz="2200" b="1"/>
        </a:p>
      </dgm:t>
    </dgm:pt>
    <dgm:pt modelId="{451D2DBA-0D93-6641-8968-2DEA24885B64}" type="sibTrans" cxnId="{AFEAE427-D90C-994F-8AD1-49E7C0F94FEB}">
      <dgm:prSet/>
      <dgm:spPr/>
      <dgm:t>
        <a:bodyPr/>
        <a:lstStyle/>
        <a:p>
          <a:endParaRPr lang="en-US" sz="2200" b="1"/>
        </a:p>
      </dgm:t>
    </dgm:pt>
    <dgm:pt modelId="{5BA56598-96C4-4647-9FE1-F4A05F238ECF}">
      <dgm:prSet custT="1"/>
      <dgm:spPr/>
      <dgm:t>
        <a:bodyPr/>
        <a:lstStyle/>
        <a:p>
          <a:pPr rtl="0"/>
          <a:r>
            <a:rPr lang="en-GB" sz="2200" b="1" i="0" u="none" baseline="0" dirty="0"/>
            <a:t>Focuses on profits rather than cash flows</a:t>
          </a:r>
          <a:endParaRPr lang="en-GB" sz="2200" b="1" i="0" u="none" dirty="0"/>
        </a:p>
      </dgm:t>
    </dgm:pt>
    <dgm:pt modelId="{A93F27BC-6A5E-C64E-9900-F4177420CD3A}" type="parTrans" cxnId="{5ED180A7-C8AE-1240-B783-AB65D4A0383D}">
      <dgm:prSet/>
      <dgm:spPr/>
      <dgm:t>
        <a:bodyPr/>
        <a:lstStyle/>
        <a:p>
          <a:endParaRPr lang="en-US" sz="2200" b="1"/>
        </a:p>
      </dgm:t>
    </dgm:pt>
    <dgm:pt modelId="{AC4C8E07-A96A-5F45-ACA4-7C29E47C9488}" type="sibTrans" cxnId="{5ED180A7-C8AE-1240-B783-AB65D4A0383D}">
      <dgm:prSet/>
      <dgm:spPr/>
      <dgm:t>
        <a:bodyPr/>
        <a:lstStyle/>
        <a:p>
          <a:endParaRPr lang="en-US" sz="2200" b="1"/>
        </a:p>
      </dgm:t>
    </dgm:pt>
    <dgm:pt modelId="{9E68EF84-EFAF-E24F-B02B-CC32D1D28647}">
      <dgm:prSet custT="1"/>
      <dgm:spPr/>
      <dgm:t>
        <a:bodyPr/>
        <a:lstStyle/>
        <a:p>
          <a:pPr rtl="0"/>
          <a:r>
            <a:rPr lang="en-GB" sz="2200" b="1" i="0" u="none" baseline="0" dirty="0"/>
            <a:t>Does not adjust for the time-value of money</a:t>
          </a:r>
          <a:endParaRPr lang="en-GB" sz="2200" b="1" i="0" u="none" dirty="0"/>
        </a:p>
      </dgm:t>
    </dgm:pt>
    <dgm:pt modelId="{6BDB3855-BF55-2F43-9FD8-12FD761B260C}" type="parTrans" cxnId="{3DFB5C7F-C036-D64E-8A6C-E86C5E5C8725}">
      <dgm:prSet/>
      <dgm:spPr/>
      <dgm:t>
        <a:bodyPr/>
        <a:lstStyle/>
        <a:p>
          <a:endParaRPr lang="en-US" sz="2200" b="1"/>
        </a:p>
      </dgm:t>
    </dgm:pt>
    <dgm:pt modelId="{DB98406D-78F8-FF44-A3E2-ADB05843B070}" type="sibTrans" cxnId="{3DFB5C7F-C036-D64E-8A6C-E86C5E5C8725}">
      <dgm:prSet/>
      <dgm:spPr/>
      <dgm:t>
        <a:bodyPr/>
        <a:lstStyle/>
        <a:p>
          <a:endParaRPr lang="en-US" sz="2200" b="1"/>
        </a:p>
      </dgm:t>
    </dgm:pt>
    <dgm:pt modelId="{C968485D-5958-8D44-A7F8-01D5218066A6}" type="pres">
      <dgm:prSet presAssocID="{B0645753-F5F2-CB4F-9F5D-0A243E773DEA}" presName="Name0" presStyleCnt="0">
        <dgm:presLayoutVars>
          <dgm:chMax val="7"/>
          <dgm:chPref val="7"/>
          <dgm:dir/>
        </dgm:presLayoutVars>
      </dgm:prSet>
      <dgm:spPr/>
    </dgm:pt>
    <dgm:pt modelId="{DA89A8A3-0BCF-694D-8504-65B2097F4289}" type="pres">
      <dgm:prSet presAssocID="{B0645753-F5F2-CB4F-9F5D-0A243E773DEA}" presName="Name1" presStyleCnt="0"/>
      <dgm:spPr/>
    </dgm:pt>
    <dgm:pt modelId="{98F37641-3880-0045-A275-8411FC1FCC5F}" type="pres">
      <dgm:prSet presAssocID="{B0645753-F5F2-CB4F-9F5D-0A243E773DEA}" presName="cycle" presStyleCnt="0"/>
      <dgm:spPr/>
    </dgm:pt>
    <dgm:pt modelId="{5A100E61-487D-3D42-810F-744D764713EB}" type="pres">
      <dgm:prSet presAssocID="{B0645753-F5F2-CB4F-9F5D-0A243E773DEA}" presName="srcNode" presStyleLbl="node1" presStyleIdx="0" presStyleCnt="3"/>
      <dgm:spPr/>
    </dgm:pt>
    <dgm:pt modelId="{E410A107-E457-C54F-B52D-8D2917202237}" type="pres">
      <dgm:prSet presAssocID="{B0645753-F5F2-CB4F-9F5D-0A243E773DEA}" presName="conn" presStyleLbl="parChTrans1D2" presStyleIdx="0" presStyleCnt="1"/>
      <dgm:spPr/>
    </dgm:pt>
    <dgm:pt modelId="{86E4F717-A511-C141-B143-BCF495208D71}" type="pres">
      <dgm:prSet presAssocID="{B0645753-F5F2-CB4F-9F5D-0A243E773DEA}" presName="extraNode" presStyleLbl="node1" presStyleIdx="0" presStyleCnt="3"/>
      <dgm:spPr/>
    </dgm:pt>
    <dgm:pt modelId="{0D5F0F1A-714F-634E-B353-52F481E95A55}" type="pres">
      <dgm:prSet presAssocID="{B0645753-F5F2-CB4F-9F5D-0A243E773DEA}" presName="dstNode" presStyleLbl="node1" presStyleIdx="0" presStyleCnt="3"/>
      <dgm:spPr/>
    </dgm:pt>
    <dgm:pt modelId="{FA83AD4D-2A69-8747-B03F-BC1E133ACF24}" type="pres">
      <dgm:prSet presAssocID="{0ECF6647-99BF-4340-A958-F7D1DD4F3921}" presName="text_1" presStyleLbl="node1" presStyleIdx="0" presStyleCnt="3">
        <dgm:presLayoutVars>
          <dgm:bulletEnabled val="1"/>
        </dgm:presLayoutVars>
      </dgm:prSet>
      <dgm:spPr/>
    </dgm:pt>
    <dgm:pt modelId="{1CB6C635-9879-914B-872F-64FB01253541}" type="pres">
      <dgm:prSet presAssocID="{0ECF6647-99BF-4340-A958-F7D1DD4F3921}" presName="accent_1" presStyleCnt="0"/>
      <dgm:spPr/>
    </dgm:pt>
    <dgm:pt modelId="{76A37E8F-1F40-B041-841E-5A5C61424DBC}" type="pres">
      <dgm:prSet presAssocID="{0ECF6647-99BF-4340-A958-F7D1DD4F3921}" presName="accentRepeatNode" presStyleLbl="solidFgAcc1" presStyleIdx="0" presStyleCnt="3"/>
      <dgm:spPr/>
    </dgm:pt>
    <dgm:pt modelId="{F53C9054-420A-EB4E-BE88-DCE598168F3C}" type="pres">
      <dgm:prSet presAssocID="{5BA56598-96C4-4647-9FE1-F4A05F238ECF}" presName="text_2" presStyleLbl="node1" presStyleIdx="1" presStyleCnt="3">
        <dgm:presLayoutVars>
          <dgm:bulletEnabled val="1"/>
        </dgm:presLayoutVars>
      </dgm:prSet>
      <dgm:spPr/>
    </dgm:pt>
    <dgm:pt modelId="{46740245-9F03-7F4E-B638-EC5B8C37A7A8}" type="pres">
      <dgm:prSet presAssocID="{5BA56598-96C4-4647-9FE1-F4A05F238ECF}" presName="accent_2" presStyleCnt="0"/>
      <dgm:spPr/>
    </dgm:pt>
    <dgm:pt modelId="{C6316B7D-7376-C94A-B88E-DF6F0CF80F78}" type="pres">
      <dgm:prSet presAssocID="{5BA56598-96C4-4647-9FE1-F4A05F238ECF}" presName="accentRepeatNode" presStyleLbl="solidFgAcc1" presStyleIdx="1" presStyleCnt="3"/>
      <dgm:spPr/>
    </dgm:pt>
    <dgm:pt modelId="{152AEEC0-6BBC-E443-84E8-5EDFBD766633}" type="pres">
      <dgm:prSet presAssocID="{9E68EF84-EFAF-E24F-B02B-CC32D1D28647}" presName="text_3" presStyleLbl="node1" presStyleIdx="2" presStyleCnt="3">
        <dgm:presLayoutVars>
          <dgm:bulletEnabled val="1"/>
        </dgm:presLayoutVars>
      </dgm:prSet>
      <dgm:spPr/>
    </dgm:pt>
    <dgm:pt modelId="{8F8B3C91-FADD-DB4F-B702-A8A531AB54B8}" type="pres">
      <dgm:prSet presAssocID="{9E68EF84-EFAF-E24F-B02B-CC32D1D28647}" presName="accent_3" presStyleCnt="0"/>
      <dgm:spPr/>
    </dgm:pt>
    <dgm:pt modelId="{43900EA8-AD0E-4C4A-9889-89D38C67D499}" type="pres">
      <dgm:prSet presAssocID="{9E68EF84-EFAF-E24F-B02B-CC32D1D28647}" presName="accentRepeatNode" presStyleLbl="solidFgAcc1" presStyleIdx="2" presStyleCnt="3"/>
      <dgm:spPr/>
    </dgm:pt>
  </dgm:ptLst>
  <dgm:cxnLst>
    <dgm:cxn modelId="{AFEAE427-D90C-994F-8AD1-49E7C0F94FEB}" srcId="{B0645753-F5F2-CB4F-9F5D-0A243E773DEA}" destId="{0ECF6647-99BF-4340-A958-F7D1DD4F3921}" srcOrd="0" destOrd="0" parTransId="{2AF8F355-E27B-894B-B283-8B1D4D3CEBCB}" sibTransId="{451D2DBA-0D93-6641-8968-2DEA24885B64}"/>
    <dgm:cxn modelId="{7BD73131-2681-7744-9B5A-7EC51A64AB18}" type="presOf" srcId="{B0645753-F5F2-CB4F-9F5D-0A243E773DEA}" destId="{C968485D-5958-8D44-A7F8-01D5218066A6}" srcOrd="0" destOrd="0" presId="urn:microsoft.com/office/officeart/2008/layout/VerticalCurvedList"/>
    <dgm:cxn modelId="{80CEE241-3196-3641-B66F-6AAB4693177B}" type="presOf" srcId="{9E68EF84-EFAF-E24F-B02B-CC32D1D28647}" destId="{152AEEC0-6BBC-E443-84E8-5EDFBD766633}" srcOrd="0" destOrd="0" presId="urn:microsoft.com/office/officeart/2008/layout/VerticalCurvedList"/>
    <dgm:cxn modelId="{75175D45-6050-1341-918C-940BEF9ADA3D}" type="presOf" srcId="{5BA56598-96C4-4647-9FE1-F4A05F238ECF}" destId="{F53C9054-420A-EB4E-BE88-DCE598168F3C}" srcOrd="0" destOrd="0" presId="urn:microsoft.com/office/officeart/2008/layout/VerticalCurvedList"/>
    <dgm:cxn modelId="{3DFB5C7F-C036-D64E-8A6C-E86C5E5C8725}" srcId="{B0645753-F5F2-CB4F-9F5D-0A243E773DEA}" destId="{9E68EF84-EFAF-E24F-B02B-CC32D1D28647}" srcOrd="2" destOrd="0" parTransId="{6BDB3855-BF55-2F43-9FD8-12FD761B260C}" sibTransId="{DB98406D-78F8-FF44-A3E2-ADB05843B070}"/>
    <dgm:cxn modelId="{EB8CF187-C381-414F-9B11-72211FDF4186}" type="presOf" srcId="{451D2DBA-0D93-6641-8968-2DEA24885B64}" destId="{E410A107-E457-C54F-B52D-8D2917202237}" srcOrd="0" destOrd="0" presId="urn:microsoft.com/office/officeart/2008/layout/VerticalCurvedList"/>
    <dgm:cxn modelId="{5ED180A7-C8AE-1240-B783-AB65D4A0383D}" srcId="{B0645753-F5F2-CB4F-9F5D-0A243E773DEA}" destId="{5BA56598-96C4-4647-9FE1-F4A05F238ECF}" srcOrd="1" destOrd="0" parTransId="{A93F27BC-6A5E-C64E-9900-F4177420CD3A}" sibTransId="{AC4C8E07-A96A-5F45-ACA4-7C29E47C9488}"/>
    <dgm:cxn modelId="{990200CA-A800-974E-A2DC-B90CD4742332}" type="presOf" srcId="{0ECF6647-99BF-4340-A958-F7D1DD4F3921}" destId="{FA83AD4D-2A69-8747-B03F-BC1E133ACF24}" srcOrd="0" destOrd="0" presId="urn:microsoft.com/office/officeart/2008/layout/VerticalCurvedList"/>
    <dgm:cxn modelId="{E9C47699-D5B0-7E4F-9BAD-21EEF2AF7AD1}" type="presParOf" srcId="{C968485D-5958-8D44-A7F8-01D5218066A6}" destId="{DA89A8A3-0BCF-694D-8504-65B2097F4289}" srcOrd="0" destOrd="0" presId="urn:microsoft.com/office/officeart/2008/layout/VerticalCurvedList"/>
    <dgm:cxn modelId="{8C12C73A-AAA8-5341-AC30-DC7F55E3AF5F}" type="presParOf" srcId="{DA89A8A3-0BCF-694D-8504-65B2097F4289}" destId="{98F37641-3880-0045-A275-8411FC1FCC5F}" srcOrd="0" destOrd="0" presId="urn:microsoft.com/office/officeart/2008/layout/VerticalCurvedList"/>
    <dgm:cxn modelId="{49DFEC91-2967-B94C-8DD7-BCE201E2E02F}" type="presParOf" srcId="{98F37641-3880-0045-A275-8411FC1FCC5F}" destId="{5A100E61-487D-3D42-810F-744D764713EB}" srcOrd="0" destOrd="0" presId="urn:microsoft.com/office/officeart/2008/layout/VerticalCurvedList"/>
    <dgm:cxn modelId="{82FD6778-B77B-7641-8FB4-A36CE9EE2301}" type="presParOf" srcId="{98F37641-3880-0045-A275-8411FC1FCC5F}" destId="{E410A107-E457-C54F-B52D-8D2917202237}" srcOrd="1" destOrd="0" presId="urn:microsoft.com/office/officeart/2008/layout/VerticalCurvedList"/>
    <dgm:cxn modelId="{3232A94F-8E01-4C47-9410-8109AC6220F6}" type="presParOf" srcId="{98F37641-3880-0045-A275-8411FC1FCC5F}" destId="{86E4F717-A511-C141-B143-BCF495208D71}" srcOrd="2" destOrd="0" presId="urn:microsoft.com/office/officeart/2008/layout/VerticalCurvedList"/>
    <dgm:cxn modelId="{716F464A-9B31-9D46-BDD2-9A183AA04554}" type="presParOf" srcId="{98F37641-3880-0045-A275-8411FC1FCC5F}" destId="{0D5F0F1A-714F-634E-B353-52F481E95A55}" srcOrd="3" destOrd="0" presId="urn:microsoft.com/office/officeart/2008/layout/VerticalCurvedList"/>
    <dgm:cxn modelId="{B1A7B8F7-9922-9345-9FA3-0BC9C496843F}" type="presParOf" srcId="{DA89A8A3-0BCF-694D-8504-65B2097F4289}" destId="{FA83AD4D-2A69-8747-B03F-BC1E133ACF24}" srcOrd="1" destOrd="0" presId="urn:microsoft.com/office/officeart/2008/layout/VerticalCurvedList"/>
    <dgm:cxn modelId="{830EAD0A-3127-EF42-B676-5F314907EA00}" type="presParOf" srcId="{DA89A8A3-0BCF-694D-8504-65B2097F4289}" destId="{1CB6C635-9879-914B-872F-64FB01253541}" srcOrd="2" destOrd="0" presId="urn:microsoft.com/office/officeart/2008/layout/VerticalCurvedList"/>
    <dgm:cxn modelId="{8A81A987-5570-BA4C-87E2-ADE7D2B0D8AF}" type="presParOf" srcId="{1CB6C635-9879-914B-872F-64FB01253541}" destId="{76A37E8F-1F40-B041-841E-5A5C61424DBC}" srcOrd="0" destOrd="0" presId="urn:microsoft.com/office/officeart/2008/layout/VerticalCurvedList"/>
    <dgm:cxn modelId="{72152041-BA91-BB48-80E1-F59A3E49EF03}" type="presParOf" srcId="{DA89A8A3-0BCF-694D-8504-65B2097F4289}" destId="{F53C9054-420A-EB4E-BE88-DCE598168F3C}" srcOrd="3" destOrd="0" presId="urn:microsoft.com/office/officeart/2008/layout/VerticalCurvedList"/>
    <dgm:cxn modelId="{0A11FC9D-9B54-B74A-A7AB-58439868873A}" type="presParOf" srcId="{DA89A8A3-0BCF-694D-8504-65B2097F4289}" destId="{46740245-9F03-7F4E-B638-EC5B8C37A7A8}" srcOrd="4" destOrd="0" presId="urn:microsoft.com/office/officeart/2008/layout/VerticalCurvedList"/>
    <dgm:cxn modelId="{4EE26947-6A80-2940-8370-EA3AC2C42432}" type="presParOf" srcId="{46740245-9F03-7F4E-B638-EC5B8C37A7A8}" destId="{C6316B7D-7376-C94A-B88E-DF6F0CF80F78}" srcOrd="0" destOrd="0" presId="urn:microsoft.com/office/officeart/2008/layout/VerticalCurvedList"/>
    <dgm:cxn modelId="{DDA55E2A-DE5F-B548-84A4-FA63E9A16662}" type="presParOf" srcId="{DA89A8A3-0BCF-694D-8504-65B2097F4289}" destId="{152AEEC0-6BBC-E443-84E8-5EDFBD766633}" srcOrd="5" destOrd="0" presId="urn:microsoft.com/office/officeart/2008/layout/VerticalCurvedList"/>
    <dgm:cxn modelId="{DD84BD4E-EEAF-DA46-A49B-4B7DF79C1FA7}" type="presParOf" srcId="{DA89A8A3-0BCF-694D-8504-65B2097F4289}" destId="{8F8B3C91-FADD-DB4F-B702-A8A531AB54B8}" srcOrd="6" destOrd="0" presId="urn:microsoft.com/office/officeart/2008/layout/VerticalCurvedList"/>
    <dgm:cxn modelId="{A90BA924-826E-4248-A0C6-662D5C632564}" type="presParOf" srcId="{8F8B3C91-FADD-DB4F-B702-A8A531AB54B8}" destId="{43900EA8-AD0E-4C4A-9889-89D38C67D49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06B4ED-CAD4-3E49-875A-AFBB8F89CC51}">
      <dsp:nvSpPr>
        <dsp:cNvPr id="0" name=""/>
        <dsp:cNvSpPr/>
      </dsp:nvSpPr>
      <dsp:spPr>
        <a:xfrm>
          <a:off x="3247437" y="2521581"/>
          <a:ext cx="1870548" cy="1870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b="1" kern="1200" dirty="0"/>
            <a:t>ARR</a:t>
          </a:r>
        </a:p>
      </dsp:txBody>
      <dsp:txXfrm>
        <a:off x="3521372" y="2795516"/>
        <a:ext cx="1322678" cy="1322678"/>
      </dsp:txXfrm>
    </dsp:sp>
    <dsp:sp modelId="{62D0578A-601A-3C4E-8EB5-F029BAB61C8F}">
      <dsp:nvSpPr>
        <dsp:cNvPr id="0" name=""/>
        <dsp:cNvSpPr/>
      </dsp:nvSpPr>
      <dsp:spPr>
        <a:xfrm rot="10800000">
          <a:off x="1437022" y="3190302"/>
          <a:ext cx="1710842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09C25B-217F-D345-B51C-4F8BBFB3AB2C}">
      <dsp:nvSpPr>
        <dsp:cNvPr id="0" name=""/>
        <dsp:cNvSpPr/>
      </dsp:nvSpPr>
      <dsp:spPr>
        <a:xfrm>
          <a:off x="317694" y="2746047"/>
          <a:ext cx="2238655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ROCE</a:t>
          </a:r>
        </a:p>
      </dsp:txBody>
      <dsp:txXfrm>
        <a:off x="359332" y="2787685"/>
        <a:ext cx="2155379" cy="1338340"/>
      </dsp:txXfrm>
    </dsp:sp>
    <dsp:sp modelId="{288329E7-C3B0-8144-A4A3-E0BE453C9D92}">
      <dsp:nvSpPr>
        <dsp:cNvPr id="0" name=""/>
        <dsp:cNvSpPr/>
      </dsp:nvSpPr>
      <dsp:spPr>
        <a:xfrm rot="13032576">
          <a:off x="1527529" y="1942022"/>
          <a:ext cx="2022411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E1AAD7-E856-C747-B066-CFDB1B6078B8}">
      <dsp:nvSpPr>
        <dsp:cNvPr id="0" name=""/>
        <dsp:cNvSpPr/>
      </dsp:nvSpPr>
      <dsp:spPr>
        <a:xfrm>
          <a:off x="662300" y="886257"/>
          <a:ext cx="2142163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Investment</a:t>
          </a:r>
        </a:p>
      </dsp:txBody>
      <dsp:txXfrm>
        <a:off x="703938" y="927895"/>
        <a:ext cx="2058887" cy="1338340"/>
      </dsp:txXfrm>
    </dsp:sp>
    <dsp:sp modelId="{21070C76-452B-0341-B977-9A23DF6B16D0}">
      <dsp:nvSpPr>
        <dsp:cNvPr id="0" name=""/>
        <dsp:cNvSpPr/>
      </dsp:nvSpPr>
      <dsp:spPr>
        <a:xfrm rot="16200000">
          <a:off x="3327290" y="1300034"/>
          <a:ext cx="1710842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462E17-30F1-8A40-BC86-B4A010C700A6}">
      <dsp:nvSpPr>
        <dsp:cNvPr id="0" name=""/>
        <dsp:cNvSpPr/>
      </dsp:nvSpPr>
      <dsp:spPr>
        <a:xfrm>
          <a:off x="3083295" y="357"/>
          <a:ext cx="2198832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Profit</a:t>
          </a:r>
        </a:p>
      </dsp:txBody>
      <dsp:txXfrm>
        <a:off x="3124933" y="41995"/>
        <a:ext cx="2115556" cy="1338340"/>
      </dsp:txXfrm>
    </dsp:sp>
    <dsp:sp modelId="{D95A6F62-F05B-3949-ADBA-9C59F2B04D6A}">
      <dsp:nvSpPr>
        <dsp:cNvPr id="0" name=""/>
        <dsp:cNvSpPr/>
      </dsp:nvSpPr>
      <dsp:spPr>
        <a:xfrm rot="19588867">
          <a:off x="4881543" y="1953547"/>
          <a:ext cx="2336730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F52093-1B91-AF4B-B564-7A279CF0647F}">
      <dsp:nvSpPr>
        <dsp:cNvPr id="0" name=""/>
        <dsp:cNvSpPr/>
      </dsp:nvSpPr>
      <dsp:spPr>
        <a:xfrm>
          <a:off x="5904651" y="864107"/>
          <a:ext cx="2238655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NPV</a:t>
          </a:r>
        </a:p>
      </dsp:txBody>
      <dsp:txXfrm>
        <a:off x="5946289" y="905745"/>
        <a:ext cx="2155379" cy="1338340"/>
      </dsp:txXfrm>
    </dsp:sp>
    <dsp:sp modelId="{2EF93333-A32E-974B-8682-DBE519D26634}">
      <dsp:nvSpPr>
        <dsp:cNvPr id="0" name=""/>
        <dsp:cNvSpPr/>
      </dsp:nvSpPr>
      <dsp:spPr>
        <a:xfrm rot="251847">
          <a:off x="5229954" y="3341242"/>
          <a:ext cx="2018849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E4D692-EC70-9647-B98C-7EA2EDFDF973}">
      <dsp:nvSpPr>
        <dsp:cNvPr id="0" name=""/>
        <dsp:cNvSpPr/>
      </dsp:nvSpPr>
      <dsp:spPr>
        <a:xfrm>
          <a:off x="5851232" y="2970871"/>
          <a:ext cx="2789727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Payback</a:t>
          </a:r>
        </a:p>
      </dsp:txBody>
      <dsp:txXfrm>
        <a:off x="5892870" y="3012509"/>
        <a:ext cx="2706451" cy="1338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0A107-E457-C54F-B52D-8D2917202237}">
      <dsp:nvSpPr>
        <dsp:cNvPr id="0" name=""/>
        <dsp:cNvSpPr/>
      </dsp:nvSpPr>
      <dsp:spPr>
        <a:xfrm>
          <a:off x="-5391172" y="-825548"/>
          <a:ext cx="6419400" cy="64194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A5AFBA-20DE-1240-B2C0-2EDE8A4F5EE3}">
      <dsp:nvSpPr>
        <dsp:cNvPr id="0" name=""/>
        <dsp:cNvSpPr/>
      </dsp:nvSpPr>
      <dsp:spPr>
        <a:xfrm>
          <a:off x="538310" y="366587"/>
          <a:ext cx="8036339" cy="7335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Simple to understand and easy to calculate</a:t>
          </a:r>
        </a:p>
      </dsp:txBody>
      <dsp:txXfrm>
        <a:off x="538310" y="366587"/>
        <a:ext cx="8036339" cy="733555"/>
      </dsp:txXfrm>
    </dsp:sp>
    <dsp:sp modelId="{D920E55C-31C6-2146-97C8-BE8202D2F90C}">
      <dsp:nvSpPr>
        <dsp:cNvPr id="0" name=""/>
        <dsp:cNvSpPr/>
      </dsp:nvSpPr>
      <dsp:spPr>
        <a:xfrm>
          <a:off x="79838" y="274892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778B13-9CD3-6E45-8258-596510366A51}">
      <dsp:nvSpPr>
        <dsp:cNvPr id="0" name=""/>
        <dsp:cNvSpPr/>
      </dsp:nvSpPr>
      <dsp:spPr>
        <a:xfrm>
          <a:off x="958875" y="1467111"/>
          <a:ext cx="7615774" cy="7335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b="1" i="0" u="none" kern="1200" baseline="0" dirty="0"/>
            <a:t>Focuses on the overall profitability of an investment project</a:t>
          </a:r>
          <a:endParaRPr lang="en-US" sz="2300" b="1" kern="1200" dirty="0"/>
        </a:p>
      </dsp:txBody>
      <dsp:txXfrm>
        <a:off x="958875" y="1467111"/>
        <a:ext cx="7615774" cy="733555"/>
      </dsp:txXfrm>
    </dsp:sp>
    <dsp:sp modelId="{DCE09FAA-884D-B94F-BF66-612C553DDCD9}">
      <dsp:nvSpPr>
        <dsp:cNvPr id="0" name=""/>
        <dsp:cNvSpPr/>
      </dsp:nvSpPr>
      <dsp:spPr>
        <a:xfrm>
          <a:off x="500402" y="1375417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DFC4D5-EB59-1147-B73D-B9B7A8BF1417}">
      <dsp:nvSpPr>
        <dsp:cNvPr id="0" name=""/>
        <dsp:cNvSpPr/>
      </dsp:nvSpPr>
      <dsp:spPr>
        <a:xfrm>
          <a:off x="958875" y="2567636"/>
          <a:ext cx="7615774" cy="7335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Easy to compare ARR with other key target rates of return to help make a decision</a:t>
          </a:r>
        </a:p>
      </dsp:txBody>
      <dsp:txXfrm>
        <a:off x="958875" y="2567636"/>
        <a:ext cx="7615774" cy="733555"/>
      </dsp:txXfrm>
    </dsp:sp>
    <dsp:sp modelId="{6A26D1B1-528F-E14B-B444-3481768F6EB7}">
      <dsp:nvSpPr>
        <dsp:cNvPr id="0" name=""/>
        <dsp:cNvSpPr/>
      </dsp:nvSpPr>
      <dsp:spPr>
        <a:xfrm>
          <a:off x="500402" y="2475941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46975-A378-6E47-BBD2-9791AD353224}">
      <dsp:nvSpPr>
        <dsp:cNvPr id="0" name=""/>
        <dsp:cNvSpPr/>
      </dsp:nvSpPr>
      <dsp:spPr>
        <a:xfrm>
          <a:off x="538310" y="3668160"/>
          <a:ext cx="8036339" cy="7335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Uses all the returns generated by a project</a:t>
          </a:r>
        </a:p>
      </dsp:txBody>
      <dsp:txXfrm>
        <a:off x="538310" y="3668160"/>
        <a:ext cx="8036339" cy="733555"/>
      </dsp:txXfrm>
    </dsp:sp>
    <dsp:sp modelId="{84BF537B-5353-CB45-B3F7-8230005E9AFA}">
      <dsp:nvSpPr>
        <dsp:cNvPr id="0" name=""/>
        <dsp:cNvSpPr/>
      </dsp:nvSpPr>
      <dsp:spPr>
        <a:xfrm>
          <a:off x="79838" y="3576466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0A107-E457-C54F-B52D-8D2917202237}">
      <dsp:nvSpPr>
        <dsp:cNvPr id="0" name=""/>
        <dsp:cNvSpPr/>
      </dsp:nvSpPr>
      <dsp:spPr>
        <a:xfrm>
          <a:off x="-5390664" y="-825548"/>
          <a:ext cx="6419400" cy="64194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83AD4D-2A69-8747-B03F-BC1E133ACF24}">
      <dsp:nvSpPr>
        <dsp:cNvPr id="0" name=""/>
        <dsp:cNvSpPr/>
      </dsp:nvSpPr>
      <dsp:spPr>
        <a:xfrm>
          <a:off x="661840" y="476830"/>
          <a:ext cx="7913316" cy="9536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968" tIns="55880" rIns="55880" bIns="5588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i="0" u="none" kern="1200" baseline="0" dirty="0"/>
            <a:t>Ignores the timing of returns</a:t>
          </a:r>
          <a:endParaRPr lang="en-GB" sz="2200" b="1" i="0" u="none" kern="1200" dirty="0"/>
        </a:p>
      </dsp:txBody>
      <dsp:txXfrm>
        <a:off x="661840" y="476830"/>
        <a:ext cx="7913316" cy="953660"/>
      </dsp:txXfrm>
    </dsp:sp>
    <dsp:sp modelId="{76A37E8F-1F40-B041-841E-5A5C61424DBC}">
      <dsp:nvSpPr>
        <dsp:cNvPr id="0" name=""/>
        <dsp:cNvSpPr/>
      </dsp:nvSpPr>
      <dsp:spPr>
        <a:xfrm>
          <a:off x="65802" y="357622"/>
          <a:ext cx="1192076" cy="11920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3C9054-420A-EB4E-BE88-DCE598168F3C}">
      <dsp:nvSpPr>
        <dsp:cNvPr id="0" name=""/>
        <dsp:cNvSpPr/>
      </dsp:nvSpPr>
      <dsp:spPr>
        <a:xfrm>
          <a:off x="1008496" y="1907321"/>
          <a:ext cx="7566661" cy="9536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968" tIns="55880" rIns="55880" bIns="5588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i="0" u="none" kern="1200" baseline="0" dirty="0"/>
            <a:t>Focuses on profits rather than cash flows</a:t>
          </a:r>
          <a:endParaRPr lang="en-GB" sz="2200" b="1" i="0" u="none" kern="1200" dirty="0"/>
        </a:p>
      </dsp:txBody>
      <dsp:txXfrm>
        <a:off x="1008496" y="1907321"/>
        <a:ext cx="7566661" cy="953660"/>
      </dsp:txXfrm>
    </dsp:sp>
    <dsp:sp modelId="{C6316B7D-7376-C94A-B88E-DF6F0CF80F78}">
      <dsp:nvSpPr>
        <dsp:cNvPr id="0" name=""/>
        <dsp:cNvSpPr/>
      </dsp:nvSpPr>
      <dsp:spPr>
        <a:xfrm>
          <a:off x="412458" y="1788114"/>
          <a:ext cx="1192076" cy="11920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AEEC0-6BBC-E443-84E8-5EDFBD766633}">
      <dsp:nvSpPr>
        <dsp:cNvPr id="0" name=""/>
        <dsp:cNvSpPr/>
      </dsp:nvSpPr>
      <dsp:spPr>
        <a:xfrm>
          <a:off x="661840" y="3337812"/>
          <a:ext cx="7913316" cy="9536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968" tIns="55880" rIns="55880" bIns="5588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b="1" i="0" u="none" kern="1200" baseline="0" dirty="0"/>
            <a:t>Does not adjust for the time-value of money</a:t>
          </a:r>
          <a:endParaRPr lang="en-GB" sz="2200" b="1" i="0" u="none" kern="1200" dirty="0"/>
        </a:p>
      </dsp:txBody>
      <dsp:txXfrm>
        <a:off x="661840" y="3337812"/>
        <a:ext cx="7913316" cy="953660"/>
      </dsp:txXfrm>
    </dsp:sp>
    <dsp:sp modelId="{43900EA8-AD0E-4C4A-9889-89D38C67D499}">
      <dsp:nvSpPr>
        <dsp:cNvPr id="0" name=""/>
        <dsp:cNvSpPr/>
      </dsp:nvSpPr>
      <dsp:spPr>
        <a:xfrm>
          <a:off x="65802" y="3218605"/>
          <a:ext cx="1192076" cy="11920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8F1D5-C101-2D4C-BB9A-CE82C796C978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9D524-0A77-2049-A7B4-DBD277AED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36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582654-6439-2F4A-B7E9-E9763D21E2BA}" type="datetimeFigureOut">
              <a:rPr lang="en-US"/>
              <a:pPr/>
              <a:t>7/5/2022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298A7B-A268-754B-8474-602FEABD64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2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55AA9D7-FD91-8C4A-A5E9-6D6602090D37}" type="slidenum">
              <a:rPr lang="en-GB"/>
              <a:pPr eaLnBrk="1" hangingPunct="1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229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3AB2E2C-850F-3C48-A7E9-C8BA0E66B36E}" type="slidenum">
              <a:rPr lang="en-GB"/>
              <a:pPr eaLnBrk="1" hangingPunct="1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597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>
              <a:ea typeface="ＭＳ Ｐゴシック" charset="-128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10AD415-BD99-2B49-A146-65657B5E7654}" type="slidenum">
              <a:rPr lang="en-GB" altLang="en-US" sz="1200"/>
              <a:pPr eaLnBrk="1" hangingPunct="1"/>
              <a:t>4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2050832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>
              <a:ea typeface="ＭＳ Ｐゴシック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F2DA292-064D-7846-A8A9-D4BFBD95A595}" type="slidenum">
              <a:rPr lang="en-GB" altLang="en-US" sz="1200"/>
              <a:pPr eaLnBrk="1" hangingPunct="1"/>
              <a:t>5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154418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84BDE25-33DB-0E4E-825A-A060FCFB1FC6}" type="slidenum">
              <a:rPr lang="en-GB" altLang="en-US" sz="1200"/>
              <a:pPr eaLnBrk="1" hangingPunct="1"/>
              <a:t>7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7300847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2u.net/" TargetMode="External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5140" y="476672"/>
            <a:ext cx="9159139" cy="19442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9"/>
            <a:ext cx="7772400" cy="936103"/>
          </a:xfrm>
        </p:spPr>
        <p:txBody>
          <a:bodyPr lIns="0" tIns="0" rIns="0" bIns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776864" cy="62292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51520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203848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156176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99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3978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>
            <a:lvl1pPr>
              <a:defRPr sz="4000"/>
            </a:lvl1pPr>
            <a:lvl2pPr>
              <a:defRPr sz="3200"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3036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4175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48879"/>
            <a:ext cx="4040188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74175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48879"/>
            <a:ext cx="4041775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28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0" y="1212850"/>
            <a:ext cx="9144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0715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62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176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6" name="Picture 7" descr="tutor2u-logo-w500px.jpg">
            <a:hlinkClick r:id="rId3"/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6215063"/>
            <a:ext cx="1500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0" y="1212850"/>
            <a:ext cx="9144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10715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3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640"/>
            <a:ext cx="8229600" cy="92211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4210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309320"/>
            <a:ext cx="91440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Tutor2u Logo 2011.jpg"/>
          <p:cNvPicPr>
            <a:picLocks noChangeAspect="1"/>
          </p:cNvPicPr>
          <p:nvPr userDrawn="1"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636" y="6381328"/>
            <a:ext cx="1179860" cy="3588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1268760"/>
            <a:ext cx="9144000" cy="1440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34" r:id="rId2"/>
    <p:sldLayoutId id="2147483929" r:id="rId3"/>
    <p:sldLayoutId id="2147483936" r:id="rId4"/>
    <p:sldLayoutId id="2147483937" r:id="rId5"/>
    <p:sldLayoutId id="2147483938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ＭＳ Ｐゴシック" charset="0"/>
          <a:cs typeface="Arial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51520" y="620689"/>
            <a:ext cx="8424936" cy="936103"/>
          </a:xfrm>
        </p:spPr>
        <p:txBody>
          <a:bodyPr anchor="ctr">
            <a:normAutofit/>
          </a:bodyPr>
          <a:lstStyle/>
          <a:p>
            <a:r>
              <a:rPr lang="en-US" sz="4400" b="1" dirty="0"/>
              <a:t>Investment Appraisal </a:t>
            </a:r>
            <a:r>
              <a:rPr lang="en-US" sz="4400" b="1"/>
              <a:t>- ARR</a:t>
            </a:r>
            <a:endParaRPr lang="en-US" sz="4400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280920" cy="62292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  3.3 Decision-making techniques</a:t>
            </a:r>
            <a:endParaRPr lang="en-US" sz="23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7" y="3068960"/>
            <a:ext cx="2579581" cy="12961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7864" y="3140968"/>
            <a:ext cx="2396496" cy="129614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1124" y="3118620"/>
            <a:ext cx="2487340" cy="13184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458544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71422"/>
            <a:ext cx="8712968" cy="1071562"/>
          </a:xfrm>
        </p:spPr>
        <p:txBody>
          <a:bodyPr/>
          <a:lstStyle/>
          <a:p>
            <a:r>
              <a:rPr lang="en-US" sz="4200" dirty="0"/>
              <a:t>Calculating the ARR (1)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1484784"/>
            <a:ext cx="885698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>
                <a:solidFill>
                  <a:srgbClr val="FF0000"/>
                </a:solidFill>
                <a:latin typeface="+mn-lt"/>
              </a:rPr>
              <a:t>Step 1: </a:t>
            </a:r>
            <a:r>
              <a:rPr lang="en-US" sz="2800" i="1" dirty="0">
                <a:latin typeface="+mn-lt"/>
              </a:rPr>
              <a:t>Average Annual Profit = </a:t>
            </a:r>
          </a:p>
          <a:p>
            <a:pPr algn="ctr"/>
            <a:endParaRPr lang="en-US" sz="2800" i="1" dirty="0">
              <a:latin typeface="+mn-lt"/>
            </a:endParaRPr>
          </a:p>
          <a:p>
            <a:pPr algn="ctr"/>
            <a:r>
              <a:rPr lang="en-US" sz="2800" i="1" dirty="0">
                <a:latin typeface="+mn-lt"/>
              </a:rPr>
              <a:t>Total profits (150 + 250 + 400 +500 + 500 = 1,750,000)</a:t>
            </a:r>
          </a:p>
          <a:p>
            <a:pPr algn="ctr"/>
            <a:r>
              <a:rPr lang="en-US" sz="2800" i="1" dirty="0">
                <a:latin typeface="+mn-lt"/>
              </a:rPr>
              <a:t>TAKE AWAY INITIAL INVESTMENT </a:t>
            </a:r>
          </a:p>
          <a:p>
            <a:pPr algn="ctr"/>
            <a:r>
              <a:rPr lang="en-US" sz="3000" b="1" dirty="0">
                <a:solidFill>
                  <a:srgbClr val="FF0000"/>
                </a:solidFill>
                <a:latin typeface="+mn-lt"/>
              </a:rPr>
              <a:t>Divided by</a:t>
            </a:r>
          </a:p>
          <a:p>
            <a:pPr algn="ctr"/>
            <a:r>
              <a:rPr lang="en-US" sz="4000" i="1" dirty="0">
                <a:latin typeface="+mn-lt"/>
              </a:rPr>
              <a:t>Number of Years (5)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67544" y="4797152"/>
            <a:ext cx="2880320" cy="1250502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£750,000 /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3995936" y="4797152"/>
            <a:ext cx="4824536" cy="1250502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£150,000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</a:rPr>
              <a:t>Average Annual Profit</a:t>
            </a:r>
          </a:p>
        </p:txBody>
      </p:sp>
    </p:spTree>
    <p:extLst>
      <p:ext uri="{BB962C8B-B14F-4D97-AF65-F5344CB8AC3E}">
        <p14:creationId xmlns:p14="http://schemas.microsoft.com/office/powerpoint/2010/main" val="1382041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71422"/>
            <a:ext cx="8712968" cy="1071562"/>
          </a:xfrm>
        </p:spPr>
        <p:txBody>
          <a:bodyPr/>
          <a:lstStyle/>
          <a:p>
            <a:r>
              <a:rPr lang="en-US" sz="4200" dirty="0"/>
              <a:t>Calculating the ARR (2)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1484784"/>
            <a:ext cx="88569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>
                <a:solidFill>
                  <a:srgbClr val="FF0000"/>
                </a:solidFill>
                <a:latin typeface="+mn-lt"/>
              </a:rPr>
              <a:t>Step 2: </a:t>
            </a:r>
            <a:r>
              <a:rPr lang="en-US" sz="4000" i="1" dirty="0">
                <a:latin typeface="+mn-lt"/>
              </a:rPr>
              <a:t>Divide average annual profit by the initial outlay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2123728" y="3131913"/>
            <a:ext cx="4824536" cy="1250502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£150,000 /</a:t>
            </a:r>
          </a:p>
          <a:p>
            <a:pPr algn="ctr"/>
            <a:r>
              <a:rPr lang="en-US" sz="3600" b="1" dirty="0">
                <a:solidFill>
                  <a:schemeClr val="tx1"/>
                </a:solidFill>
              </a:rPr>
              <a:t>£1,000,000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2123728" y="4797152"/>
            <a:ext cx="4824536" cy="1250502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600" b="1" dirty="0">
                <a:solidFill>
                  <a:srgbClr val="FF0000"/>
                </a:solidFill>
              </a:rPr>
              <a:t>15%</a:t>
            </a:r>
          </a:p>
        </p:txBody>
      </p:sp>
    </p:spTree>
    <p:extLst>
      <p:ext uri="{BB962C8B-B14F-4D97-AF65-F5344CB8AC3E}">
        <p14:creationId xmlns:p14="http://schemas.microsoft.com/office/powerpoint/2010/main" val="792532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71422"/>
            <a:ext cx="8712968" cy="1071562"/>
          </a:xfrm>
        </p:spPr>
        <p:txBody>
          <a:bodyPr/>
          <a:lstStyle/>
          <a:p>
            <a:r>
              <a:rPr lang="en-US" sz="4200" dirty="0"/>
              <a:t>Calculating the ARR (3)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1484784"/>
            <a:ext cx="88569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>
                <a:solidFill>
                  <a:srgbClr val="FF0000"/>
                </a:solidFill>
                <a:latin typeface="+mn-lt"/>
              </a:rPr>
              <a:t>Step 3: </a:t>
            </a:r>
            <a:r>
              <a:rPr lang="en-US" sz="4000" i="1" dirty="0">
                <a:latin typeface="+mn-lt"/>
              </a:rPr>
              <a:t>Compare the ARR with the target return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71600" y="3006006"/>
            <a:ext cx="3168352" cy="1647129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ARR: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</a:rPr>
              <a:t>15%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04048" y="2996952"/>
            <a:ext cx="3168352" cy="1647129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>
                <a:solidFill>
                  <a:srgbClr val="FF0000"/>
                </a:solidFill>
              </a:rPr>
              <a:t>Target</a:t>
            </a:r>
          </a:p>
          <a:p>
            <a:pPr algn="ctr"/>
            <a:r>
              <a:rPr lang="en-US" sz="4400" b="1" dirty="0">
                <a:solidFill>
                  <a:srgbClr val="FF0000"/>
                </a:solidFill>
              </a:rPr>
              <a:t>20%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57362" y="4941168"/>
            <a:ext cx="7200800" cy="1224136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>
                <a:solidFill>
                  <a:schemeClr val="tx1"/>
                </a:solidFill>
              </a:rPr>
              <a:t>The ARR is significantly lower than the target return – suggesting the project should not be accepted</a:t>
            </a:r>
          </a:p>
        </p:txBody>
      </p:sp>
    </p:spTree>
    <p:extLst>
      <p:ext uri="{BB962C8B-B14F-4D97-AF65-F5344CB8AC3E}">
        <p14:creationId xmlns:p14="http://schemas.microsoft.com/office/powerpoint/2010/main" val="1403241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 animBg="1"/>
      <p:bldP spid="6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1422"/>
            <a:ext cx="8640960" cy="1071562"/>
          </a:xfrm>
        </p:spPr>
        <p:txBody>
          <a:bodyPr/>
          <a:lstStyle/>
          <a:p>
            <a:r>
              <a:rPr lang="en-US" sz="4200" dirty="0"/>
              <a:t>Benefits of Using ARR</a:t>
            </a:r>
            <a:r>
              <a:rPr lang="is-IS" sz="4200" dirty="0"/>
              <a:t>…</a:t>
            </a:r>
            <a:endParaRPr lang="en-US" sz="4200" dirty="0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251520" y="1397000"/>
          <a:ext cx="864096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10169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1422"/>
            <a:ext cx="8640960" cy="1071562"/>
          </a:xfrm>
        </p:spPr>
        <p:txBody>
          <a:bodyPr/>
          <a:lstStyle/>
          <a:p>
            <a:r>
              <a:rPr lang="en-US" sz="4200" dirty="0"/>
              <a:t>Drawbacks of Using ARR</a:t>
            </a:r>
            <a:r>
              <a:rPr lang="is-IS" sz="4200" dirty="0"/>
              <a:t>…</a:t>
            </a:r>
            <a:endParaRPr lang="en-US" sz="4200" dirty="0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251520" y="1397000"/>
          <a:ext cx="864096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305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utor2u Logo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647293"/>
            <a:ext cx="5400600" cy="164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35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rial" charset="0"/>
              </a:rPr>
              <a:t>What you need to know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536504"/>
          </a:xfrm>
        </p:spPr>
        <p:txBody>
          <a:bodyPr>
            <a:normAutofit/>
          </a:bodyPr>
          <a:lstStyle/>
          <a:p>
            <a:r>
              <a:rPr lang="en-US" dirty="0"/>
              <a:t>b) Average (Accounting) Rate of Return</a:t>
            </a:r>
            <a:endParaRPr lang="en-GB" dirty="0">
              <a:solidFill>
                <a:srgbClr val="FF000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266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71422"/>
            <a:ext cx="8964488" cy="1071562"/>
          </a:xfrm>
        </p:spPr>
        <p:txBody>
          <a:bodyPr/>
          <a:lstStyle/>
          <a:p>
            <a:r>
              <a:rPr lang="en-US" dirty="0"/>
              <a:t>Concept links</a:t>
            </a:r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51520" y="1556792"/>
          <a:ext cx="864096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61881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ea typeface="ＭＳ Ｐゴシック" charset="-128"/>
              </a:rPr>
              <a:t>What is Investment Appraisal?</a:t>
            </a: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642938" y="1772816"/>
            <a:ext cx="7786687" cy="415649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6000" b="1" dirty="0">
                <a:latin typeface="+mn-lt"/>
                <a:ea typeface="+mn-ea"/>
              </a:rPr>
              <a:t>The process of analysing whether investment projects are worthwhile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17638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2"/>
          <p:cNvSpPr>
            <a:spLocks noGrp="1"/>
          </p:cNvSpPr>
          <p:nvPr>
            <p:ph type="title"/>
          </p:nvPr>
        </p:nvSpPr>
        <p:spPr>
          <a:xfrm>
            <a:off x="107950" y="142875"/>
            <a:ext cx="9036050" cy="928688"/>
          </a:xfrm>
        </p:spPr>
        <p:txBody>
          <a:bodyPr/>
          <a:lstStyle/>
          <a:p>
            <a:r>
              <a:rPr lang="en-GB" altLang="en-US" sz="3600" dirty="0">
                <a:ea typeface="ＭＳ Ｐゴシック" charset="-128"/>
              </a:rPr>
              <a:t>Three Main </a:t>
            </a:r>
            <a:r>
              <a:rPr lang="en-GB" altLang="en-US" dirty="0">
                <a:ea typeface="ＭＳ Ｐゴシック" charset="-128"/>
              </a:rPr>
              <a:t>M</a:t>
            </a:r>
            <a:r>
              <a:rPr lang="en-GB" altLang="en-US" sz="3600" dirty="0">
                <a:ea typeface="ＭＳ Ｐゴシック" charset="-128"/>
              </a:rPr>
              <a:t>ethods of Investment </a:t>
            </a:r>
            <a:r>
              <a:rPr lang="en-GB" altLang="en-US" dirty="0">
                <a:ea typeface="ＭＳ Ｐゴシック" charset="-128"/>
              </a:rPr>
              <a:t>A</a:t>
            </a:r>
            <a:r>
              <a:rPr lang="en-GB" altLang="en-US" sz="3600" dirty="0">
                <a:ea typeface="ＭＳ Ｐゴシック" charset="-128"/>
              </a:rPr>
              <a:t>ppraisal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07504" y="1448985"/>
            <a:ext cx="8856984" cy="1632044"/>
            <a:chOff x="107504" y="1448985"/>
            <a:chExt cx="8856984" cy="1632044"/>
          </a:xfrm>
        </p:grpSpPr>
        <p:sp>
          <p:nvSpPr>
            <p:cNvPr id="3" name="Freeform 2"/>
            <p:cNvSpPr/>
            <p:nvPr/>
          </p:nvSpPr>
          <p:spPr>
            <a:xfrm>
              <a:off x="107504" y="1448985"/>
              <a:ext cx="8856984" cy="671564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Payback Period</a:t>
              </a:r>
            </a:p>
          </p:txBody>
        </p:sp>
        <p:sp>
          <p:nvSpPr>
            <p:cNvPr id="4" name="Freeform 3"/>
            <p:cNvSpPr/>
            <p:nvPr/>
          </p:nvSpPr>
          <p:spPr>
            <a:xfrm>
              <a:off x="107504" y="2120549"/>
              <a:ext cx="8856984" cy="960480"/>
            </a:xfrm>
            <a:custGeom>
              <a:avLst/>
              <a:gdLst>
                <a:gd name="connsiteX0" fmla="*/ 0 w 8856984"/>
                <a:gd name="connsiteY0" fmla="*/ 0 h 960480"/>
                <a:gd name="connsiteX1" fmla="*/ 8856984 w 8856984"/>
                <a:gd name="connsiteY1" fmla="*/ 0 h 960480"/>
                <a:gd name="connsiteX2" fmla="*/ 8856984 w 8856984"/>
                <a:gd name="connsiteY2" fmla="*/ 960480 h 960480"/>
                <a:gd name="connsiteX3" fmla="*/ 0 w 8856984"/>
                <a:gd name="connsiteY3" fmla="*/ 960480 h 960480"/>
                <a:gd name="connsiteX4" fmla="*/ 0 w 8856984"/>
                <a:gd name="connsiteY4" fmla="*/ 0 h 9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6984" h="960480">
                  <a:moveTo>
                    <a:pt x="0" y="0"/>
                  </a:moveTo>
                  <a:lnTo>
                    <a:pt x="8856984" y="0"/>
                  </a:lnTo>
                  <a:lnTo>
                    <a:pt x="8856984" y="960480"/>
                  </a:lnTo>
                  <a:lnTo>
                    <a:pt x="0" y="9604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1209" tIns="38100" rIns="213360" bIns="38100" numCol="1" spcCol="1270" anchor="t" anchorCtr="0">
              <a:noAutofit/>
            </a:bodyPr>
            <a:lstStyle/>
            <a:p>
              <a:pPr marL="285750" lvl="1" indent="-28575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GB" sz="3000" b="1" kern="1200" dirty="0"/>
                <a:t>The time it takes for a project to repay its initial investment</a:t>
              </a:r>
              <a:endParaRPr lang="en-GB" sz="30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07504" y="3081029"/>
            <a:ext cx="8856984" cy="1632045"/>
            <a:chOff x="107504" y="3081029"/>
            <a:chExt cx="8856984" cy="1632045"/>
          </a:xfrm>
        </p:grpSpPr>
        <p:sp>
          <p:nvSpPr>
            <p:cNvPr id="5" name="Freeform 4"/>
            <p:cNvSpPr/>
            <p:nvPr/>
          </p:nvSpPr>
          <p:spPr>
            <a:xfrm>
              <a:off x="107504" y="3081029"/>
              <a:ext cx="8856984" cy="671564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625133"/>
                <a:satOff val="-8440"/>
                <a:lumOff val="-1373"/>
                <a:alphaOff val="0"/>
              </a:schemeClr>
            </a:fillRef>
            <a:effectRef idx="0">
              <a:schemeClr val="accent3">
                <a:hueOff val="5625133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Average Rate of Return</a:t>
              </a:r>
            </a:p>
          </p:txBody>
        </p:sp>
        <p:sp>
          <p:nvSpPr>
            <p:cNvPr id="6" name="Freeform 5"/>
            <p:cNvSpPr/>
            <p:nvPr/>
          </p:nvSpPr>
          <p:spPr>
            <a:xfrm>
              <a:off x="107504" y="3752594"/>
              <a:ext cx="8856984" cy="960480"/>
            </a:xfrm>
            <a:custGeom>
              <a:avLst/>
              <a:gdLst>
                <a:gd name="connsiteX0" fmla="*/ 0 w 8856984"/>
                <a:gd name="connsiteY0" fmla="*/ 0 h 960480"/>
                <a:gd name="connsiteX1" fmla="*/ 8856984 w 8856984"/>
                <a:gd name="connsiteY1" fmla="*/ 0 h 960480"/>
                <a:gd name="connsiteX2" fmla="*/ 8856984 w 8856984"/>
                <a:gd name="connsiteY2" fmla="*/ 960480 h 960480"/>
                <a:gd name="connsiteX3" fmla="*/ 0 w 8856984"/>
                <a:gd name="connsiteY3" fmla="*/ 960480 h 960480"/>
                <a:gd name="connsiteX4" fmla="*/ 0 w 8856984"/>
                <a:gd name="connsiteY4" fmla="*/ 0 h 9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6984" h="960480">
                  <a:moveTo>
                    <a:pt x="0" y="0"/>
                  </a:moveTo>
                  <a:lnTo>
                    <a:pt x="8856984" y="0"/>
                  </a:lnTo>
                  <a:lnTo>
                    <a:pt x="8856984" y="960480"/>
                  </a:lnTo>
                  <a:lnTo>
                    <a:pt x="0" y="9604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1209" tIns="38100" rIns="213360" bIns="38100" numCol="1" spcCol="1270" anchor="t" anchorCtr="0">
              <a:noAutofit/>
            </a:bodyPr>
            <a:lstStyle/>
            <a:p>
              <a:pPr marL="285750" lvl="1" indent="-28575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GB" sz="3000" b="1" kern="1200" dirty="0"/>
                <a:t>Looks at the total accounting return for a project to see if it meets the target return</a:t>
              </a:r>
              <a:endParaRPr lang="en-GB" sz="30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07504" y="4713074"/>
            <a:ext cx="8856984" cy="1632044"/>
            <a:chOff x="107504" y="4713074"/>
            <a:chExt cx="8856984" cy="1632044"/>
          </a:xfrm>
        </p:grpSpPr>
        <p:sp>
          <p:nvSpPr>
            <p:cNvPr id="8" name="Freeform 7"/>
            <p:cNvSpPr/>
            <p:nvPr/>
          </p:nvSpPr>
          <p:spPr>
            <a:xfrm>
              <a:off x="107504" y="4713074"/>
              <a:ext cx="8856984" cy="671564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6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6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Discounted Cash Flow (NPV)</a:t>
              </a:r>
            </a:p>
          </p:txBody>
        </p:sp>
        <p:sp>
          <p:nvSpPr>
            <p:cNvPr id="9" name="Freeform 8"/>
            <p:cNvSpPr/>
            <p:nvPr/>
          </p:nvSpPr>
          <p:spPr>
            <a:xfrm>
              <a:off x="107504" y="5384638"/>
              <a:ext cx="8856984" cy="960480"/>
            </a:xfrm>
            <a:custGeom>
              <a:avLst/>
              <a:gdLst>
                <a:gd name="connsiteX0" fmla="*/ 0 w 8856984"/>
                <a:gd name="connsiteY0" fmla="*/ 0 h 960480"/>
                <a:gd name="connsiteX1" fmla="*/ 8856984 w 8856984"/>
                <a:gd name="connsiteY1" fmla="*/ 0 h 960480"/>
                <a:gd name="connsiteX2" fmla="*/ 8856984 w 8856984"/>
                <a:gd name="connsiteY2" fmla="*/ 960480 h 960480"/>
                <a:gd name="connsiteX3" fmla="*/ 0 w 8856984"/>
                <a:gd name="connsiteY3" fmla="*/ 960480 h 960480"/>
                <a:gd name="connsiteX4" fmla="*/ 0 w 8856984"/>
                <a:gd name="connsiteY4" fmla="*/ 0 h 9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6984" h="960480">
                  <a:moveTo>
                    <a:pt x="0" y="0"/>
                  </a:moveTo>
                  <a:lnTo>
                    <a:pt x="8856984" y="0"/>
                  </a:lnTo>
                  <a:lnTo>
                    <a:pt x="8856984" y="960480"/>
                  </a:lnTo>
                  <a:lnTo>
                    <a:pt x="0" y="9604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1209" tIns="38100" rIns="213360" bIns="38100" numCol="1" spcCol="1270" anchor="t" anchorCtr="0">
              <a:noAutofit/>
            </a:bodyPr>
            <a:lstStyle/>
            <a:p>
              <a:pPr marL="285750" lvl="1" indent="-28575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GB" sz="3000" b="1" kern="1200" dirty="0"/>
                <a:t>Net present value (“NPV”) calculates the monetary value now of the project’s future cash flows</a:t>
              </a:r>
              <a:endParaRPr lang="en-GB" sz="3000" kern="12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2771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/>
              <a:t>The Results of Each Method</a:t>
            </a:r>
            <a:r>
              <a:rPr lang="is-IS" sz="4200" dirty="0"/>
              <a:t>…</a:t>
            </a:r>
            <a:br>
              <a:rPr lang="is-IS" sz="4200" dirty="0"/>
            </a:br>
            <a:r>
              <a:rPr lang="is-IS" sz="4200" dirty="0"/>
              <a:t>Are Measured in</a:t>
            </a:r>
            <a:endParaRPr lang="en-US" sz="4200" dirty="0"/>
          </a:p>
        </p:txBody>
      </p:sp>
      <p:grpSp>
        <p:nvGrpSpPr>
          <p:cNvPr id="9" name="Group 8"/>
          <p:cNvGrpSpPr/>
          <p:nvPr/>
        </p:nvGrpSpPr>
        <p:grpSpPr>
          <a:xfrm>
            <a:off x="426938" y="1700808"/>
            <a:ext cx="2592288" cy="4027224"/>
            <a:chOff x="426938" y="1700808"/>
            <a:chExt cx="2592288" cy="4027224"/>
          </a:xfrm>
        </p:grpSpPr>
        <p:sp>
          <p:nvSpPr>
            <p:cNvPr id="3" name="Freeform 2"/>
            <p:cNvSpPr/>
            <p:nvPr/>
          </p:nvSpPr>
          <p:spPr>
            <a:xfrm>
              <a:off x="426938" y="1700808"/>
              <a:ext cx="2592288" cy="1872208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Payback Period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57200" y="3789040"/>
              <a:ext cx="256202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i="1" dirty="0">
                  <a:latin typeface="+mn-lt"/>
                </a:rPr>
                <a:t>Time</a:t>
              </a:r>
            </a:p>
            <a:p>
              <a:pPr algn="ctr"/>
              <a:r>
                <a:rPr lang="en-US" sz="4000" b="1" i="1" dirty="0">
                  <a:latin typeface="+mn-lt"/>
                </a:rPr>
                <a:t>Days</a:t>
              </a:r>
            </a:p>
            <a:p>
              <a:pPr algn="ctr"/>
              <a:r>
                <a:rPr lang="en-US" sz="4000" b="1" i="1" dirty="0">
                  <a:latin typeface="+mn-lt"/>
                </a:rPr>
                <a:t>Years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275856" y="1700808"/>
            <a:ext cx="2664296" cy="3411671"/>
            <a:chOff x="3275856" y="1700808"/>
            <a:chExt cx="2664296" cy="3411671"/>
          </a:xfrm>
        </p:grpSpPr>
        <p:sp>
          <p:nvSpPr>
            <p:cNvPr id="4" name="Freeform 3"/>
            <p:cNvSpPr/>
            <p:nvPr/>
          </p:nvSpPr>
          <p:spPr>
            <a:xfrm>
              <a:off x="3275856" y="1700808"/>
              <a:ext cx="2592288" cy="1872208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625133"/>
                <a:satOff val="-8440"/>
                <a:lumOff val="-1373"/>
                <a:alphaOff val="0"/>
              </a:schemeClr>
            </a:fillRef>
            <a:effectRef idx="0">
              <a:schemeClr val="accent3">
                <a:hueOff val="5625133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Average Rate of Return (ARR)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78126" y="3789040"/>
              <a:ext cx="256202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i="1" dirty="0">
                  <a:latin typeface="+mn-lt"/>
                </a:rPr>
                <a:t>%</a:t>
              </a:r>
            </a:p>
            <a:p>
              <a:pPr algn="ctr"/>
              <a:r>
                <a:rPr lang="en-US" sz="4000" b="1" i="1" dirty="0">
                  <a:latin typeface="+mn-lt"/>
                </a:rPr>
                <a:t>Return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24774" y="1700808"/>
            <a:ext cx="2593428" cy="4027224"/>
            <a:chOff x="6124774" y="1700808"/>
            <a:chExt cx="2593428" cy="4027224"/>
          </a:xfrm>
        </p:grpSpPr>
        <p:sp>
          <p:nvSpPr>
            <p:cNvPr id="5" name="Freeform 4"/>
            <p:cNvSpPr/>
            <p:nvPr/>
          </p:nvSpPr>
          <p:spPr>
            <a:xfrm>
              <a:off x="6124774" y="1700808"/>
              <a:ext cx="2592288" cy="1872208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6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6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Discounted Cash Flow (NPV)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156176" y="3789040"/>
              <a:ext cx="256202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i="1" dirty="0">
                  <a:latin typeface="+mn-lt"/>
                </a:rPr>
                <a:t>Monetary</a:t>
              </a:r>
            </a:p>
            <a:p>
              <a:pPr algn="ctr"/>
              <a:r>
                <a:rPr lang="en-US" sz="4000" b="1" i="1" dirty="0">
                  <a:latin typeface="+mn-lt"/>
                </a:rPr>
                <a:t>Value</a:t>
              </a:r>
            </a:p>
            <a:p>
              <a:pPr algn="ctr"/>
              <a:r>
                <a:rPr lang="en-US" sz="4000" b="1" i="1" dirty="0">
                  <a:latin typeface="+mn-lt"/>
                </a:rPr>
                <a:t>£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0563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ea typeface="ＭＳ Ｐゴシック" charset="-128"/>
              </a:rPr>
              <a:t>What is the Annual Average Return (ARR)</a:t>
            </a: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251520" y="1571625"/>
            <a:ext cx="8712968" cy="45005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5600" b="1" dirty="0">
                <a:latin typeface="+mn-lt"/>
                <a:ea typeface="+mn-ea"/>
              </a:rPr>
              <a:t>The ARR is the annual </a:t>
            </a:r>
            <a:r>
              <a:rPr lang="en-GB" sz="5600" b="1" dirty="0">
                <a:solidFill>
                  <a:srgbClr val="FF0000"/>
                </a:solidFill>
                <a:latin typeface="+mn-lt"/>
                <a:ea typeface="+mn-ea"/>
              </a:rPr>
              <a:t>percentage return </a:t>
            </a:r>
            <a:r>
              <a:rPr lang="en-GB" sz="5600" b="1" dirty="0">
                <a:latin typeface="+mn-lt"/>
                <a:ea typeface="+mn-ea"/>
              </a:rPr>
              <a:t>on an investment project based on </a:t>
            </a:r>
            <a:r>
              <a:rPr lang="en-GB" sz="5600" b="1" dirty="0">
                <a:solidFill>
                  <a:srgbClr val="FF0000"/>
                </a:solidFill>
                <a:latin typeface="+mn-lt"/>
                <a:ea typeface="+mn-ea"/>
              </a:rPr>
              <a:t>average returns </a:t>
            </a:r>
            <a:r>
              <a:rPr lang="en-GB" sz="5600" b="1" dirty="0">
                <a:latin typeface="+mn-lt"/>
                <a:ea typeface="+mn-ea"/>
              </a:rPr>
              <a:t>earned by the project</a:t>
            </a:r>
            <a:endParaRPr lang="en-GB" sz="5600" b="1" dirty="0">
              <a:solidFill>
                <a:srgbClr val="FF0000"/>
              </a:solidFill>
              <a:latin typeface="+mn-lt"/>
              <a:ea typeface="+mn-ea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12866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Calculate &amp; Interpret ARR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00174"/>
            <a:ext cx="8568952" cy="1640793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Step 1: </a:t>
            </a:r>
            <a:r>
              <a:rPr lang="en-US" dirty="0"/>
              <a:t>calculate the average annual profit from the investment project (add up net cashflow then TAKE AWAY initial investment)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51520" y="3084351"/>
            <a:ext cx="8568952" cy="1856817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ＭＳ Ｐゴシック" charset="0"/>
                <a:cs typeface="Arial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FF0000"/>
                </a:solidFill>
              </a:rPr>
              <a:t>Step 2: </a:t>
            </a:r>
            <a:r>
              <a:rPr lang="en-US" dirty="0"/>
              <a:t>divide the average annual profit by the initial investment (“outlay”)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51520" y="5085184"/>
            <a:ext cx="8568952" cy="1224136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4000" kern="1200">
                <a:solidFill>
                  <a:schemeClr val="tx1"/>
                </a:solidFill>
                <a:latin typeface="+mn-lt"/>
                <a:ea typeface="ＭＳ Ｐゴシック" charset="0"/>
                <a:cs typeface="Arial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32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Arial"/>
                <a:ea typeface="ＭＳ Ｐゴシック" charset="0"/>
                <a:cs typeface="Arial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rgbClr val="FF0000"/>
                </a:solidFill>
              </a:rPr>
              <a:t>Step 3: </a:t>
            </a:r>
            <a:r>
              <a:rPr lang="en-US" dirty="0"/>
              <a:t>compare with the target percentage return</a:t>
            </a:r>
          </a:p>
        </p:txBody>
      </p:sp>
    </p:spTree>
    <p:extLst>
      <p:ext uri="{BB962C8B-B14F-4D97-AF65-F5344CB8AC3E}">
        <p14:creationId xmlns:p14="http://schemas.microsoft.com/office/powerpoint/2010/main" val="1960738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/>
              <a:t>A Simple Example of ARR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560" y="1772816"/>
            <a:ext cx="482453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i="1" dirty="0">
                <a:latin typeface="+mn-lt"/>
              </a:rPr>
              <a:t>A fashion retailer is planning to open 5 new stores next year. The annual profits for these stores and the initial outlay (shop fitting etc.) is shown in the table opposite. </a:t>
            </a:r>
          </a:p>
          <a:p>
            <a:endParaRPr lang="en-US" sz="2600" i="1" dirty="0">
              <a:latin typeface="+mn-lt"/>
            </a:endParaRPr>
          </a:p>
          <a:p>
            <a:r>
              <a:rPr lang="en-US" sz="2600" b="1" i="1" dirty="0">
                <a:solidFill>
                  <a:srgbClr val="FF0000"/>
                </a:solidFill>
                <a:latin typeface="+mn-lt"/>
              </a:rPr>
              <a:t>The target rate of return is 20%</a:t>
            </a:r>
          </a:p>
          <a:p>
            <a:endParaRPr lang="en-US" sz="2600" i="1" dirty="0">
              <a:latin typeface="+mn-lt"/>
            </a:endParaRPr>
          </a:p>
          <a:p>
            <a:r>
              <a:rPr lang="en-US" sz="2600" i="1" dirty="0">
                <a:latin typeface="+mn-lt"/>
              </a:rPr>
              <a:t>What is the ARR for the 5 new stores?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5652120" y="2996952"/>
          <a:ext cx="3240360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9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0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38688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Year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Annual Profit (£)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100,000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250,000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400,000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500,000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/>
                        <a:t>500,000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5652120" y="1772816"/>
            <a:ext cx="3240360" cy="1008112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b="1" dirty="0">
                <a:solidFill>
                  <a:schemeClr val="tx1"/>
                </a:solidFill>
              </a:rPr>
              <a:t>Initial Outlay</a:t>
            </a:r>
          </a:p>
          <a:p>
            <a:pPr algn="ctr"/>
            <a:r>
              <a:rPr lang="en-US" sz="3000" b="1" dirty="0">
                <a:solidFill>
                  <a:schemeClr val="tx1"/>
                </a:solidFill>
              </a:rPr>
              <a:t>£1,000,000</a:t>
            </a:r>
          </a:p>
        </p:txBody>
      </p:sp>
    </p:spTree>
    <p:extLst>
      <p:ext uri="{BB962C8B-B14F-4D97-AF65-F5344CB8AC3E}">
        <p14:creationId xmlns:p14="http://schemas.microsoft.com/office/powerpoint/2010/main" val="9889187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MS_COMPLETION_TITLE" val="Change Process - Culture"/>
  <p:tag name="LMS_COMPLETION_ID" val="Change_Process_Culture"/>
  <p:tag name="LMS_COMPLETION_VERSION" val="1.0"/>
  <p:tag name="LMS_COMPLETION_DURATION" val="01:00:00"/>
  <p:tag name="LMS_COMPLETION_SCO_TITLE" val="Change Process - Culture"/>
  <p:tag name="LMS_COMPLETION_SCO_ID" val="Change_Process_Culture"/>
  <p:tag name="LMS_COMPLETION_EDITION" val="0"/>
  <p:tag name="LMS_COMPLETION_THRESHOLD" val="9"/>
  <p:tag name="LMS_COMPLETION_METHOD" val="VIEW"/>
  <p:tag name="LMS_REPORTING" val="2"/>
  <p:tag name="LMS_DATA_SCORM" val="Yes"/>
  <p:tag name="PRESENTATION_PLAYLIST_COUNT" val="0"/>
  <p:tag name="PRESENTATION_PRESENTER_SLIDE_LEVEL" val="0"/>
  <p:tag name="ARTICULATE_PRESENTER_VERSION" val="6"/>
  <p:tag name="PUBLISH_TITLE" val="Business Culture"/>
  <p:tag name="ARTICULATE_PUBLISH_PATH" val="C:\Users\tutor2u\Documents\Business Studies\AQA Business Unit 4\Teacher Presentations\Interactive Versions"/>
  <p:tag name="ARTICULATE_LOGO" val="(None selected)"/>
  <p:tag name="ARTICULATE_PRESENTER" val="(None selected)"/>
  <p:tag name="ARTICULATE_PRESENTER_GUID" val="9869030842"/>
  <p:tag name="ARTICULATE_LMS" val="0"/>
  <p:tag name="ARTICULATE_TEMPLATE" val="tutor2u Simple"/>
  <p:tag name="LMS_PUBLISH" val="Yes"/>
  <p:tag name="PRESENTER_PREVIEW_MODE" val="0"/>
  <p:tag name="PRESENTER_PREVIEW_START" val="1"/>
  <p:tag name="LMS_PROTOCOL_METHOD" val="SCORM"/>
  <p:tag name="LMS_PROTOCOL_VERSION" val="1.2"/>
  <p:tag name="LAUNCHINNEWWINDOW" val="0"/>
  <p:tag name="LASTPUBLISHED" val="C:\Users\tutor2u\Documents\Business Studies\AQA Business Unit 4\Teacher Presentations\Interactive Versions\Business Culture\player.html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Users\tutor2u\AppData\Local\Temp\articulate\presenter\imgtemp\ymoZ9TJT_files\slide0001_image001.jp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f67d0ae1-a725-4ace-9bcf-05064f5e904d"/>
  <p:tag name="ARTICULATE_SLIDE_PAUSE" val="1"/>
  <p:tag name="ARTICULATE_NAV_LEVEL" val="1"/>
  <p:tag name="ARTICULATE_PLAYLIST_ID" val="-1"/>
  <p:tag name="ARTICULATE_LOCK_SLIDE" val="0"/>
  <p:tag name="ARTICULATE_SLIDE_NAV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524bd87d-17a8-489f-b4a8-2cd2ef1fdc13"/>
  <p:tag name="ARTICULATE_SLIDE_PAUSE" val="1"/>
  <p:tag name="ARTICULATE_NAV_LEVEL" val="1"/>
  <p:tag name="ARTICULATE_PLAYLIST_ID" val="-1"/>
  <p:tag name="ARTICULATE_LOCK_SLIDE" val="0"/>
  <p:tag name="ARTICULATE_SLIDE_NAV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6"/>
  <p:tag name="ARTICULATE_SLIDE_GUID" val="cf5c0ff1-20ba-4e46-952d-5a229196de7c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7"/>
  <p:tag name="ARTICULATE_SLIDE_GUID" val="60eed5a9-d017-46c6-bf10-49ea8623d9cd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9"/>
  <p:tag name="ARTICULATE_SLIDE_GUID" val="104cdbe3-b6a4-4bb3-ac01-47e3e3eddf2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sz="50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7150" cmpd="sng">
          <a:headEnd type="none"/>
          <a:tailEnd type="triangl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i="1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71065</TotalTime>
  <Words>482</Words>
  <Application>Microsoft Office PowerPoint</Application>
  <PresentationFormat>On-screen Show (4:3)</PresentationFormat>
  <Paragraphs>95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Investment Appraisal - ARR</vt:lpstr>
      <vt:lpstr>What you need to know</vt:lpstr>
      <vt:lpstr>Concept links</vt:lpstr>
      <vt:lpstr>What is Investment Appraisal?</vt:lpstr>
      <vt:lpstr>Three Main Methods of Investment Appraisal</vt:lpstr>
      <vt:lpstr>The Results of Each Method… Are Measured in</vt:lpstr>
      <vt:lpstr>What is the Annual Average Return (ARR)</vt:lpstr>
      <vt:lpstr>How to Calculate &amp; Interpret ARR</vt:lpstr>
      <vt:lpstr>A Simple Example of ARR</vt:lpstr>
      <vt:lpstr>Calculating the ARR (1)</vt:lpstr>
      <vt:lpstr>Calculating the ARR (2)</vt:lpstr>
      <vt:lpstr>Calculating the ARR (3)</vt:lpstr>
      <vt:lpstr>Benefits of Using ARR…</vt:lpstr>
      <vt:lpstr>Drawbacks of Using ARR…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A Briefing Presentation Final</dc:title>
  <dc:creator>tutor2u</dc:creator>
  <cp:lastModifiedBy>Adam Murray</cp:lastModifiedBy>
  <cp:revision>643</cp:revision>
  <cp:lastPrinted>2013-02-20T11:29:22Z</cp:lastPrinted>
  <dcterms:created xsi:type="dcterms:W3CDTF">2009-04-09T12:56:25Z</dcterms:created>
  <dcterms:modified xsi:type="dcterms:W3CDTF">2022-07-05T08:56:59Z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Invention &amp; Innovation</vt:lpwstr>
  </property>
  <property fmtid="{D5CDD505-2E9C-101B-9397-08002B2CF9AE}" pid="4" name="ArticulateGUID">
    <vt:lpwstr>998E6639-5FC0-416C-9117-725EFDCCBD75</vt:lpwstr>
  </property>
  <property fmtid="{D5CDD505-2E9C-101B-9397-08002B2CF9AE}" pid="5" name="ArticulateProjectFull">
    <vt:lpwstr>C:\Users\jim-samsung\Dropbox\Business Studies\AQA GCE\AQA Business Unit 4\2013 Organisational Culture\Section A Briefing Presentation Final.ppta</vt:lpwstr>
  </property>
</Properties>
</file>