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9" r:id="rId4"/>
    <p:sldId id="266" r:id="rId5"/>
    <p:sldId id="267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32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821DF-053F-465B-8A3A-5CCB1C0BA598}" type="datetimeFigureOut">
              <a:rPr lang="en-US" smtClean="0"/>
              <a:pPr/>
              <a:t>2/6/2017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0150C-54B0-4ED9-BCD8-F1C664DC41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529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CEB2A-435C-40BD-A696-09D1F949D5C5}" type="datetimeFigureOut">
              <a:rPr lang="en-US" smtClean="0"/>
              <a:pPr/>
              <a:t>2/6/2017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C52F8-D14D-49FB-963A-D0594AB1E07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28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926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http://www.bbc.co.uk/news/business-36659660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450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http://www.yorkpress.co.uk/business/news/14581428.York_software_rolled_out_to_all_M_S_in_store_bakeries/?ref=mac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694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550A80-C851-4AF5-964A-5266D0B6BC7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C52F8-D14D-49FB-963A-D0594AB1E07D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994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E36CFC58-D41E-4E24-AFF6-FC4432159365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1D897-2DBC-4702-862E-63BEA7C3BA98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0207-6D92-4A2E-8D1F-CF32E9980CCB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390D-D41A-4EC6-AEB6-D9B2B746EC70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5CF2AD47-6B98-4D82-867D-CD86E57DF61A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8903-366D-460B-9AD5-00399F5CA010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883DA-6C5C-4438-A4EC-2C755D4835D8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FE39F-B4B7-4DE8-BBE1-D95255806007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8E02-F8BA-4752-B8B2-155C9CF3B77D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F6F8-8FBA-4F26-9800-0F833715770D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D364-AECF-4565-8F42-94AB3F4CAB51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16295EE-E9DF-4F74-8D7E-94BDE7766083}" type="datetime1">
              <a:rPr lang="en-US" smtClean="0"/>
              <a:pPr/>
              <a:t>2/6/2017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smtClean="0"/>
              <a:t>1.4.1 The meaning of market failure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7A52EB75-A76F-4F4A-9051-0F946D070F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Worksheet1.xls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news/business-3665966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rkpress.co.uk/business/news/14581428.York_software_rolled_out_to_all_M_S_in_store_bakeries/?ref=ma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0290" y="4725144"/>
            <a:ext cx="7164288" cy="1368152"/>
          </a:xfrm>
        </p:spPr>
        <p:txBody>
          <a:bodyPr/>
          <a:lstStyle/>
          <a:p>
            <a:pPr algn="ctr"/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>3.3.1 Quantitative sales forecasting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355600"/>
            <a:ext cx="1691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cap="small" spc="200" dirty="0">
                <a:solidFill>
                  <a:srgbClr val="000000"/>
                </a:solidFill>
                <a:latin typeface="Trebuchet MS"/>
              </a:rPr>
              <a:t>Theme 3: Business decisions and strategy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999746" y="764704"/>
            <a:ext cx="631666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What decisions do managers make: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On a day to day </a:t>
            </a:r>
            <a:r>
              <a:rPr lang="en-GB" dirty="0" smtClean="0"/>
              <a:t>basis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 the medium </a:t>
            </a:r>
            <a:r>
              <a:rPr lang="en-GB" dirty="0" smtClean="0"/>
              <a:t>term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 the longer term</a:t>
            </a:r>
            <a:r>
              <a:rPr lang="en-GB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/>
              <a:t>How might managers forecast sales?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Would sales forecasting help managers in any of the decisions you identified above?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Test yourself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What is the most likely correlation between an increase in the selling price of a games console and the sales volume of the games that go with it?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+1.7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+0.4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-1.7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-0.4</a:t>
            </a:r>
          </a:p>
          <a:p>
            <a:pPr marL="457200" lvl="1" indent="0">
              <a:buNone/>
            </a:pPr>
            <a:r>
              <a:rPr lang="en-GB" dirty="0" smtClean="0"/>
              <a:t>Justify your answer.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0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Extrapolation</a:t>
            </a:r>
            <a:endParaRPr lang="en-US" sz="2400" dirty="0"/>
          </a:p>
        </p:txBody>
      </p:sp>
      <p:sp>
        <p:nvSpPr>
          <p:cNvPr id="1028" name="Content Placeholder 2"/>
          <p:cNvSpPr>
            <a:spLocks noGrp="1"/>
          </p:cNvSpPr>
          <p:nvPr>
            <p:ph sz="quarter" idx="1"/>
          </p:nvPr>
        </p:nvSpPr>
        <p:spPr>
          <a:xfrm>
            <a:off x="1763688" y="1970807"/>
            <a:ext cx="7467600" cy="4873625"/>
          </a:xfrm>
        </p:spPr>
        <p:txBody>
          <a:bodyPr>
            <a:normAutofit/>
          </a:bodyPr>
          <a:lstStyle/>
          <a:p>
            <a:r>
              <a:rPr lang="en-GB" dirty="0" smtClean="0"/>
              <a:t>Using past data to extend an identified trend into the future</a:t>
            </a:r>
          </a:p>
          <a:p>
            <a:r>
              <a:rPr lang="en-GB" dirty="0" smtClean="0"/>
              <a:t>A general slow upward trend has been identified and from this yr 6 and 7 have been extrapolated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graphicFrame>
        <p:nvGraphicFramePr>
          <p:cNvPr id="1026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6476332"/>
              </p:ext>
            </p:extLst>
          </p:nvPr>
        </p:nvGraphicFramePr>
        <p:xfrm>
          <a:off x="2339752" y="3501008"/>
          <a:ext cx="6408712" cy="28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4" imgW="5931922" imgH="2889754" progId="Excel.Sheet.8">
                  <p:embed/>
                </p:oleObj>
              </mc:Choice>
              <mc:Fallback>
                <p:oleObj r:id="rId4" imgW="5931922" imgH="2889754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501008"/>
                        <a:ext cx="6408712" cy="2889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6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Extrapolation</a:t>
            </a:r>
            <a:endParaRPr lang="en-US" sz="2400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1979712" y="1772816"/>
            <a:ext cx="6912768" cy="487362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 useful technique when trends can clearly be identified</a:t>
            </a:r>
          </a:p>
          <a:p>
            <a:pPr lvl="1"/>
            <a:r>
              <a:rPr lang="en-GB" dirty="0" smtClean="0"/>
              <a:t>and</a:t>
            </a:r>
          </a:p>
          <a:p>
            <a:r>
              <a:rPr lang="en-GB" dirty="0" smtClean="0"/>
              <a:t>The market is relatively stable</a:t>
            </a:r>
          </a:p>
          <a:p>
            <a:pPr lvl="1"/>
            <a:r>
              <a:rPr lang="en-GB" dirty="0" smtClean="0"/>
              <a:t>However</a:t>
            </a:r>
          </a:p>
          <a:p>
            <a:r>
              <a:rPr lang="en-GB" dirty="0" smtClean="0"/>
              <a:t>The past is not always a good indication of the future</a:t>
            </a:r>
          </a:p>
          <a:p>
            <a:r>
              <a:rPr lang="en-GB" dirty="0" smtClean="0"/>
              <a:t>Conditions and trends can soon change</a:t>
            </a:r>
          </a:p>
          <a:p>
            <a:pPr lvl="1"/>
            <a:r>
              <a:rPr lang="en-GB" dirty="0" smtClean="0"/>
              <a:t>Competitors’ actions</a:t>
            </a:r>
          </a:p>
          <a:p>
            <a:pPr lvl="1"/>
            <a:r>
              <a:rPr lang="en-GB" dirty="0" smtClean="0"/>
              <a:t>Consumer tastes</a:t>
            </a:r>
          </a:p>
          <a:p>
            <a:pPr lvl="1"/>
            <a:r>
              <a:rPr lang="en-GB" dirty="0" smtClean="0"/>
              <a:t>Market conditions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48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Limitations of quantitative sales forecasting techniques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923746"/>
            <a:ext cx="6840760" cy="4601598"/>
          </a:xfrm>
        </p:spPr>
        <p:txBody>
          <a:bodyPr>
            <a:normAutofit/>
          </a:bodyPr>
          <a:lstStyle/>
          <a:p>
            <a:r>
              <a:rPr lang="en-GB" dirty="0" smtClean="0"/>
              <a:t>The further into the future the greater the uncertainty</a:t>
            </a:r>
          </a:p>
          <a:p>
            <a:r>
              <a:rPr lang="en-GB" dirty="0" smtClean="0"/>
              <a:t>Sales will be influenced by external influences which are difficult to accurately predict</a:t>
            </a:r>
          </a:p>
          <a:p>
            <a:r>
              <a:rPr lang="en-GB" dirty="0" smtClean="0"/>
              <a:t>The past is not always a fair indication of the future</a:t>
            </a:r>
          </a:p>
          <a:p>
            <a:r>
              <a:rPr lang="en-GB" dirty="0" smtClean="0"/>
              <a:t>May be manipulated or biased</a:t>
            </a:r>
          </a:p>
          <a:p>
            <a:r>
              <a:rPr lang="en-GB" dirty="0" smtClean="0"/>
              <a:t>Inadequate market research</a:t>
            </a:r>
          </a:p>
          <a:p>
            <a:r>
              <a:rPr lang="en-GB" dirty="0" smtClean="0"/>
              <a:t>Unexpected events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1916832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For each external factor identify how this might affect the accuracy of sales forecasts for a children’s pre school nursery.</a:t>
            </a:r>
          </a:p>
          <a:p>
            <a:pPr algn="ctr"/>
            <a:r>
              <a:rPr lang="en-GB" sz="1400" dirty="0" smtClean="0"/>
              <a:t>PESTLE</a:t>
            </a:r>
            <a:endParaRPr lang="en-GB" sz="1400" dirty="0"/>
          </a:p>
        </p:txBody>
      </p:sp>
      <p:sp>
        <p:nvSpPr>
          <p:cNvPr id="5" name="Action Button: Document 4">
            <a:hlinkClick r:id="rId3" highlightClick="1"/>
          </p:cNvPr>
          <p:cNvSpPr/>
          <p:nvPr/>
        </p:nvSpPr>
        <p:spPr>
          <a:xfrm>
            <a:off x="665820" y="4477780"/>
            <a:ext cx="504056" cy="720080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0" y="5445224"/>
            <a:ext cx="1835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Why has the Brexit vote made sales forecasting more difficult?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31901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6672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/>
              <a:t>3.3.1 Quantitative sales forecasting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this topic you have learnt about</a:t>
            </a:r>
          </a:p>
          <a:p>
            <a:pPr lvl="1"/>
            <a:r>
              <a:rPr lang="en-GB" dirty="0"/>
              <a:t>Calculation of time-series analysis:</a:t>
            </a:r>
          </a:p>
          <a:p>
            <a:pPr lvl="2"/>
            <a:r>
              <a:rPr lang="en-GB" dirty="0"/>
              <a:t>moving averages (three period/four quarter) </a:t>
            </a:r>
          </a:p>
          <a:p>
            <a:pPr lvl="2"/>
            <a:r>
              <a:rPr lang="en-GB" dirty="0"/>
              <a:t>interpretation of scatter graphs and line of best fit – extrapolation of past data to future</a:t>
            </a:r>
          </a:p>
          <a:p>
            <a:pPr lvl="2"/>
            <a:r>
              <a:rPr lang="en-GB"/>
              <a:t>limitations of quantitative sales forecasting techniques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373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6672"/>
            <a:ext cx="6248400" cy="1143000"/>
          </a:xfrm>
        </p:spPr>
        <p:txBody>
          <a:bodyPr>
            <a:normAutofit/>
          </a:bodyPr>
          <a:lstStyle/>
          <a:p>
            <a:r>
              <a:rPr lang="en-GB" sz="2400" dirty="0"/>
              <a:t>3.3.1 Quantitative sales forecasting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this topic you will learn about</a:t>
            </a:r>
          </a:p>
          <a:p>
            <a:pPr lvl="1"/>
            <a:r>
              <a:rPr lang="en-GB" dirty="0" smtClean="0"/>
              <a:t>Calculation </a:t>
            </a:r>
            <a:r>
              <a:rPr lang="en-GB" dirty="0"/>
              <a:t>of time-series </a:t>
            </a:r>
            <a:r>
              <a:rPr lang="en-GB" dirty="0" smtClean="0"/>
              <a:t>analysis:</a:t>
            </a:r>
          </a:p>
          <a:p>
            <a:pPr lvl="2"/>
            <a:r>
              <a:rPr lang="en-GB" dirty="0" smtClean="0"/>
              <a:t>moving </a:t>
            </a:r>
            <a:r>
              <a:rPr lang="en-GB" dirty="0"/>
              <a:t>averages (three period/four quarter) </a:t>
            </a:r>
            <a:endParaRPr lang="en-GB" dirty="0" smtClean="0"/>
          </a:p>
          <a:p>
            <a:pPr lvl="2"/>
            <a:r>
              <a:rPr lang="en-GB" dirty="0"/>
              <a:t>i</a:t>
            </a:r>
            <a:r>
              <a:rPr lang="en-GB" dirty="0" smtClean="0"/>
              <a:t>nterpretation </a:t>
            </a:r>
            <a:r>
              <a:rPr lang="en-GB" dirty="0"/>
              <a:t>of scatter graphs and line of best fit – extrapolation of past data to </a:t>
            </a:r>
            <a:r>
              <a:rPr lang="en-GB" dirty="0" smtClean="0"/>
              <a:t>future</a:t>
            </a:r>
          </a:p>
          <a:p>
            <a:pPr lvl="2"/>
            <a:r>
              <a:rPr lang="en-GB" dirty="0"/>
              <a:t>l</a:t>
            </a:r>
            <a:r>
              <a:rPr lang="en-GB" dirty="0" smtClean="0"/>
              <a:t>imitations </a:t>
            </a:r>
            <a:r>
              <a:rPr lang="en-GB" dirty="0"/>
              <a:t>of quantitative sales forecasting techniques 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Sales forecasting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2060848"/>
            <a:ext cx="6696744" cy="4392488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Sales forecasting </a:t>
            </a:r>
            <a:r>
              <a:rPr lang="en-GB" dirty="0" smtClean="0"/>
              <a:t>is the proces</a:t>
            </a:r>
            <a:r>
              <a:rPr lang="en-GB" dirty="0"/>
              <a:t>s</a:t>
            </a:r>
            <a:r>
              <a:rPr lang="en-GB" dirty="0" smtClean="0"/>
              <a:t> of predicting future sales levels by volume or value and future trends</a:t>
            </a:r>
          </a:p>
          <a:p>
            <a:r>
              <a:rPr lang="en-GB" dirty="0" smtClean="0"/>
              <a:t>Quantitative sales forecasting is based on data which can be historic or the result of quantitative research</a:t>
            </a:r>
          </a:p>
          <a:p>
            <a:r>
              <a:rPr lang="en-GB" dirty="0" smtClean="0"/>
              <a:t>Sales forecasting will be used to:</a:t>
            </a:r>
          </a:p>
          <a:p>
            <a:pPr lvl="1"/>
            <a:r>
              <a:rPr lang="en-GB" dirty="0" smtClean="0"/>
              <a:t>Inform resource management about inventory levels, production output and logistics</a:t>
            </a:r>
          </a:p>
          <a:p>
            <a:pPr lvl="1"/>
            <a:r>
              <a:rPr lang="en-GB" dirty="0" smtClean="0"/>
              <a:t>Inform cash flows and budgets</a:t>
            </a:r>
          </a:p>
          <a:p>
            <a:pPr lvl="1"/>
            <a:r>
              <a:rPr lang="en-GB" dirty="0" smtClean="0"/>
              <a:t>Aid workforce planning</a:t>
            </a:r>
          </a:p>
        </p:txBody>
      </p:sp>
      <p:sp>
        <p:nvSpPr>
          <p:cNvPr id="4" name="Action Button: Document 3">
            <a:hlinkClick r:id="rId3" highlightClick="1"/>
          </p:cNvPr>
          <p:cNvSpPr/>
          <p:nvPr/>
        </p:nvSpPr>
        <p:spPr>
          <a:xfrm>
            <a:off x="683568" y="2636912"/>
            <a:ext cx="432048" cy="576064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07504" y="3573016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How can big data help sales forecasting at M&amp;S bakeries?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28332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Time-series analysis</a:t>
            </a:r>
            <a:endParaRPr lang="en-US" sz="2400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1907704" y="1772816"/>
            <a:ext cx="7236296" cy="4873625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Time-series analysis </a:t>
            </a:r>
            <a:r>
              <a:rPr lang="en-GB" dirty="0" smtClean="0"/>
              <a:t>shows past sales figures in date order</a:t>
            </a:r>
          </a:p>
          <a:p>
            <a:r>
              <a:rPr lang="en-GB" dirty="0"/>
              <a:t>M</a:t>
            </a:r>
            <a:r>
              <a:rPr lang="en-GB" dirty="0" smtClean="0"/>
              <a:t>arketers use this historical data, after fluctuations have been smoothed out, to identify trends </a:t>
            </a:r>
          </a:p>
          <a:p>
            <a:r>
              <a:rPr lang="en-GB" dirty="0" smtClean="0"/>
              <a:t>Trends are then used to predict future sales</a:t>
            </a:r>
          </a:p>
          <a:p>
            <a:r>
              <a:rPr lang="en-GB" dirty="0" smtClean="0"/>
              <a:t>Moving averages</a:t>
            </a:r>
          </a:p>
          <a:p>
            <a:pPr lvl="1"/>
            <a:r>
              <a:rPr lang="en-GB" dirty="0" smtClean="0"/>
              <a:t>Shows whether a trend is significant by smoothing out fluctuations in data</a:t>
            </a:r>
          </a:p>
          <a:p>
            <a:pPr lvl="1"/>
            <a:r>
              <a:rPr lang="en-GB" dirty="0" smtClean="0"/>
              <a:t>Allows for better identification of an overall trend</a:t>
            </a:r>
          </a:p>
          <a:p>
            <a:pPr lvl="1"/>
            <a:r>
              <a:rPr lang="en-GB" dirty="0" smtClean="0"/>
              <a:t>Identifies influencing factors on future sales e.g. seasonal, cyclical or random fluctuations</a:t>
            </a:r>
          </a:p>
          <a:p>
            <a:pPr lvl="1"/>
            <a:r>
              <a:rPr lang="en-GB" dirty="0" smtClean="0"/>
              <a:t>Sufficient data is needed to give validity to the trend identified</a:t>
            </a:r>
          </a:p>
          <a:p>
            <a:pPr lvl="1">
              <a:buFont typeface="Wingdings 2" pitchFamily="18" charset="2"/>
              <a:buNone/>
            </a:pPr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07504" y="1884548"/>
            <a:ext cx="16561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1400" dirty="0"/>
              <a:t>Before looking at how to calculate moving averages first check your understanding of averages</a:t>
            </a:r>
            <a:r>
              <a:rPr lang="en-GB" sz="1400" dirty="0" smtClean="0"/>
              <a:t>.</a:t>
            </a:r>
          </a:p>
          <a:p>
            <a:pPr algn="ctr">
              <a:defRPr/>
            </a:pPr>
            <a:endParaRPr lang="en-GB" sz="1400" dirty="0"/>
          </a:p>
          <a:p>
            <a:pPr algn="ctr">
              <a:defRPr/>
            </a:pPr>
            <a:r>
              <a:rPr lang="en-GB" sz="1400" dirty="0"/>
              <a:t>Sales in £m for 6 months are £2, £2.5, £3, £3, £1.5 and £</a:t>
            </a:r>
            <a:r>
              <a:rPr lang="en-GB" sz="1400" dirty="0" smtClean="0"/>
              <a:t>4.</a:t>
            </a:r>
          </a:p>
          <a:p>
            <a:pPr algn="ctr">
              <a:defRPr/>
            </a:pPr>
            <a:endParaRPr lang="en-GB" sz="1400" dirty="0"/>
          </a:p>
          <a:p>
            <a:pPr algn="ctr">
              <a:defRPr/>
            </a:pPr>
            <a:r>
              <a:rPr lang="en-GB" sz="1400" dirty="0" smtClean="0"/>
              <a:t>The average </a:t>
            </a:r>
            <a:r>
              <a:rPr lang="en-GB" sz="1400" dirty="0"/>
              <a:t>is £</a:t>
            </a:r>
            <a:r>
              <a:rPr lang="en-GB" sz="1400" dirty="0" err="1" smtClean="0"/>
              <a:t>2.67m</a:t>
            </a:r>
            <a:r>
              <a:rPr lang="en-GB" sz="1400" dirty="0" smtClean="0"/>
              <a:t>.</a:t>
            </a:r>
          </a:p>
          <a:p>
            <a:pPr algn="ctr">
              <a:defRPr/>
            </a:pPr>
            <a:endParaRPr lang="en-GB" sz="1400" dirty="0"/>
          </a:p>
          <a:p>
            <a:pPr algn="ctr">
              <a:defRPr/>
            </a:pPr>
            <a:r>
              <a:rPr lang="en-GB" sz="1400" dirty="0"/>
              <a:t>Add all the numbers up and divide by </a:t>
            </a:r>
            <a:r>
              <a:rPr lang="en-GB" sz="1400" dirty="0" smtClean="0"/>
              <a:t>6.</a:t>
            </a:r>
            <a:endParaRPr lang="en-US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4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Calculating moving averages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430710772"/>
              </p:ext>
            </p:extLst>
          </p:nvPr>
        </p:nvGraphicFramePr>
        <p:xfrm>
          <a:off x="285750" y="1988840"/>
          <a:ext cx="497205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200"/>
                <a:gridCol w="1189116"/>
                <a:gridCol w="25177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Month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Sales £m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3</a:t>
                      </a:r>
                      <a:r>
                        <a:rPr lang="en-GB" baseline="0" dirty="0" smtClean="0"/>
                        <a:t> period moving average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Jan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11.67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10.67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ine Callout 1 5"/>
          <p:cNvSpPr/>
          <p:nvPr/>
        </p:nvSpPr>
        <p:spPr>
          <a:xfrm>
            <a:off x="5342979" y="3036094"/>
            <a:ext cx="2500313" cy="785812"/>
          </a:xfrm>
          <a:prstGeom prst="borderCallout1">
            <a:avLst>
              <a:gd name="adj1" fmla="val 53778"/>
              <a:gd name="adj2" fmla="val -1201"/>
              <a:gd name="adj3" fmla="val 22492"/>
              <a:gd name="adj4" fmla="val -87242"/>
            </a:avLst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rgbClr val="FF0000"/>
                </a:solidFill>
              </a:rPr>
              <a:t>10+14+12 </a:t>
            </a:r>
            <a:r>
              <a:rPr lang="en-GB" dirty="0">
                <a:solidFill>
                  <a:srgbClr val="FF0000"/>
                </a:solidFill>
              </a:rPr>
              <a:t>= </a:t>
            </a:r>
            <a:r>
              <a:rPr lang="en-GB" dirty="0" smtClean="0">
                <a:solidFill>
                  <a:srgbClr val="FF0000"/>
                </a:solidFill>
              </a:rPr>
              <a:t>36</a:t>
            </a:r>
            <a:endParaRPr lang="en-GB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GB" dirty="0" smtClean="0">
                <a:solidFill>
                  <a:srgbClr val="FF0000"/>
                </a:solidFill>
              </a:rPr>
              <a:t>36/3 </a:t>
            </a:r>
            <a:r>
              <a:rPr lang="en-GB" dirty="0">
                <a:solidFill>
                  <a:srgbClr val="FF0000"/>
                </a:solidFill>
              </a:rPr>
              <a:t>= </a:t>
            </a:r>
            <a:r>
              <a:rPr lang="en-GB" dirty="0" smtClean="0">
                <a:solidFill>
                  <a:srgbClr val="FF0000"/>
                </a:solidFill>
              </a:rPr>
              <a:t>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Line Callout 1 6"/>
          <p:cNvSpPr/>
          <p:nvPr/>
        </p:nvSpPr>
        <p:spPr>
          <a:xfrm>
            <a:off x="5485856" y="4120350"/>
            <a:ext cx="2500313" cy="714375"/>
          </a:xfrm>
          <a:prstGeom prst="borderCallout1">
            <a:avLst>
              <a:gd name="adj1" fmla="val 57861"/>
              <a:gd name="adj2" fmla="val -4730"/>
              <a:gd name="adj3" fmla="val -60085"/>
              <a:gd name="adj4" fmla="val -79940"/>
            </a:avLst>
          </a:prstGeom>
          <a:solidFill>
            <a:schemeClr val="bg1">
              <a:lumMod val="95000"/>
            </a:schemeClr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rgbClr val="00B0F0"/>
                </a:solidFill>
              </a:rPr>
              <a:t>14+12+9 = 38</a:t>
            </a:r>
            <a:endParaRPr lang="en-GB" dirty="0">
              <a:solidFill>
                <a:srgbClr val="00B0F0"/>
              </a:solidFill>
            </a:endParaRPr>
          </a:p>
          <a:p>
            <a:pPr algn="ctr">
              <a:defRPr/>
            </a:pPr>
            <a:r>
              <a:rPr lang="en-GB" dirty="0" smtClean="0">
                <a:solidFill>
                  <a:srgbClr val="00B0F0"/>
                </a:solidFill>
              </a:rPr>
              <a:t>35/3 </a:t>
            </a:r>
            <a:r>
              <a:rPr lang="en-GB" dirty="0">
                <a:solidFill>
                  <a:srgbClr val="00B0F0"/>
                </a:solidFill>
              </a:rPr>
              <a:t>= </a:t>
            </a:r>
            <a:r>
              <a:rPr lang="en-GB" dirty="0" smtClean="0">
                <a:solidFill>
                  <a:srgbClr val="00B0F0"/>
                </a:solidFill>
              </a:rPr>
              <a:t>11.67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Line Callout 1 7"/>
          <p:cNvSpPr/>
          <p:nvPr/>
        </p:nvSpPr>
        <p:spPr>
          <a:xfrm>
            <a:off x="5342979" y="4941168"/>
            <a:ext cx="2500313" cy="714375"/>
          </a:xfrm>
          <a:prstGeom prst="borderCallout1">
            <a:avLst>
              <a:gd name="adj1" fmla="val 57861"/>
              <a:gd name="adj2" fmla="val -4730"/>
              <a:gd name="adj3" fmla="val -129347"/>
              <a:gd name="adj4" fmla="val -79414"/>
            </a:avLst>
          </a:prstGeom>
          <a:solidFill>
            <a:schemeClr val="bg1">
              <a:lumMod val="95000"/>
            </a:schemeClr>
          </a:solidFill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7030A0"/>
                </a:solidFill>
              </a:rPr>
              <a:t>Show how this figure was calculated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1410" y="5803286"/>
            <a:ext cx="7024886" cy="9286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Calculate the next two moving </a:t>
            </a:r>
            <a:r>
              <a:rPr lang="en-GB" dirty="0" smtClean="0">
                <a:solidFill>
                  <a:schemeClr val="tx1"/>
                </a:solidFill>
              </a:rPr>
              <a:t>averages.</a:t>
            </a:r>
            <a:endParaRPr lang="en-GB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Plot a graph to show both the quarter figures and the moving average </a:t>
            </a:r>
            <a:r>
              <a:rPr lang="en-GB" dirty="0" smtClean="0">
                <a:solidFill>
                  <a:schemeClr val="tx1"/>
                </a:solidFill>
              </a:rPr>
              <a:t>figures.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1763688" y="2636912"/>
            <a:ext cx="360040" cy="108012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>
            <a:off x="2090700" y="3040230"/>
            <a:ext cx="360040" cy="1080120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>
            <a:off x="2423120" y="3397417"/>
            <a:ext cx="360040" cy="108012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28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Calculating moving averages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167567344"/>
              </p:ext>
            </p:extLst>
          </p:nvPr>
        </p:nvGraphicFramePr>
        <p:xfrm>
          <a:off x="285750" y="1988840"/>
          <a:ext cx="497205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200"/>
                <a:gridCol w="1189116"/>
                <a:gridCol w="251774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Year / Quarter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Sales £m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4 quarter </a:t>
                      </a:r>
                      <a:r>
                        <a:rPr lang="en-GB" baseline="0" dirty="0" smtClean="0"/>
                        <a:t>moving average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2015/</a:t>
                      </a:r>
                      <a:r>
                        <a:rPr lang="en-GB" dirty="0" err="1" smtClean="0"/>
                        <a:t>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2015/</a:t>
                      </a:r>
                      <a:r>
                        <a:rPr lang="en-GB" dirty="0" err="1" smtClean="0"/>
                        <a:t>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2015/</a:t>
                      </a:r>
                      <a:r>
                        <a:rPr lang="en-GB" dirty="0" err="1" smtClean="0"/>
                        <a:t>Q3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2015/</a:t>
                      </a:r>
                      <a:r>
                        <a:rPr lang="en-GB" dirty="0" err="1" smtClean="0"/>
                        <a:t>Q4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2016/</a:t>
                      </a:r>
                      <a:r>
                        <a:rPr lang="en-GB" dirty="0" err="1" smtClean="0"/>
                        <a:t>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2016/</a:t>
                      </a:r>
                      <a:r>
                        <a:rPr lang="en-GB" dirty="0" err="1" smtClean="0"/>
                        <a:t>Q2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2016/</a:t>
                      </a:r>
                      <a:r>
                        <a:rPr lang="en-GB" dirty="0" err="1" smtClean="0"/>
                        <a:t>Q3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2016/</a:t>
                      </a:r>
                      <a:r>
                        <a:rPr lang="en-GB" dirty="0" err="1" smtClean="0"/>
                        <a:t>Q4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ine Callout 1 5"/>
          <p:cNvSpPr/>
          <p:nvPr/>
        </p:nvSpPr>
        <p:spPr>
          <a:xfrm>
            <a:off x="5342979" y="3036094"/>
            <a:ext cx="2901429" cy="785812"/>
          </a:xfrm>
          <a:prstGeom prst="borderCallout1">
            <a:avLst>
              <a:gd name="adj1" fmla="val 53778"/>
              <a:gd name="adj2" fmla="val -1201"/>
              <a:gd name="adj3" fmla="val 41886"/>
              <a:gd name="adj4" fmla="val -66526"/>
            </a:avLst>
          </a:prstGeom>
          <a:solidFill>
            <a:schemeClr val="bg1">
              <a:lumMod val="9500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rgbClr val="FF0000"/>
                </a:solidFill>
              </a:rPr>
              <a:t>10+14+12+9 </a:t>
            </a:r>
            <a:r>
              <a:rPr lang="en-GB" dirty="0">
                <a:solidFill>
                  <a:srgbClr val="FF0000"/>
                </a:solidFill>
              </a:rPr>
              <a:t>= </a:t>
            </a:r>
            <a:r>
              <a:rPr lang="en-GB" dirty="0" smtClean="0">
                <a:solidFill>
                  <a:srgbClr val="FF0000"/>
                </a:solidFill>
              </a:rPr>
              <a:t>45</a:t>
            </a:r>
            <a:endParaRPr lang="en-GB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GB" dirty="0" smtClean="0">
                <a:solidFill>
                  <a:srgbClr val="FF0000"/>
                </a:solidFill>
              </a:rPr>
              <a:t>45/4 </a:t>
            </a:r>
            <a:r>
              <a:rPr lang="en-GB" dirty="0">
                <a:solidFill>
                  <a:srgbClr val="FF0000"/>
                </a:solidFill>
              </a:rPr>
              <a:t>= </a:t>
            </a:r>
            <a:r>
              <a:rPr lang="en-GB" dirty="0" smtClean="0">
                <a:solidFill>
                  <a:srgbClr val="FF0000"/>
                </a:solidFill>
              </a:rPr>
              <a:t>11.25</a:t>
            </a:r>
          </a:p>
          <a:p>
            <a:pPr algn="ctr">
              <a:defRPr/>
            </a:pPr>
            <a:r>
              <a:rPr lang="en-GB" dirty="0" smtClean="0">
                <a:solidFill>
                  <a:srgbClr val="FF0000"/>
                </a:solidFill>
              </a:rPr>
              <a:t>Note the answer is centred.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11410" y="5803286"/>
            <a:ext cx="7024886" cy="9286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 smtClean="0">
                <a:solidFill>
                  <a:schemeClr val="tx1"/>
                </a:solidFill>
              </a:rPr>
              <a:t>Complete the table.</a:t>
            </a:r>
            <a:endParaRPr lang="en-GB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GB" dirty="0">
                <a:solidFill>
                  <a:schemeClr val="tx1"/>
                </a:solidFill>
              </a:rPr>
              <a:t>Plot a graph to show both the quarter figures and the moving average </a:t>
            </a:r>
            <a:r>
              <a:rPr lang="en-GB" dirty="0" smtClean="0">
                <a:solidFill>
                  <a:schemeClr val="tx1"/>
                </a:solidFill>
              </a:rPr>
              <a:t>figures.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1763688" y="2636912"/>
            <a:ext cx="360040" cy="148343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>
            <a:off x="2090700" y="3040229"/>
            <a:ext cx="360040" cy="1437307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>
            <a:off x="2423120" y="3397417"/>
            <a:ext cx="360040" cy="1437308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63452" y="3193965"/>
            <a:ext cx="728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11.25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1772816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4 quarter moving average helps to smooth out seasonal variations to show a more reliable trend.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68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467600" cy="6429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Interpretation of scatter graphs</a:t>
            </a:r>
            <a:endParaRPr lang="en-US" sz="2400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1907705" y="1772816"/>
            <a:ext cx="7236296" cy="4873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 dirty="0" smtClean="0">
                <a:solidFill>
                  <a:srgbClr val="0070C0"/>
                </a:solidFill>
              </a:rPr>
              <a:t>Scatter graphs </a:t>
            </a:r>
            <a:r>
              <a:rPr lang="en-GB" dirty="0" smtClean="0"/>
              <a:t>plot the relationship between 2 variables to identify  correlation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b="1" dirty="0" smtClean="0">
                <a:solidFill>
                  <a:srgbClr val="0070C0"/>
                </a:solidFill>
              </a:rPr>
              <a:t>Correlation</a:t>
            </a:r>
            <a:r>
              <a:rPr lang="en-GB" dirty="0" smtClean="0"/>
              <a:t> is the </a:t>
            </a:r>
            <a:r>
              <a:rPr lang="en-GB" dirty="0"/>
              <a:t>i</a:t>
            </a:r>
            <a:r>
              <a:rPr lang="en-GB" dirty="0" smtClean="0"/>
              <a:t>dentifying of a relationship between 2 variables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E.g. marketing budget and sales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sz="9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Correlation can be: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Positive	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 smtClean="0"/>
              <a:t> the 2 variables move in the same direction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 smtClean="0"/>
              <a:t> e.g. as temperature goes up ice cream sales go up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Negative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 smtClean="0"/>
              <a:t>the 2 variables move in opposite directions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 smtClean="0"/>
              <a:t> e.g. as road tax prices go up the sales of new 4 x 4s goes down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dirty="0" smtClean="0"/>
              <a:t>Zero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/>
              <a:t>t</a:t>
            </a:r>
            <a:r>
              <a:rPr lang="en-GB" sz="1900" dirty="0" smtClean="0"/>
              <a:t>here is no relationship between the factors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GB" sz="1900" dirty="0" smtClean="0"/>
              <a:t> e.g. average rain fall and sales of text books</a:t>
            </a:r>
          </a:p>
          <a:p>
            <a:pPr>
              <a:buFont typeface="Wingdings" pitchFamily="2" charset="2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7416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Correlation</a:t>
            </a:r>
            <a:endParaRPr lang="en-US" sz="2400" dirty="0"/>
          </a:p>
        </p:txBody>
      </p:sp>
      <p:sp>
        <p:nvSpPr>
          <p:cNvPr id="1843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9144000" cy="4873625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strength of correlation can be expressed on a spectrum from -1 to +1</a:t>
            </a:r>
            <a:endParaRPr lang="en-GB" dirty="0"/>
          </a:p>
          <a:p>
            <a:r>
              <a:rPr lang="en-GB" dirty="0" smtClean="0"/>
              <a:t> It can also be shown on a graph by plotting the coordinates and then drawing a line of best fit</a:t>
            </a:r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27099" y="1916832"/>
            <a:ext cx="7358063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-1                                                   0                                                  +1</a:t>
            </a:r>
          </a:p>
          <a:p>
            <a:pPr algn="ctr">
              <a:defRPr/>
            </a:pPr>
            <a:r>
              <a:rPr lang="en-GB" dirty="0"/>
              <a:t>Strong negative                          Zero                          Strong positive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889793" y="2996952"/>
            <a:ext cx="7358063" cy="0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77800" y="5465763"/>
            <a:ext cx="15001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928688" y="6215063"/>
            <a:ext cx="1704975" cy="11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1106487" y="4822826"/>
            <a:ext cx="1357313" cy="1141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4643438" y="6215063"/>
            <a:ext cx="17859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894138" y="5464175"/>
            <a:ext cx="15001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419872" y="4659679"/>
            <a:ext cx="1500188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Negative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70421" y="4872860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0421" y="5130425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17" name="TextBox 16"/>
          <p:cNvSpPr txBox="1"/>
          <p:nvPr/>
        </p:nvSpPr>
        <p:spPr>
          <a:xfrm>
            <a:off x="1311198" y="5072062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18" name="TextBox 17"/>
          <p:cNvSpPr txBox="1"/>
          <p:nvPr/>
        </p:nvSpPr>
        <p:spPr>
          <a:xfrm>
            <a:off x="1400664" y="5398368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19" name="TextBox 18"/>
          <p:cNvSpPr txBox="1"/>
          <p:nvPr/>
        </p:nvSpPr>
        <p:spPr>
          <a:xfrm>
            <a:off x="2287141" y="5561049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1517576" y="5908467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1741585" y="5729755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1999109" y="5893029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1472708" y="4750028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6" name="TextBox 25"/>
          <p:cNvSpPr txBox="1"/>
          <p:nvPr/>
        </p:nvSpPr>
        <p:spPr>
          <a:xfrm>
            <a:off x="1597569" y="4964340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7" name="TextBox 26"/>
          <p:cNvSpPr txBox="1"/>
          <p:nvPr/>
        </p:nvSpPr>
        <p:spPr>
          <a:xfrm>
            <a:off x="1348408" y="5245968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8" name="TextBox 27"/>
          <p:cNvSpPr txBox="1"/>
          <p:nvPr/>
        </p:nvSpPr>
        <p:spPr>
          <a:xfrm>
            <a:off x="2082236" y="5393532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29" name="TextBox 28"/>
          <p:cNvSpPr txBox="1"/>
          <p:nvPr/>
        </p:nvSpPr>
        <p:spPr>
          <a:xfrm>
            <a:off x="1763688" y="5301208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30" name="TextBox 29"/>
          <p:cNvSpPr txBox="1"/>
          <p:nvPr/>
        </p:nvSpPr>
        <p:spPr>
          <a:xfrm>
            <a:off x="1938220" y="4794734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31" name="TextBox 30"/>
          <p:cNvSpPr txBox="1"/>
          <p:nvPr/>
        </p:nvSpPr>
        <p:spPr>
          <a:xfrm>
            <a:off x="1607542" y="4579090"/>
            <a:ext cx="288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X</a:t>
            </a:r>
            <a:endParaRPr lang="en-GB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4529426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Draw a scatter </a:t>
            </a:r>
            <a:r>
              <a:rPr lang="en-GB" smtClean="0"/>
              <a:t>graph and </a:t>
            </a:r>
            <a:r>
              <a:rPr lang="en-GB" dirty="0" smtClean="0"/>
              <a:t>line of best fit to show a positive correlation.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62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2400" dirty="0" smtClean="0"/>
              <a:t>In pairs</a:t>
            </a:r>
            <a:endParaRPr lang="en-US" sz="2400" dirty="0"/>
          </a:p>
        </p:txBody>
      </p:sp>
      <p:sp>
        <p:nvSpPr>
          <p:cNvPr id="1843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0" y="1600200"/>
            <a:ext cx="9144000" cy="4873625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US" dirty="0" smtClean="0"/>
              <a:t>Plot each of the following combinations of variables on the spectrum above. Be prepared to justify your decision</a:t>
            </a:r>
          </a:p>
          <a:p>
            <a:pPr lvl="1">
              <a:buFont typeface="+mj-lt"/>
              <a:buAutoNum type="alphaLcPeriod"/>
            </a:pPr>
            <a:r>
              <a:rPr lang="en-US" dirty="0" smtClean="0"/>
              <a:t>Price of Coca Cola and sales of Tesco own brand cola</a:t>
            </a:r>
          </a:p>
          <a:p>
            <a:pPr lvl="1">
              <a:buFont typeface="+mj-lt"/>
              <a:buAutoNum type="alphaLcPeriod"/>
            </a:pPr>
            <a:r>
              <a:rPr lang="en-US" dirty="0" smtClean="0"/>
              <a:t>Advertising expenditure by Toyota and sales of the Toyota Prius</a:t>
            </a:r>
          </a:p>
          <a:p>
            <a:pPr lvl="1">
              <a:buFont typeface="+mj-lt"/>
              <a:buAutoNum type="alphaLcPeriod"/>
            </a:pPr>
            <a:r>
              <a:rPr lang="en-US" dirty="0" smtClean="0"/>
              <a:t>The launch of a new iPhone and profit margins at </a:t>
            </a:r>
            <a:r>
              <a:rPr lang="en-US" dirty="0" err="1" smtClean="0"/>
              <a:t>SuperDry</a:t>
            </a:r>
            <a:endParaRPr lang="en-US" dirty="0" smtClean="0"/>
          </a:p>
          <a:p>
            <a:pPr lvl="1">
              <a:buFont typeface="+mj-lt"/>
              <a:buAutoNum type="alphaLcPeriod"/>
            </a:pPr>
            <a:r>
              <a:rPr lang="en-US" dirty="0" smtClean="0"/>
              <a:t>Fuel prices and price of used cars</a:t>
            </a:r>
          </a:p>
          <a:p>
            <a:pPr lvl="1">
              <a:buFont typeface="+mj-lt"/>
              <a:buAutoNum type="alphaLcPeriod"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927099" y="1916832"/>
            <a:ext cx="7358063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-1                                                   0                                                  +1</a:t>
            </a:r>
          </a:p>
          <a:p>
            <a:pPr algn="ctr">
              <a:defRPr/>
            </a:pPr>
            <a:r>
              <a:rPr lang="en-GB" dirty="0"/>
              <a:t>Strong negative                          Zero                          Strong positive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889793" y="2996952"/>
            <a:ext cx="7358063" cy="0"/>
          </a:xfrm>
          <a:prstGeom prst="straightConnector1">
            <a:avLst/>
          </a:prstGeom>
          <a:ln w="508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57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Custom 1">
      <a:dk1>
        <a:srgbClr val="000000"/>
      </a:dk1>
      <a:lt1>
        <a:srgbClr val="FFFFFF"/>
      </a:lt1>
      <a:dk2>
        <a:srgbClr val="FEDD61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2390</TotalTime>
  <Words>903</Words>
  <Application>Microsoft Office PowerPoint</Application>
  <PresentationFormat>On-screen Show (4:3)</PresentationFormat>
  <Paragraphs>198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Mod</vt:lpstr>
      <vt:lpstr>Microsoft Excel 97-2003 Worksheet</vt:lpstr>
      <vt:lpstr> 3.3.1 Quantitative sales forecasting</vt:lpstr>
      <vt:lpstr>3.3.1 Quantitative sales forecasting</vt:lpstr>
      <vt:lpstr>Sales forecasting</vt:lpstr>
      <vt:lpstr>Time-series analysis</vt:lpstr>
      <vt:lpstr>Calculating moving averages</vt:lpstr>
      <vt:lpstr>Calculating moving averages</vt:lpstr>
      <vt:lpstr>Interpretation of scatter graphs</vt:lpstr>
      <vt:lpstr>Correlation</vt:lpstr>
      <vt:lpstr>In pairs</vt:lpstr>
      <vt:lpstr>Test yourself</vt:lpstr>
      <vt:lpstr>Extrapolation</vt:lpstr>
      <vt:lpstr>Extrapolation</vt:lpstr>
      <vt:lpstr>Limitations of quantitative sales forecasting techniques</vt:lpstr>
      <vt:lpstr>3.3.1 Quantitative sales forecasting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1.1.1</dc:title>
  <dc:creator>Time2Resources</dc:creator>
  <cp:lastModifiedBy>Helen</cp:lastModifiedBy>
  <cp:revision>386</cp:revision>
  <dcterms:created xsi:type="dcterms:W3CDTF">2009-08-01T13:37:35Z</dcterms:created>
  <dcterms:modified xsi:type="dcterms:W3CDTF">2017-02-06T12:17:06Z</dcterms:modified>
</cp:coreProperties>
</file>