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F99C62-0B0F-4BD9-95F7-A6E81E0BE012}" type="datetimeFigureOut">
              <a:rPr lang="en-GB" smtClean="0"/>
              <a:t>12/06/2020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3407370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F99C62-0B0F-4BD9-95F7-A6E81E0BE012}" type="datetimeFigureOut">
              <a:rPr lang="en-GB" smtClean="0"/>
              <a:t>12/06/2020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108911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F99C62-0B0F-4BD9-95F7-A6E81E0BE012}" type="datetimeFigureOut">
              <a:rPr lang="en-GB" smtClean="0"/>
              <a:t>12/06/2020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146793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F99C62-0B0F-4BD9-95F7-A6E81E0BE012}" type="datetimeFigureOut">
              <a:rPr lang="en-GB" smtClean="0"/>
              <a:t>12/06/2020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206909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99C62-0B0F-4BD9-95F7-A6E81E0BE012}" type="datetimeFigureOut">
              <a:rPr lang="en-GB" smtClean="0"/>
              <a:t>12/06/2020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2518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F99C62-0B0F-4BD9-95F7-A6E81E0BE012}" type="datetimeFigureOut">
              <a:rPr lang="en-GB" smtClean="0"/>
              <a:t>12/06/2020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77972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F99C62-0B0F-4BD9-95F7-A6E81E0BE012}" type="datetimeFigureOut">
              <a:rPr lang="en-GB" smtClean="0"/>
              <a:t>12/06/2020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1539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F99C62-0B0F-4BD9-95F7-A6E81E0BE012}" type="datetimeFigureOut">
              <a:rPr lang="en-GB" smtClean="0"/>
              <a:t>12/06/2020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18372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99C62-0B0F-4BD9-95F7-A6E81E0BE012}" type="datetimeFigureOut">
              <a:rPr lang="en-GB" smtClean="0"/>
              <a:t>12/06/2020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376762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99C62-0B0F-4BD9-95F7-A6E81E0BE012}" type="datetimeFigureOut">
              <a:rPr lang="en-GB" smtClean="0"/>
              <a:t>12/06/2020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224135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99C62-0B0F-4BD9-95F7-A6E81E0BE012}" type="datetimeFigureOut">
              <a:rPr lang="en-GB" smtClean="0"/>
              <a:t>12/06/2020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21D75F-33BF-4E5E-963B-723E1F5FF903}" type="slidenum">
              <a:rPr lang="en-GB" smtClean="0"/>
              <a:t>‹#›</a:t>
            </a:fld>
            <a:endParaRPr lang="en-GB"/>
          </a:p>
        </p:txBody>
      </p:sp>
    </p:spTree>
    <p:extLst>
      <p:ext uri="{BB962C8B-B14F-4D97-AF65-F5344CB8AC3E}">
        <p14:creationId xmlns:p14="http://schemas.microsoft.com/office/powerpoint/2010/main" val="324816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99C62-0B0F-4BD9-95F7-A6E81E0BE012}" type="datetimeFigureOut">
              <a:rPr lang="en-GB" smtClean="0"/>
              <a:t>12/06/2020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1D75F-33BF-4E5E-963B-723E1F5FF903}" type="slidenum">
              <a:rPr lang="en-GB" smtClean="0"/>
              <a:t>‹#›</a:t>
            </a:fld>
            <a:endParaRPr lang="en-GB"/>
          </a:p>
        </p:txBody>
      </p:sp>
    </p:spTree>
    <p:extLst>
      <p:ext uri="{BB962C8B-B14F-4D97-AF65-F5344CB8AC3E}">
        <p14:creationId xmlns:p14="http://schemas.microsoft.com/office/powerpoint/2010/main" val="841222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www1.worldbank.org/economicpolicy/globalization/" TargetMode="External"/><Relationship Id="rId3" Type="http://schemas.openxmlformats.org/officeDocument/2006/relationships/hyperlink" Target="http://www.guardian.co.uk/globalisation/story/0,7369,823274,00.html" TargetMode="External"/><Relationship Id="rId7" Type="http://schemas.openxmlformats.org/officeDocument/2006/relationships/hyperlink" Target="http://www.economist.com/search/search.cfm?qr=globalisation&amp;area=5" TargetMode="External"/><Relationship Id="rId2" Type="http://schemas.openxmlformats.org/officeDocument/2006/relationships/hyperlink" Target="http://www.bbc.co.uk/worldservice/programmes/globalisation/" TargetMode="External"/><Relationship Id="rId1" Type="http://schemas.openxmlformats.org/officeDocument/2006/relationships/slideLayout" Target="../slideLayouts/slideLayout7.xml"/><Relationship Id="rId6" Type="http://schemas.openxmlformats.org/officeDocument/2006/relationships/hyperlink" Target="http://www.whirledbank.org/" TargetMode="External"/><Relationship Id="rId5" Type="http://schemas.openxmlformats.org/officeDocument/2006/relationships/hyperlink" Target="http://www.johnpilger.com/page.asp?partid=297" TargetMode="External"/><Relationship Id="rId10" Type="http://schemas.openxmlformats.org/officeDocument/2006/relationships/hyperlink" Target="http://ifsw.org/policies/globalisation-and-the-environment/" TargetMode="External"/><Relationship Id="rId4" Type="http://schemas.openxmlformats.org/officeDocument/2006/relationships/hyperlink" Target="http://www.globalisationguide.org/" TargetMode="External"/><Relationship Id="rId9" Type="http://schemas.openxmlformats.org/officeDocument/2006/relationships/hyperlink" Target="http://www.caledonia.org.uk/papers/Globalisation.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781857"/>
          </a:xfrm>
          <a:prstGeom prst="rect">
            <a:avLst/>
          </a:prstGeom>
        </p:spPr>
        <p:txBody>
          <a:bodyPr wrap="square">
            <a:spAutoFit/>
          </a:bodyPr>
          <a:lstStyle/>
          <a:p>
            <a:pPr algn="ctr">
              <a:lnSpc>
                <a:spcPct val="115000"/>
              </a:lnSpc>
              <a:spcAft>
                <a:spcPts val="0"/>
              </a:spcAft>
            </a:pPr>
            <a:r>
              <a:rPr lang="en-GB" sz="2400" b="1" u="sng" dirty="0" smtClean="0">
                <a:effectLst/>
                <a:latin typeface="Century Gothic"/>
                <a:ea typeface="Calibri"/>
                <a:cs typeface="Times New Roman"/>
              </a:rPr>
              <a:t>A Level Geography Transition Work – Week 5</a:t>
            </a:r>
            <a:endParaRPr lang="en-GB" dirty="0" smtClean="0">
              <a:effectLst/>
              <a:latin typeface="Century Gothic"/>
              <a:ea typeface="Calibri"/>
              <a:cs typeface="Times New Roman"/>
            </a:endParaRPr>
          </a:p>
          <a:p>
            <a:pPr algn="ctr">
              <a:lnSpc>
                <a:spcPct val="115000"/>
              </a:lnSpc>
              <a:spcAft>
                <a:spcPts val="0"/>
              </a:spcAft>
            </a:pPr>
            <a:r>
              <a:rPr lang="en-GB" sz="2400" b="1" u="sng" dirty="0" smtClean="0">
                <a:effectLst/>
                <a:latin typeface="Century Gothic"/>
                <a:ea typeface="Calibri"/>
                <a:cs typeface="Times New Roman"/>
              </a:rPr>
              <a:t>Globalisation</a:t>
            </a:r>
            <a:endParaRPr lang="en-GB" dirty="0" smtClean="0">
              <a:effectLst/>
              <a:latin typeface="Century Gothic"/>
              <a:ea typeface="Calibri"/>
              <a:cs typeface="Times New Roman"/>
            </a:endParaRPr>
          </a:p>
          <a:p>
            <a:pPr algn="ctr">
              <a:lnSpc>
                <a:spcPct val="115000"/>
              </a:lnSpc>
              <a:spcAft>
                <a:spcPts val="0"/>
              </a:spcAft>
            </a:pPr>
            <a:r>
              <a:rPr lang="en-GB" sz="2400" b="1" u="none" strike="noStrike" smtClean="0">
                <a:effectLst/>
                <a:latin typeface="Century Gothic"/>
                <a:ea typeface="Calibri"/>
                <a:cs typeface="Times New Roman"/>
              </a:rPr>
              <a:t> </a:t>
            </a:r>
            <a:r>
              <a:rPr lang="en-GB" smtClean="0">
                <a:effectLst/>
                <a:latin typeface="Century Gothic"/>
                <a:ea typeface="Calibri"/>
                <a:cs typeface="Times New Roman"/>
              </a:rPr>
              <a:t>Globalisation </a:t>
            </a:r>
            <a:r>
              <a:rPr lang="en-GB" dirty="0" smtClean="0">
                <a:effectLst/>
                <a:latin typeface="Century Gothic"/>
                <a:ea typeface="Calibri"/>
                <a:cs typeface="Times New Roman"/>
              </a:rPr>
              <a:t>as a concept is present across most of the units you will study as part of the OCR A Level in Geography. </a:t>
            </a:r>
            <a:r>
              <a:rPr lang="en-GB" dirty="0" smtClean="0">
                <a:latin typeface="Century Gothic"/>
                <a:ea typeface="Calibri"/>
                <a:cs typeface="Times New Roman"/>
              </a:rPr>
              <a:t>You will study this concept in the following units of work:</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Changing Spaces; Making Places</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Coastal Landscape Systems</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Hazardous Earth</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Global Migration Systems</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Human Rights</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Earth’s Life Support Systems</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Disease Dilemmas</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a:t>
            </a:r>
            <a:r>
              <a:rPr lang="en-GB" b="1" i="1" dirty="0" smtClean="0">
                <a:latin typeface="Century Gothic"/>
                <a:ea typeface="Calibri"/>
                <a:cs typeface="Times New Roman"/>
              </a:rPr>
              <a:t>that’s every single unit – it’s a very important concept!)</a:t>
            </a:r>
            <a:endParaRPr lang="en-GB" dirty="0" smtClean="0">
              <a:latin typeface="Century Gothic"/>
              <a:ea typeface="Calibri"/>
              <a:cs typeface="Times New Roman"/>
            </a:endParaRPr>
          </a:p>
          <a:p>
            <a:pPr marL="285750" indent="-285750">
              <a:lnSpc>
                <a:spcPct val="115000"/>
              </a:lnSpc>
              <a:spcAft>
                <a:spcPts val="0"/>
              </a:spcAft>
              <a:buFont typeface="Arial" pitchFamily="34" charset="0"/>
              <a:buChar char="•"/>
            </a:pPr>
            <a:endParaRPr lang="en-GB" dirty="0">
              <a:latin typeface="Century Gothic"/>
              <a:ea typeface="Calibri"/>
              <a:cs typeface="Times New Roman"/>
            </a:endParaRPr>
          </a:p>
          <a:p>
            <a:pPr>
              <a:lnSpc>
                <a:spcPct val="115000"/>
              </a:lnSpc>
              <a:spcAft>
                <a:spcPts val="0"/>
              </a:spcAft>
            </a:pPr>
            <a:r>
              <a:rPr lang="en-GB" dirty="0" smtClean="0">
                <a:effectLst/>
                <a:latin typeface="Century Gothic"/>
                <a:ea typeface="Calibri"/>
                <a:cs typeface="Times New Roman"/>
              </a:rPr>
              <a:t>Your work this week will focus on globalisation:</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What is it?</a:t>
            </a:r>
          </a:p>
          <a:p>
            <a:pPr marL="285750" indent="-285750">
              <a:lnSpc>
                <a:spcPct val="115000"/>
              </a:lnSpc>
              <a:spcAft>
                <a:spcPts val="0"/>
              </a:spcAft>
              <a:buFont typeface="Arial" pitchFamily="34" charset="0"/>
              <a:buChar char="•"/>
            </a:pPr>
            <a:r>
              <a:rPr lang="en-GB" dirty="0" smtClean="0">
                <a:effectLst/>
                <a:latin typeface="Century Gothic"/>
                <a:ea typeface="Calibri"/>
                <a:cs typeface="Times New Roman"/>
              </a:rPr>
              <a:t>What has caused it?</a:t>
            </a:r>
          </a:p>
          <a:p>
            <a:pPr marL="285750" indent="-285750">
              <a:lnSpc>
                <a:spcPct val="115000"/>
              </a:lnSpc>
              <a:spcAft>
                <a:spcPts val="0"/>
              </a:spcAft>
              <a:buFont typeface="Arial" pitchFamily="34" charset="0"/>
              <a:buChar char="•"/>
            </a:pPr>
            <a:r>
              <a:rPr lang="en-GB" dirty="0" smtClean="0">
                <a:latin typeface="Century Gothic"/>
                <a:ea typeface="Calibri"/>
                <a:cs typeface="Times New Roman"/>
              </a:rPr>
              <a:t>How has it affected my life?</a:t>
            </a:r>
          </a:p>
          <a:p>
            <a:pPr marL="285750" indent="-285750">
              <a:lnSpc>
                <a:spcPct val="115000"/>
              </a:lnSpc>
              <a:spcAft>
                <a:spcPts val="0"/>
              </a:spcAft>
              <a:buFont typeface="Arial" pitchFamily="34" charset="0"/>
              <a:buChar char="•"/>
            </a:pPr>
            <a:r>
              <a:rPr lang="en-GB" dirty="0" smtClean="0">
                <a:effectLst/>
                <a:latin typeface="Century Gothic"/>
                <a:ea typeface="Calibri"/>
                <a:cs typeface="Times New Roman"/>
              </a:rPr>
              <a:t>What are it’s impacts, positive and negative?</a:t>
            </a:r>
          </a:p>
          <a:p>
            <a:pPr>
              <a:lnSpc>
                <a:spcPct val="115000"/>
              </a:lnSpc>
              <a:spcAft>
                <a:spcPts val="0"/>
              </a:spcAft>
            </a:pPr>
            <a:endParaRPr lang="en-GB" dirty="0">
              <a:latin typeface="Century Gothic"/>
              <a:ea typeface="Calibri"/>
              <a:cs typeface="Times New Roman"/>
            </a:endParaRPr>
          </a:p>
        </p:txBody>
      </p:sp>
    </p:spTree>
    <p:extLst>
      <p:ext uri="{BB962C8B-B14F-4D97-AF65-F5344CB8AC3E}">
        <p14:creationId xmlns:p14="http://schemas.microsoft.com/office/powerpoint/2010/main" val="3080559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60" y="476672"/>
            <a:ext cx="9167960" cy="5826210"/>
          </a:xfrm>
          <a:prstGeom prst="rect">
            <a:avLst/>
          </a:prstGeom>
        </p:spPr>
        <p:txBody>
          <a:bodyPr wrap="square">
            <a:spAutoFit/>
          </a:bodyPr>
          <a:lstStyle/>
          <a:p>
            <a:pPr>
              <a:lnSpc>
                <a:spcPct val="115000"/>
              </a:lnSpc>
              <a:spcAft>
                <a:spcPts val="0"/>
              </a:spcAft>
            </a:pPr>
            <a:r>
              <a:rPr lang="en-GB" b="1" u="sng" dirty="0" smtClean="0">
                <a:latin typeface="Century Gothic" pitchFamily="34" charset="0"/>
              </a:rPr>
              <a:t>Useful Links and </a:t>
            </a:r>
            <a:r>
              <a:rPr lang="en-GB" b="1" u="sng" dirty="0" err="1" smtClean="0">
                <a:latin typeface="Century Gothic" pitchFamily="34" charset="0"/>
              </a:rPr>
              <a:t>Artcles</a:t>
            </a:r>
            <a:r>
              <a:rPr lang="en-GB" b="1" u="sng" dirty="0" smtClean="0">
                <a:latin typeface="Century Gothic" pitchFamily="34" charset="0"/>
              </a:rPr>
              <a:t>:</a:t>
            </a:r>
          </a:p>
          <a:p>
            <a:pPr>
              <a:lnSpc>
                <a:spcPct val="115000"/>
              </a:lnSpc>
              <a:spcAft>
                <a:spcPts val="0"/>
              </a:spcAft>
            </a:pPr>
            <a:endParaRPr lang="en-GB" b="1" u="sng" dirty="0" smtClean="0">
              <a:latin typeface="Century Gothic" pitchFamily="34" charset="0"/>
            </a:endParaRPr>
          </a:p>
          <a:p>
            <a:pPr marL="285750" indent="-285750">
              <a:lnSpc>
                <a:spcPct val="115000"/>
              </a:lnSpc>
              <a:spcAft>
                <a:spcPts val="0"/>
              </a:spcAft>
              <a:buFont typeface="Arial" pitchFamily="34" charset="0"/>
              <a:buChar char="•"/>
            </a:pPr>
            <a:r>
              <a:rPr lang="en-GB" dirty="0" smtClean="0">
                <a:latin typeface="Century Gothic" pitchFamily="34" charset="0"/>
              </a:rPr>
              <a:t>BBC World Service guide: </a:t>
            </a:r>
            <a:r>
              <a:rPr lang="en-GB" dirty="0" smtClean="0">
                <a:latin typeface="Century Gothic" pitchFamily="34" charset="0"/>
                <a:hlinkClick r:id="rId2"/>
              </a:rPr>
              <a:t>http://www.bbc.co.uk/worldservice/programmes/globalisation/</a:t>
            </a:r>
            <a:endParaRPr lang="en-GB" dirty="0" smtClean="0">
              <a:latin typeface="Century Gothic" pitchFamily="34" charset="0"/>
            </a:endParaRPr>
          </a:p>
          <a:p>
            <a:pPr marL="285750" indent="-285750">
              <a:lnSpc>
                <a:spcPct val="115000"/>
              </a:lnSpc>
              <a:spcAft>
                <a:spcPts val="0"/>
              </a:spcAft>
              <a:buFont typeface="Arial" pitchFamily="34" charset="0"/>
              <a:buChar char="•"/>
            </a:pPr>
            <a:r>
              <a:rPr lang="en-GB" dirty="0" smtClean="0">
                <a:latin typeface="Century Gothic" pitchFamily="34" charset="0"/>
              </a:rPr>
              <a:t>Guardian special report: </a:t>
            </a:r>
            <a:r>
              <a:rPr lang="en-GB" dirty="0" smtClean="0">
                <a:latin typeface="Century Gothic" pitchFamily="34" charset="0"/>
                <a:hlinkClick r:id="rId3"/>
              </a:rPr>
              <a:t>http://www.guardian.co.uk/globalisation/story/0,7369,823274,00.html</a:t>
            </a:r>
            <a:endParaRPr lang="en-GB" dirty="0" smtClean="0">
              <a:latin typeface="Century Gothic" pitchFamily="34" charset="0"/>
            </a:endParaRPr>
          </a:p>
          <a:p>
            <a:pPr marL="285750" indent="-285750">
              <a:lnSpc>
                <a:spcPct val="115000"/>
              </a:lnSpc>
              <a:spcAft>
                <a:spcPts val="0"/>
              </a:spcAft>
              <a:buFont typeface="Arial" pitchFamily="34" charset="0"/>
              <a:buChar char="•"/>
            </a:pPr>
            <a:r>
              <a:rPr lang="en-GB" dirty="0" smtClean="0">
                <a:latin typeface="Century Gothic" pitchFamily="34" charset="0"/>
              </a:rPr>
              <a:t>Globalisation: </a:t>
            </a:r>
            <a:r>
              <a:rPr lang="en-GB" dirty="0" smtClean="0">
                <a:latin typeface="Century Gothic" pitchFamily="34" charset="0"/>
                <a:hlinkClick r:id="rId4"/>
              </a:rPr>
              <a:t>http://www.globalisationguide.org</a:t>
            </a:r>
            <a:endParaRPr lang="en-GB" dirty="0" smtClean="0">
              <a:latin typeface="Century Gothic" pitchFamily="34" charset="0"/>
            </a:endParaRPr>
          </a:p>
          <a:p>
            <a:pPr marL="285750" indent="-285750">
              <a:lnSpc>
                <a:spcPct val="115000"/>
              </a:lnSpc>
              <a:spcAft>
                <a:spcPts val="0"/>
              </a:spcAft>
              <a:buFont typeface="Arial" pitchFamily="34" charset="0"/>
              <a:buChar char="•"/>
            </a:pPr>
            <a:r>
              <a:rPr lang="en-GB" dirty="0" smtClean="0">
                <a:latin typeface="Century Gothic" pitchFamily="34" charset="0"/>
              </a:rPr>
              <a:t>Series </a:t>
            </a:r>
            <a:r>
              <a:rPr lang="en-GB" dirty="0">
                <a:latin typeface="Century Gothic" pitchFamily="34" charset="0"/>
              </a:rPr>
              <a:t>of articles by John </a:t>
            </a:r>
            <a:r>
              <a:rPr lang="en-GB" dirty="0" err="1">
                <a:latin typeface="Century Gothic" pitchFamily="34" charset="0"/>
              </a:rPr>
              <a:t>Pilger</a:t>
            </a:r>
            <a:r>
              <a:rPr lang="en-GB" dirty="0">
                <a:latin typeface="Century Gothic" pitchFamily="34" charset="0"/>
              </a:rPr>
              <a:t> on </a:t>
            </a:r>
            <a:r>
              <a:rPr lang="en-GB" dirty="0" smtClean="0">
                <a:latin typeface="Century Gothic" pitchFamily="34" charset="0"/>
              </a:rPr>
              <a:t>globalisation: </a:t>
            </a:r>
            <a:r>
              <a:rPr lang="en-GB" dirty="0" smtClean="0">
                <a:latin typeface="Century Gothic" pitchFamily="34" charset="0"/>
                <a:hlinkClick r:id="rId5"/>
              </a:rPr>
              <a:t>http</a:t>
            </a:r>
            <a:r>
              <a:rPr lang="en-GB" dirty="0">
                <a:latin typeface="Century Gothic" pitchFamily="34" charset="0"/>
                <a:hlinkClick r:id="rId5"/>
              </a:rPr>
              <a:t>://</a:t>
            </a:r>
            <a:r>
              <a:rPr lang="en-GB" dirty="0" smtClean="0">
                <a:latin typeface="Century Gothic" pitchFamily="34" charset="0"/>
                <a:hlinkClick r:id="rId5"/>
              </a:rPr>
              <a:t>www.johnpilger.com/page.asp?partid=297</a:t>
            </a:r>
            <a:r>
              <a:rPr lang="en-GB" dirty="0" smtClean="0">
                <a:latin typeface="Century Gothic" pitchFamily="34" charset="0"/>
              </a:rPr>
              <a:t> </a:t>
            </a:r>
          </a:p>
          <a:p>
            <a:pPr marL="285750" indent="-285750">
              <a:lnSpc>
                <a:spcPct val="115000"/>
              </a:lnSpc>
              <a:spcAft>
                <a:spcPts val="0"/>
              </a:spcAft>
              <a:buFont typeface="Arial" pitchFamily="34" charset="0"/>
              <a:buChar char="•"/>
            </a:pPr>
            <a:r>
              <a:rPr lang="en-GB" dirty="0" smtClean="0">
                <a:latin typeface="Century Gothic" pitchFamily="34" charset="0"/>
              </a:rPr>
              <a:t>The </a:t>
            </a:r>
            <a:r>
              <a:rPr lang="en-GB" dirty="0">
                <a:latin typeface="Century Gothic" pitchFamily="34" charset="0"/>
              </a:rPr>
              <a:t>Whirled Bank-spoof site of the World </a:t>
            </a:r>
            <a:r>
              <a:rPr lang="en-GB" dirty="0" smtClean="0">
                <a:latin typeface="Century Gothic" pitchFamily="34" charset="0"/>
              </a:rPr>
              <a:t>Bank: </a:t>
            </a:r>
            <a:r>
              <a:rPr lang="en-GB" dirty="0" smtClean="0">
                <a:latin typeface="Century Gothic" pitchFamily="34" charset="0"/>
                <a:hlinkClick r:id="rId6"/>
              </a:rPr>
              <a:t>http</a:t>
            </a:r>
            <a:r>
              <a:rPr lang="en-GB" dirty="0">
                <a:latin typeface="Century Gothic" pitchFamily="34" charset="0"/>
                <a:hlinkClick r:id="rId6"/>
              </a:rPr>
              <a:t>://</a:t>
            </a:r>
            <a:r>
              <a:rPr lang="en-GB" dirty="0" smtClean="0">
                <a:latin typeface="Century Gothic" pitchFamily="34" charset="0"/>
                <a:hlinkClick r:id="rId6"/>
              </a:rPr>
              <a:t>www.whirledbank.org</a:t>
            </a:r>
            <a:r>
              <a:rPr lang="en-GB" dirty="0" smtClean="0">
                <a:latin typeface="Century Gothic" pitchFamily="34" charset="0"/>
              </a:rPr>
              <a:t> </a:t>
            </a:r>
          </a:p>
          <a:p>
            <a:pPr marL="285750" indent="-285750">
              <a:lnSpc>
                <a:spcPct val="115000"/>
              </a:lnSpc>
              <a:spcAft>
                <a:spcPts val="0"/>
              </a:spcAft>
              <a:buFont typeface="Arial" pitchFamily="34" charset="0"/>
              <a:buChar char="•"/>
            </a:pPr>
            <a:r>
              <a:rPr lang="en-GB" dirty="0" smtClean="0">
                <a:latin typeface="Century Gothic" pitchFamily="34" charset="0"/>
              </a:rPr>
              <a:t>Articles </a:t>
            </a:r>
            <a:r>
              <a:rPr lang="en-GB" dirty="0">
                <a:latin typeface="Century Gothic" pitchFamily="34" charset="0"/>
              </a:rPr>
              <a:t>from </a:t>
            </a:r>
            <a:r>
              <a:rPr lang="en-GB" dirty="0" smtClean="0">
                <a:latin typeface="Century Gothic" pitchFamily="34" charset="0"/>
              </a:rPr>
              <a:t>The Economist: </a:t>
            </a:r>
            <a:r>
              <a:rPr lang="en-GB" dirty="0" smtClean="0">
                <a:latin typeface="Century Gothic" pitchFamily="34" charset="0"/>
                <a:hlinkClick r:id="rId7"/>
              </a:rPr>
              <a:t>http</a:t>
            </a:r>
            <a:r>
              <a:rPr lang="en-GB" dirty="0">
                <a:latin typeface="Century Gothic" pitchFamily="34" charset="0"/>
                <a:hlinkClick r:id="rId7"/>
              </a:rPr>
              <a:t>://</a:t>
            </a:r>
            <a:r>
              <a:rPr lang="en-GB" dirty="0" smtClean="0">
                <a:latin typeface="Century Gothic" pitchFamily="34" charset="0"/>
                <a:hlinkClick r:id="rId7"/>
              </a:rPr>
              <a:t>www.economist.com/search/search.cfm?qr=globalisation&amp;area=5</a:t>
            </a:r>
            <a:r>
              <a:rPr lang="en-GB" dirty="0" smtClean="0">
                <a:latin typeface="Century Gothic" pitchFamily="34" charset="0"/>
              </a:rPr>
              <a:t> </a:t>
            </a:r>
          </a:p>
          <a:p>
            <a:pPr marL="285750" indent="-285750">
              <a:lnSpc>
                <a:spcPct val="115000"/>
              </a:lnSpc>
              <a:spcAft>
                <a:spcPts val="0"/>
              </a:spcAft>
              <a:buFont typeface="Arial" pitchFamily="34" charset="0"/>
              <a:buChar char="•"/>
            </a:pPr>
            <a:r>
              <a:rPr lang="en-GB" dirty="0" smtClean="0">
                <a:latin typeface="Century Gothic" pitchFamily="34" charset="0"/>
              </a:rPr>
              <a:t>Globalization-from </a:t>
            </a:r>
            <a:r>
              <a:rPr lang="en-GB" dirty="0">
                <a:latin typeface="Century Gothic" pitchFamily="34" charset="0"/>
              </a:rPr>
              <a:t>the World Bank Web site </a:t>
            </a:r>
            <a:r>
              <a:rPr lang="en-GB" dirty="0" smtClean="0">
                <a:latin typeface="Century Gothic" pitchFamily="34" charset="0"/>
                <a:hlinkClick r:id="rId8"/>
              </a:rPr>
              <a:t>http</a:t>
            </a:r>
            <a:r>
              <a:rPr lang="en-GB" dirty="0">
                <a:latin typeface="Century Gothic" pitchFamily="34" charset="0"/>
                <a:hlinkClick r:id="rId8"/>
              </a:rPr>
              <a:t>://www1.worldbank.org/economicpolicy/globalization</a:t>
            </a:r>
            <a:r>
              <a:rPr lang="en-GB" dirty="0" smtClean="0">
                <a:latin typeface="Century Gothic" pitchFamily="34" charset="0"/>
                <a:hlinkClick r:id="rId8"/>
              </a:rPr>
              <a:t>/</a:t>
            </a:r>
            <a:r>
              <a:rPr lang="en-GB" dirty="0" smtClean="0">
                <a:latin typeface="Century Gothic" pitchFamily="34" charset="0"/>
              </a:rPr>
              <a:t> </a:t>
            </a:r>
          </a:p>
          <a:p>
            <a:pPr marL="285750" indent="-285750">
              <a:lnSpc>
                <a:spcPct val="115000"/>
              </a:lnSpc>
              <a:spcAft>
                <a:spcPts val="0"/>
              </a:spcAft>
              <a:buFont typeface="Arial" pitchFamily="34" charset="0"/>
              <a:buChar char="•"/>
            </a:pPr>
            <a:r>
              <a:rPr lang="en-GB" dirty="0" smtClean="0">
                <a:latin typeface="Century Gothic" pitchFamily="34" charset="0"/>
              </a:rPr>
              <a:t>How </a:t>
            </a:r>
            <a:r>
              <a:rPr lang="en-GB" dirty="0">
                <a:latin typeface="Century Gothic" pitchFamily="34" charset="0"/>
              </a:rPr>
              <a:t>to manage globalisation: </a:t>
            </a:r>
            <a:r>
              <a:rPr lang="en-GB" dirty="0" smtClean="0">
                <a:latin typeface="Century Gothic" pitchFamily="34" charset="0"/>
                <a:hlinkClick r:id="rId9"/>
              </a:rPr>
              <a:t>www.caledonia.org.uk/papers/Globalisation.doc</a:t>
            </a:r>
            <a:r>
              <a:rPr lang="en-GB" dirty="0" smtClean="0">
                <a:latin typeface="Century Gothic" pitchFamily="34" charset="0"/>
              </a:rPr>
              <a:t> </a:t>
            </a:r>
            <a:r>
              <a:rPr lang="en-GB" dirty="0" smtClean="0">
                <a:latin typeface="Century Gothic" pitchFamily="34" charset="0"/>
                <a:hlinkClick r:id="rId10"/>
              </a:rPr>
              <a:t>http</a:t>
            </a:r>
            <a:r>
              <a:rPr lang="en-GB" dirty="0">
                <a:latin typeface="Century Gothic" pitchFamily="34" charset="0"/>
                <a:hlinkClick r:id="rId10"/>
              </a:rPr>
              <a:t>://ifsw.org/policies/globalisation-and-the-environment</a:t>
            </a:r>
            <a:r>
              <a:rPr lang="en-GB" dirty="0" smtClean="0">
                <a:latin typeface="Century Gothic" pitchFamily="34" charset="0"/>
                <a:hlinkClick r:id="rId10"/>
              </a:rPr>
              <a:t>/</a:t>
            </a:r>
            <a:r>
              <a:rPr lang="en-GB" dirty="0" smtClean="0">
                <a:latin typeface="Century Gothic" pitchFamily="34" charset="0"/>
              </a:rPr>
              <a:t> </a:t>
            </a:r>
          </a:p>
          <a:p>
            <a:pPr marL="285750" indent="-285750">
              <a:lnSpc>
                <a:spcPct val="115000"/>
              </a:lnSpc>
              <a:spcAft>
                <a:spcPts val="0"/>
              </a:spcAft>
              <a:buFont typeface="Arial" pitchFamily="34" charset="0"/>
              <a:buChar char="•"/>
            </a:pPr>
            <a:r>
              <a:rPr lang="en-GB" dirty="0" smtClean="0">
                <a:latin typeface="Century Gothic" pitchFamily="34" charset="0"/>
              </a:rPr>
              <a:t>Look </a:t>
            </a:r>
            <a:r>
              <a:rPr lang="en-GB" dirty="0">
                <a:latin typeface="Century Gothic" pitchFamily="34" charset="0"/>
              </a:rPr>
              <a:t>at national newspapers to find up to date articles.</a:t>
            </a:r>
            <a:endParaRPr lang="en-GB" b="1" dirty="0">
              <a:effectLst/>
              <a:latin typeface="Century Gothic" pitchFamily="34" charset="0"/>
              <a:ea typeface="Calibri"/>
              <a:cs typeface="Times New Roman"/>
            </a:endParaRPr>
          </a:p>
        </p:txBody>
      </p:sp>
    </p:spTree>
    <p:extLst>
      <p:ext uri="{BB962C8B-B14F-4D97-AF65-F5344CB8AC3E}">
        <p14:creationId xmlns:p14="http://schemas.microsoft.com/office/powerpoint/2010/main" val="2604585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247317"/>
          </a:xfrm>
          <a:prstGeom prst="rect">
            <a:avLst/>
          </a:prstGeom>
          <a:noFill/>
        </p:spPr>
        <p:txBody>
          <a:bodyPr wrap="square" rtlCol="0">
            <a:spAutoFit/>
          </a:bodyPr>
          <a:lstStyle/>
          <a:p>
            <a:r>
              <a:rPr lang="en-GB" b="1" u="sng" dirty="0" smtClean="0">
                <a:latin typeface="Century Gothic" pitchFamily="34" charset="0"/>
              </a:rPr>
              <a:t>Task 1:</a:t>
            </a:r>
          </a:p>
          <a:p>
            <a:r>
              <a:rPr lang="en-GB" b="1" dirty="0" smtClean="0">
                <a:latin typeface="Century Gothic" pitchFamily="34" charset="0"/>
              </a:rPr>
              <a:t>What does globalisation mean to you?</a:t>
            </a:r>
          </a:p>
          <a:p>
            <a:endParaRPr lang="en-GB" b="1" dirty="0">
              <a:latin typeface="Century Gothic" pitchFamily="34" charset="0"/>
            </a:endParaRPr>
          </a:p>
          <a:p>
            <a:endParaRPr lang="en-GB" b="1" dirty="0" smtClean="0">
              <a:latin typeface="Century Gothic" pitchFamily="34" charset="0"/>
            </a:endParaRPr>
          </a:p>
          <a:p>
            <a:r>
              <a:rPr lang="en-GB" b="1" u="sng" dirty="0" smtClean="0">
                <a:latin typeface="Century Gothic" pitchFamily="34" charset="0"/>
              </a:rPr>
              <a:t>Task 2:</a:t>
            </a:r>
          </a:p>
          <a:p>
            <a:r>
              <a:rPr lang="en-GB" b="1" dirty="0" smtClean="0">
                <a:latin typeface="Century Gothic" pitchFamily="34" charset="0"/>
              </a:rPr>
              <a:t>Rearrange these sentences to come up with a detailed definition of globalisation</a:t>
            </a:r>
          </a:p>
          <a:p>
            <a:r>
              <a:rPr lang="en-GB" dirty="0">
                <a:latin typeface="Century Gothic" pitchFamily="34" charset="0"/>
              </a:rPr>
              <a:t>1</a:t>
            </a:r>
            <a:r>
              <a:rPr lang="en-GB" dirty="0" smtClean="0">
                <a:latin typeface="Century Gothic" pitchFamily="34" charset="0"/>
              </a:rPr>
              <a:t>. This </a:t>
            </a:r>
            <a:r>
              <a:rPr lang="en-GB" dirty="0">
                <a:latin typeface="Century Gothic" pitchFamily="34" charset="0"/>
              </a:rPr>
              <a:t>process has </a:t>
            </a:r>
            <a:r>
              <a:rPr lang="en-GB" dirty="0" smtClean="0">
                <a:latin typeface="Century Gothic" pitchFamily="34" charset="0"/>
              </a:rPr>
              <a:t>sped </a:t>
            </a:r>
            <a:r>
              <a:rPr lang="en-GB" dirty="0">
                <a:latin typeface="Century Gothic" pitchFamily="34" charset="0"/>
              </a:rPr>
              <a:t>up dramatically </a:t>
            </a:r>
            <a:endParaRPr lang="en-GB" dirty="0" smtClean="0">
              <a:latin typeface="Century Gothic" pitchFamily="34" charset="0"/>
            </a:endParaRPr>
          </a:p>
          <a:p>
            <a:r>
              <a:rPr lang="en-GB" dirty="0" smtClean="0">
                <a:latin typeface="Century Gothic" pitchFamily="34" charset="0"/>
              </a:rPr>
              <a:t>2. the </a:t>
            </a:r>
            <a:r>
              <a:rPr lang="en-GB" dirty="0">
                <a:latin typeface="Century Gothic" pitchFamily="34" charset="0"/>
              </a:rPr>
              <a:t>connectivity and interdependence of the </a:t>
            </a:r>
            <a:r>
              <a:rPr lang="en-GB" dirty="0" smtClean="0">
                <a:latin typeface="Century Gothic" pitchFamily="34" charset="0"/>
              </a:rPr>
              <a:t>world's markets and </a:t>
            </a:r>
            <a:r>
              <a:rPr lang="en-GB" dirty="0">
                <a:latin typeface="Century Gothic" pitchFamily="34" charset="0"/>
              </a:rPr>
              <a:t>businesses</a:t>
            </a:r>
            <a:r>
              <a:rPr lang="en-GB" dirty="0" smtClean="0">
                <a:latin typeface="Century Gothic" pitchFamily="34" charset="0"/>
              </a:rPr>
              <a:t>.</a:t>
            </a:r>
          </a:p>
          <a:p>
            <a:r>
              <a:rPr lang="en-GB" dirty="0" smtClean="0">
                <a:latin typeface="Century Gothic" pitchFamily="34" charset="0"/>
              </a:rPr>
              <a:t>3. in </a:t>
            </a:r>
            <a:r>
              <a:rPr lang="en-GB" dirty="0">
                <a:latin typeface="Century Gothic" pitchFamily="34" charset="0"/>
              </a:rPr>
              <a:t>the last two </a:t>
            </a:r>
            <a:r>
              <a:rPr lang="en-GB" dirty="0" smtClean="0">
                <a:latin typeface="Century Gothic" pitchFamily="34" charset="0"/>
              </a:rPr>
              <a:t>decades</a:t>
            </a:r>
          </a:p>
          <a:p>
            <a:r>
              <a:rPr lang="en-GB" dirty="0" smtClean="0">
                <a:latin typeface="Century Gothic" pitchFamily="34" charset="0"/>
              </a:rPr>
              <a:t>4. In </a:t>
            </a:r>
            <a:r>
              <a:rPr lang="en-GB" dirty="0">
                <a:latin typeface="Century Gothic" pitchFamily="34" charset="0"/>
              </a:rPr>
              <a:t>general, </a:t>
            </a:r>
            <a:r>
              <a:rPr lang="en-GB" dirty="0" smtClean="0">
                <a:latin typeface="Century Gothic" pitchFamily="34" charset="0"/>
              </a:rPr>
              <a:t>as economies become </a:t>
            </a:r>
            <a:r>
              <a:rPr lang="en-GB" dirty="0">
                <a:latin typeface="Century Gothic" pitchFamily="34" charset="0"/>
              </a:rPr>
              <a:t>more connected to other economies</a:t>
            </a:r>
            <a:r>
              <a:rPr lang="en-GB" dirty="0" smtClean="0">
                <a:latin typeface="Century Gothic" pitchFamily="34" charset="0"/>
              </a:rPr>
              <a:t>,</a:t>
            </a:r>
          </a:p>
          <a:p>
            <a:r>
              <a:rPr lang="en-GB" dirty="0" smtClean="0">
                <a:latin typeface="Century Gothic" pitchFamily="34" charset="0"/>
              </a:rPr>
              <a:t>5. as </a:t>
            </a:r>
            <a:r>
              <a:rPr lang="en-GB" dirty="0">
                <a:latin typeface="Century Gothic" pitchFamily="34" charset="0"/>
              </a:rPr>
              <a:t>technological </a:t>
            </a:r>
            <a:r>
              <a:rPr lang="en-GB" dirty="0" smtClean="0">
                <a:latin typeface="Century Gothic" pitchFamily="34" charset="0"/>
              </a:rPr>
              <a:t>advances make </a:t>
            </a:r>
            <a:r>
              <a:rPr lang="en-GB" dirty="0">
                <a:latin typeface="Century Gothic" pitchFamily="34" charset="0"/>
              </a:rPr>
              <a:t>it easier for </a:t>
            </a:r>
            <a:r>
              <a:rPr lang="en-GB" dirty="0" smtClean="0">
                <a:latin typeface="Century Gothic" pitchFamily="34" charset="0"/>
              </a:rPr>
              <a:t>people</a:t>
            </a:r>
          </a:p>
          <a:p>
            <a:r>
              <a:rPr lang="en-GB" dirty="0" smtClean="0">
                <a:latin typeface="Century Gothic" pitchFamily="34" charset="0"/>
              </a:rPr>
              <a:t>6. to </a:t>
            </a:r>
            <a:r>
              <a:rPr lang="en-GB" dirty="0">
                <a:latin typeface="Century Gothic" pitchFamily="34" charset="0"/>
              </a:rPr>
              <a:t>travel, communicate </a:t>
            </a:r>
            <a:r>
              <a:rPr lang="en-GB" dirty="0" smtClean="0">
                <a:latin typeface="Century Gothic" pitchFamily="34" charset="0"/>
              </a:rPr>
              <a:t>and do business internationally.</a:t>
            </a:r>
          </a:p>
          <a:p>
            <a:r>
              <a:rPr lang="en-GB" dirty="0" smtClean="0">
                <a:latin typeface="Century Gothic" pitchFamily="34" charset="0"/>
              </a:rPr>
              <a:t>7. opportunity </a:t>
            </a:r>
            <a:r>
              <a:rPr lang="en-GB" dirty="0">
                <a:latin typeface="Century Gothic" pitchFamily="34" charset="0"/>
              </a:rPr>
              <a:t>but also increased competition</a:t>
            </a:r>
            <a:r>
              <a:rPr lang="en-GB" dirty="0" smtClean="0">
                <a:latin typeface="Century Gothic" pitchFamily="34" charset="0"/>
              </a:rPr>
              <a:t>.</a:t>
            </a:r>
          </a:p>
          <a:p>
            <a:r>
              <a:rPr lang="en-GB" dirty="0" smtClean="0">
                <a:latin typeface="Century Gothic" pitchFamily="34" charset="0"/>
              </a:rPr>
              <a:t>8. Globalisation is </a:t>
            </a:r>
            <a:r>
              <a:rPr lang="en-GB" dirty="0">
                <a:latin typeface="Century Gothic" pitchFamily="34" charset="0"/>
              </a:rPr>
              <a:t>the process of </a:t>
            </a:r>
            <a:r>
              <a:rPr lang="en-GB" dirty="0" smtClean="0">
                <a:latin typeface="Century Gothic" pitchFamily="34" charset="0"/>
              </a:rPr>
              <a:t>increasing</a:t>
            </a:r>
          </a:p>
          <a:p>
            <a:r>
              <a:rPr lang="en-GB" dirty="0" smtClean="0">
                <a:latin typeface="Century Gothic" pitchFamily="34" charset="0"/>
              </a:rPr>
              <a:t>9. they </a:t>
            </a:r>
            <a:r>
              <a:rPr lang="en-GB" dirty="0">
                <a:latin typeface="Century Gothic" pitchFamily="34" charset="0"/>
              </a:rPr>
              <a:t>have increased</a:t>
            </a:r>
            <a:endParaRPr lang="en-GB" b="1" dirty="0">
              <a:latin typeface="Century Gothic" pitchFamily="34" charset="0"/>
            </a:endParaRPr>
          </a:p>
        </p:txBody>
      </p:sp>
    </p:spTree>
    <p:extLst>
      <p:ext uri="{BB962C8B-B14F-4D97-AF65-F5344CB8AC3E}">
        <p14:creationId xmlns:p14="http://schemas.microsoft.com/office/powerpoint/2010/main" val="3517661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909310"/>
          </a:xfrm>
          <a:prstGeom prst="rect">
            <a:avLst/>
          </a:prstGeom>
          <a:noFill/>
        </p:spPr>
        <p:txBody>
          <a:bodyPr wrap="square" rtlCol="0">
            <a:spAutoFit/>
          </a:bodyPr>
          <a:lstStyle/>
          <a:p>
            <a:r>
              <a:rPr lang="en-GB" b="1" u="sng" dirty="0" smtClean="0">
                <a:latin typeface="Century Gothic" pitchFamily="34" charset="0"/>
              </a:rPr>
              <a:t>Task 3:</a:t>
            </a:r>
          </a:p>
          <a:p>
            <a:r>
              <a:rPr lang="en-GB" b="1" dirty="0" smtClean="0">
                <a:latin typeface="Century Gothic" pitchFamily="34" charset="0"/>
              </a:rPr>
              <a:t>Read the notes over the next few pages very carefully</a:t>
            </a:r>
          </a:p>
          <a:p>
            <a:endParaRPr lang="en-GB" dirty="0">
              <a:latin typeface="Century Gothic" pitchFamily="34" charset="0"/>
            </a:endParaRPr>
          </a:p>
          <a:p>
            <a:r>
              <a:rPr lang="en-GB" u="sng" dirty="0" smtClean="0">
                <a:latin typeface="Century Gothic" pitchFamily="34" charset="0"/>
              </a:rPr>
              <a:t>What is Globalisation?</a:t>
            </a:r>
          </a:p>
          <a:p>
            <a:r>
              <a:rPr lang="en-GB" dirty="0">
                <a:latin typeface="Century Gothic" pitchFamily="34" charset="0"/>
              </a:rPr>
              <a:t>Globalisation is the process by which the world is becoming increasingly interconnected as a result of massively increased trade and cultural exchange. Globalisation has increased the production of goods and services. The biggest companies are no longer national firms but multinational corporations with subsidiaries in many countries. Globalisation has been taking place for hundreds of years, but has speeded up enormously over the last </a:t>
            </a:r>
            <a:r>
              <a:rPr lang="en-GB" dirty="0" smtClean="0">
                <a:latin typeface="Century Gothic" pitchFamily="34" charset="0"/>
              </a:rPr>
              <a:t>half-century. </a:t>
            </a:r>
          </a:p>
          <a:p>
            <a:endParaRPr lang="en-GB" dirty="0">
              <a:latin typeface="Century Gothic" pitchFamily="34" charset="0"/>
            </a:endParaRPr>
          </a:p>
          <a:p>
            <a:r>
              <a:rPr lang="en-GB" dirty="0" smtClean="0">
                <a:latin typeface="Century Gothic" pitchFamily="34" charset="0"/>
              </a:rPr>
              <a:t>Globalisation </a:t>
            </a:r>
            <a:r>
              <a:rPr lang="en-GB" dirty="0">
                <a:latin typeface="Century Gothic" pitchFamily="34" charset="0"/>
              </a:rPr>
              <a:t>has resulted in</a:t>
            </a:r>
            <a:r>
              <a:rPr lang="en-GB" dirty="0" smtClean="0">
                <a:latin typeface="Century Gothic" pitchFamily="34" charset="0"/>
              </a:rPr>
              <a:t>:</a:t>
            </a:r>
          </a:p>
          <a:p>
            <a:pPr marL="285750" indent="-285750">
              <a:buFont typeface="Arial" pitchFamily="34" charset="0"/>
              <a:buChar char="•"/>
            </a:pPr>
            <a:r>
              <a:rPr lang="en-GB" dirty="0" smtClean="0">
                <a:latin typeface="Century Gothic" pitchFamily="34" charset="0"/>
              </a:rPr>
              <a:t>increased </a:t>
            </a:r>
            <a:r>
              <a:rPr lang="en-GB" dirty="0">
                <a:latin typeface="Century Gothic" pitchFamily="34" charset="0"/>
              </a:rPr>
              <a:t>international trade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a </a:t>
            </a:r>
            <a:r>
              <a:rPr lang="en-GB" dirty="0">
                <a:latin typeface="Century Gothic" pitchFamily="34" charset="0"/>
              </a:rPr>
              <a:t>company operating in more than one country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greater </a:t>
            </a:r>
            <a:r>
              <a:rPr lang="en-GB" dirty="0">
                <a:latin typeface="Century Gothic" pitchFamily="34" charset="0"/>
              </a:rPr>
              <a:t>dependence on the global economy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freer </a:t>
            </a:r>
            <a:r>
              <a:rPr lang="en-GB" dirty="0">
                <a:latin typeface="Century Gothic" pitchFamily="34" charset="0"/>
              </a:rPr>
              <a:t>movement of capital, goods, and </a:t>
            </a:r>
            <a:r>
              <a:rPr lang="en-GB" dirty="0" smtClean="0">
                <a:latin typeface="Century Gothic" pitchFamily="34" charset="0"/>
              </a:rPr>
              <a:t>services</a:t>
            </a:r>
          </a:p>
          <a:p>
            <a:pPr marL="285750" indent="-285750">
              <a:buFont typeface="Arial" pitchFamily="34" charset="0"/>
              <a:buChar char="•"/>
            </a:pPr>
            <a:r>
              <a:rPr lang="en-GB" dirty="0" smtClean="0">
                <a:latin typeface="Century Gothic" pitchFamily="34" charset="0"/>
              </a:rPr>
              <a:t>recognition </a:t>
            </a:r>
            <a:r>
              <a:rPr lang="en-GB" dirty="0">
                <a:latin typeface="Century Gothic" pitchFamily="34" charset="0"/>
              </a:rPr>
              <a:t>of companies such as McDonalds and Starbucks in </a:t>
            </a:r>
            <a:r>
              <a:rPr lang="en-GB" dirty="0" smtClean="0">
                <a:latin typeface="Century Gothic" pitchFamily="34" charset="0"/>
              </a:rPr>
              <a:t>LIDCs (LICs)</a:t>
            </a:r>
          </a:p>
          <a:p>
            <a:pPr marL="285750" indent="-285750">
              <a:buFont typeface="Arial" pitchFamily="34" charset="0"/>
              <a:buChar char="•"/>
            </a:pPr>
            <a:endParaRPr lang="en-GB" dirty="0">
              <a:latin typeface="Century Gothic" pitchFamily="34" charset="0"/>
            </a:endParaRPr>
          </a:p>
          <a:p>
            <a:r>
              <a:rPr lang="en-GB" dirty="0">
                <a:latin typeface="Century Gothic" pitchFamily="34" charset="0"/>
              </a:rPr>
              <a:t>Although globalisation is probably helping to create more wealth in </a:t>
            </a:r>
            <a:r>
              <a:rPr lang="en-GB" dirty="0" err="1">
                <a:latin typeface="Century Gothic" pitchFamily="34" charset="0"/>
              </a:rPr>
              <a:t>developingcountries</a:t>
            </a:r>
            <a:r>
              <a:rPr lang="en-GB" dirty="0">
                <a:latin typeface="Century Gothic" pitchFamily="34" charset="0"/>
              </a:rPr>
              <a:t> -it is </a:t>
            </a:r>
            <a:r>
              <a:rPr lang="en-GB" dirty="0" err="1">
                <a:latin typeface="Century Gothic" pitchFamily="34" charset="0"/>
              </a:rPr>
              <a:t>nothelping</a:t>
            </a:r>
            <a:r>
              <a:rPr lang="en-GB" dirty="0">
                <a:latin typeface="Century Gothic" pitchFamily="34" charset="0"/>
              </a:rPr>
              <a:t> to close the gap between the world's poorest countries and the world's richest.</a:t>
            </a:r>
          </a:p>
        </p:txBody>
      </p:sp>
    </p:spTree>
    <p:extLst>
      <p:ext uri="{BB962C8B-B14F-4D97-AF65-F5344CB8AC3E}">
        <p14:creationId xmlns:p14="http://schemas.microsoft.com/office/powerpoint/2010/main" val="202126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801314"/>
          </a:xfrm>
          <a:prstGeom prst="rect">
            <a:avLst/>
          </a:prstGeom>
          <a:noFill/>
        </p:spPr>
        <p:txBody>
          <a:bodyPr wrap="square" rtlCol="0">
            <a:spAutoFit/>
          </a:bodyPr>
          <a:lstStyle/>
          <a:p>
            <a:r>
              <a:rPr lang="en-GB" u="sng" dirty="0" smtClean="0">
                <a:latin typeface="Century Gothic" pitchFamily="34" charset="0"/>
              </a:rPr>
              <a:t>Reasons for Globalisation</a:t>
            </a:r>
          </a:p>
          <a:p>
            <a:r>
              <a:rPr lang="en-GB" dirty="0">
                <a:latin typeface="Century Gothic" pitchFamily="34" charset="0"/>
              </a:rPr>
              <a:t>There are several key factors which have influenced the process of globalisation</a:t>
            </a:r>
            <a:r>
              <a:rPr lang="en-GB" dirty="0" smtClean="0">
                <a:latin typeface="Century Gothic" pitchFamily="34" charset="0"/>
              </a:rPr>
              <a:t>:</a:t>
            </a:r>
          </a:p>
          <a:p>
            <a:pPr marL="285750" indent="-285750">
              <a:buFont typeface="Arial" pitchFamily="34" charset="0"/>
              <a:buChar char="•"/>
            </a:pPr>
            <a:r>
              <a:rPr lang="en-GB" dirty="0" smtClean="0">
                <a:latin typeface="Century Gothic" pitchFamily="34" charset="0"/>
              </a:rPr>
              <a:t>Improvements </a:t>
            </a:r>
            <a:r>
              <a:rPr lang="en-GB" dirty="0">
                <a:latin typeface="Century Gothic" pitchFamily="34" charset="0"/>
              </a:rPr>
              <a:t>in transportation-larger cargo ships mean that the cost of transporting goods between countries has decreased. Economies of scale mean the cost per item can reduce when operating on a larger scale. Transport improvements also mean that goods and people can travel more </a:t>
            </a:r>
            <a:r>
              <a:rPr lang="en-GB" dirty="0" smtClean="0">
                <a:latin typeface="Century Gothic" pitchFamily="34" charset="0"/>
              </a:rPr>
              <a:t>quickly.</a:t>
            </a:r>
          </a:p>
          <a:p>
            <a:pPr marL="285750" indent="-285750">
              <a:buFont typeface="Arial" pitchFamily="34" charset="0"/>
              <a:buChar char="•"/>
            </a:pPr>
            <a:r>
              <a:rPr lang="en-GB" dirty="0" smtClean="0">
                <a:latin typeface="Century Gothic" pitchFamily="34" charset="0"/>
              </a:rPr>
              <a:t>Freedom </a:t>
            </a:r>
            <a:r>
              <a:rPr lang="en-GB" dirty="0">
                <a:latin typeface="Century Gothic" pitchFamily="34" charset="0"/>
              </a:rPr>
              <a:t>of trade-organisations like the World Trade Organisation (WTO) promote free trade between countries, which help to remove barriers between countries.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Improvements </a:t>
            </a:r>
            <a:r>
              <a:rPr lang="en-GB" dirty="0">
                <a:latin typeface="Century Gothic" pitchFamily="34" charset="0"/>
              </a:rPr>
              <a:t>of communications-the internet and mobile technology has allowed greater communication between people in different countries.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Labour </a:t>
            </a:r>
            <a:r>
              <a:rPr lang="en-GB" dirty="0">
                <a:latin typeface="Century Gothic" pitchFamily="34" charset="0"/>
              </a:rPr>
              <a:t>availability and skills-countries such as India have lower labour costs (about a third of that of the UK) and also high skill levels. Labour intensive industries such as clothing can take advantage of cheaper labour costs and reduced legal restrictions in </a:t>
            </a:r>
            <a:r>
              <a:rPr lang="en-GB" dirty="0" smtClean="0">
                <a:latin typeface="Century Gothic" pitchFamily="34" charset="0"/>
              </a:rPr>
              <a:t>LIDCs.</a:t>
            </a:r>
          </a:p>
          <a:p>
            <a:pPr marL="285750" indent="-285750">
              <a:buFont typeface="Arial" pitchFamily="34" charset="0"/>
              <a:buChar char="•"/>
            </a:pPr>
            <a:endParaRPr lang="en-GB" dirty="0">
              <a:latin typeface="Century Gothic" pitchFamily="34" charset="0"/>
            </a:endParaRPr>
          </a:p>
        </p:txBody>
      </p:sp>
    </p:spTree>
    <p:extLst>
      <p:ext uri="{BB962C8B-B14F-4D97-AF65-F5344CB8AC3E}">
        <p14:creationId xmlns:p14="http://schemas.microsoft.com/office/powerpoint/2010/main" val="59032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GB" u="sng" dirty="0" smtClean="0">
                <a:latin typeface="Century Gothic" pitchFamily="34" charset="0"/>
              </a:rPr>
              <a:t>Transnational Corporations (TNCs)</a:t>
            </a:r>
          </a:p>
          <a:p>
            <a:r>
              <a:rPr lang="en-GB" dirty="0" smtClean="0">
                <a:latin typeface="Century Gothic" pitchFamily="34" charset="0"/>
              </a:rPr>
              <a:t>Globalisation has resulted in many businesses setting up or buying operations in other countries. When a foreign company invests in a country, perhaps by building a factory or a shop, this is called inward investment. Companies that operate in several countries are called multinational corporations (MNCs) or transnational corporations (TNCs). The US fast-food chain </a:t>
            </a:r>
            <a:r>
              <a:rPr lang="en-GB" dirty="0" err="1" smtClean="0">
                <a:latin typeface="Century Gothic" pitchFamily="34" charset="0"/>
              </a:rPr>
              <a:t>McDonald'sis</a:t>
            </a:r>
            <a:r>
              <a:rPr lang="en-GB" dirty="0" smtClean="0">
                <a:latin typeface="Century Gothic" pitchFamily="34" charset="0"/>
              </a:rPr>
              <a:t> a large MNC -it has nearly 30,000 restaurants in 119 countries.</a:t>
            </a:r>
            <a:endParaRPr lang="en-GB" dirty="0" smtClean="0">
              <a:effectLst/>
              <a:latin typeface="Century Gothic" pitchFamily="34" charset="0"/>
            </a:endParaRPr>
          </a:p>
          <a:p>
            <a:endParaRPr lang="en-GB" dirty="0" smtClean="0">
              <a:latin typeface="Century Gothic" pitchFamily="34" charset="0"/>
            </a:endParaRPr>
          </a:p>
          <a:p>
            <a:r>
              <a:rPr lang="en-GB" dirty="0" smtClean="0">
                <a:latin typeface="Century Gothic" pitchFamily="34" charset="0"/>
              </a:rPr>
              <a:t>The majority of TNCs come from </a:t>
            </a:r>
            <a:r>
              <a:rPr lang="en-GB" dirty="0" err="1" smtClean="0">
                <a:latin typeface="Century Gothic" pitchFamily="34" charset="0"/>
              </a:rPr>
              <a:t>Acs</a:t>
            </a:r>
            <a:r>
              <a:rPr lang="en-GB" dirty="0" smtClean="0">
                <a:latin typeface="Century Gothic" pitchFamily="34" charset="0"/>
              </a:rPr>
              <a:t> (HICs) such as the US and UK. Many multinational corporations invest in other ACs. The US car company Ford, for example, makes large numbers of cars in the UK. However, TNCs also invest in LIDCs -for example, the British DIY store B&amp;Q now has stores in China.</a:t>
            </a:r>
          </a:p>
          <a:p>
            <a:endParaRPr lang="en-GB" dirty="0">
              <a:latin typeface="Century Gothic" pitchFamily="34" charset="0"/>
            </a:endParaRPr>
          </a:p>
          <a:p>
            <a:r>
              <a:rPr lang="en-GB" dirty="0">
                <a:latin typeface="Century Gothic" pitchFamily="34" charset="0"/>
              </a:rPr>
              <a:t>Factors attracting TNCs to a country may include</a:t>
            </a:r>
            <a:r>
              <a:rPr lang="en-GB" dirty="0" smtClean="0">
                <a:latin typeface="Century Gothic" pitchFamily="34" charset="0"/>
              </a:rPr>
              <a:t>:</a:t>
            </a:r>
          </a:p>
          <a:p>
            <a:pPr marL="285750" indent="-285750">
              <a:buFont typeface="Arial" pitchFamily="34" charset="0"/>
              <a:buChar char="•"/>
            </a:pPr>
            <a:r>
              <a:rPr lang="en-GB" dirty="0" smtClean="0">
                <a:latin typeface="Century Gothic" pitchFamily="34" charset="0"/>
              </a:rPr>
              <a:t>cheap </a:t>
            </a:r>
            <a:r>
              <a:rPr lang="en-GB" dirty="0">
                <a:latin typeface="Century Gothic" pitchFamily="34" charset="0"/>
              </a:rPr>
              <a:t>raw </a:t>
            </a:r>
            <a:r>
              <a:rPr lang="en-GB" dirty="0" smtClean="0">
                <a:latin typeface="Century Gothic" pitchFamily="34" charset="0"/>
              </a:rPr>
              <a:t>materials</a:t>
            </a:r>
          </a:p>
          <a:p>
            <a:pPr marL="285750" indent="-285750">
              <a:buFont typeface="Arial" pitchFamily="34" charset="0"/>
              <a:buChar char="•"/>
            </a:pPr>
            <a:r>
              <a:rPr lang="en-GB" dirty="0" smtClean="0">
                <a:latin typeface="Century Gothic" pitchFamily="34" charset="0"/>
              </a:rPr>
              <a:t>cheap </a:t>
            </a:r>
            <a:r>
              <a:rPr lang="en-GB" dirty="0">
                <a:latin typeface="Century Gothic" pitchFamily="34" charset="0"/>
              </a:rPr>
              <a:t>labour </a:t>
            </a:r>
            <a:r>
              <a:rPr lang="en-GB" dirty="0" smtClean="0">
                <a:latin typeface="Century Gothic" pitchFamily="34" charset="0"/>
              </a:rPr>
              <a:t>supply</a:t>
            </a:r>
          </a:p>
          <a:p>
            <a:pPr marL="285750" indent="-285750">
              <a:buFont typeface="Arial" pitchFamily="34" charset="0"/>
              <a:buChar char="•"/>
            </a:pPr>
            <a:r>
              <a:rPr lang="en-GB" dirty="0" smtClean="0">
                <a:latin typeface="Century Gothic" pitchFamily="34" charset="0"/>
              </a:rPr>
              <a:t>good transport</a:t>
            </a:r>
          </a:p>
          <a:p>
            <a:pPr marL="285750" indent="-285750">
              <a:buFont typeface="Arial" pitchFamily="34" charset="0"/>
              <a:buChar char="•"/>
            </a:pPr>
            <a:r>
              <a:rPr lang="en-GB" dirty="0" smtClean="0">
                <a:latin typeface="Century Gothic" pitchFamily="34" charset="0"/>
              </a:rPr>
              <a:t>access </a:t>
            </a:r>
            <a:r>
              <a:rPr lang="en-GB" dirty="0">
                <a:latin typeface="Century Gothic" pitchFamily="34" charset="0"/>
              </a:rPr>
              <a:t>to markets where the goods are </a:t>
            </a:r>
            <a:r>
              <a:rPr lang="en-GB" dirty="0" smtClean="0">
                <a:latin typeface="Century Gothic" pitchFamily="34" charset="0"/>
              </a:rPr>
              <a:t>sold</a:t>
            </a:r>
          </a:p>
          <a:p>
            <a:pPr marL="285750" indent="-285750">
              <a:buFont typeface="Arial" pitchFamily="34" charset="0"/>
              <a:buChar char="•"/>
            </a:pPr>
            <a:r>
              <a:rPr lang="en-GB" dirty="0" smtClean="0">
                <a:latin typeface="Century Gothic" pitchFamily="34" charset="0"/>
              </a:rPr>
              <a:t>friendly </a:t>
            </a:r>
            <a:r>
              <a:rPr lang="en-GB" dirty="0">
                <a:latin typeface="Century Gothic" pitchFamily="34" charset="0"/>
              </a:rPr>
              <a:t>government policies</a:t>
            </a:r>
            <a:endParaRPr lang="en-GB" dirty="0" smtClean="0">
              <a:latin typeface="Century Gothic" pitchFamily="34" charset="0"/>
            </a:endParaRPr>
          </a:p>
          <a:p>
            <a:endParaRPr lang="en-GB" dirty="0">
              <a:latin typeface="Century Gothic" pitchFamily="34" charset="0"/>
            </a:endParaRPr>
          </a:p>
        </p:txBody>
      </p:sp>
    </p:spTree>
    <p:extLst>
      <p:ext uri="{BB962C8B-B14F-4D97-AF65-F5344CB8AC3E}">
        <p14:creationId xmlns:p14="http://schemas.microsoft.com/office/powerpoint/2010/main" val="1165626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078313"/>
          </a:xfrm>
          <a:prstGeom prst="rect">
            <a:avLst/>
          </a:prstGeom>
          <a:noFill/>
        </p:spPr>
        <p:txBody>
          <a:bodyPr wrap="square" rtlCol="0">
            <a:spAutoFit/>
          </a:bodyPr>
          <a:lstStyle/>
          <a:p>
            <a:r>
              <a:rPr lang="en-GB" u="sng" dirty="0" smtClean="0">
                <a:latin typeface="Century Gothic" pitchFamily="34" charset="0"/>
              </a:rPr>
              <a:t>Positive Impacts of Globalisation</a:t>
            </a:r>
          </a:p>
          <a:p>
            <a:r>
              <a:rPr lang="en-GB" dirty="0">
                <a:latin typeface="Century Gothic" pitchFamily="34" charset="0"/>
              </a:rPr>
              <a:t>Globalisation is having a dramatic effect -for good or ill -on world economies and on people's lives</a:t>
            </a:r>
            <a:r>
              <a:rPr lang="en-GB" dirty="0" smtClean="0">
                <a:latin typeface="Century Gothic" pitchFamily="34" charset="0"/>
              </a:rPr>
              <a:t>.</a:t>
            </a:r>
          </a:p>
          <a:p>
            <a:endParaRPr lang="en-GB" dirty="0">
              <a:latin typeface="Century Gothic" pitchFamily="34" charset="0"/>
            </a:endParaRPr>
          </a:p>
          <a:p>
            <a:r>
              <a:rPr lang="en-GB" dirty="0" smtClean="0">
                <a:latin typeface="Century Gothic" pitchFamily="34" charset="0"/>
              </a:rPr>
              <a:t>Some </a:t>
            </a:r>
            <a:r>
              <a:rPr lang="en-GB" dirty="0">
                <a:latin typeface="Century Gothic" pitchFamily="34" charset="0"/>
              </a:rPr>
              <a:t>of the positive </a:t>
            </a:r>
            <a:r>
              <a:rPr lang="en-GB" dirty="0" smtClean="0">
                <a:latin typeface="Century Gothic" pitchFamily="34" charset="0"/>
              </a:rPr>
              <a:t>impacts are:</a:t>
            </a:r>
          </a:p>
          <a:p>
            <a:pPr marL="285750" indent="-285750">
              <a:buFont typeface="Arial" pitchFamily="34" charset="0"/>
              <a:buChar char="•"/>
            </a:pPr>
            <a:r>
              <a:rPr lang="en-GB" dirty="0" smtClean="0">
                <a:latin typeface="Century Gothic" pitchFamily="34" charset="0"/>
              </a:rPr>
              <a:t>TNCs </a:t>
            </a:r>
            <a:r>
              <a:rPr lang="en-GB" dirty="0">
                <a:latin typeface="Century Gothic" pitchFamily="34" charset="0"/>
              </a:rPr>
              <a:t>help countries by providing new </a:t>
            </a:r>
            <a:r>
              <a:rPr lang="en-GB" dirty="0" err="1">
                <a:latin typeface="Century Gothic" pitchFamily="34" charset="0"/>
              </a:rPr>
              <a:t>jobsand</a:t>
            </a:r>
            <a:r>
              <a:rPr lang="en-GB" dirty="0">
                <a:latin typeface="Century Gothic" pitchFamily="34" charset="0"/>
              </a:rPr>
              <a:t> skills for local people.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TNCs </a:t>
            </a:r>
            <a:r>
              <a:rPr lang="en-GB" dirty="0">
                <a:latin typeface="Century Gothic" pitchFamily="34" charset="0"/>
              </a:rPr>
              <a:t>bring </a:t>
            </a:r>
            <a:r>
              <a:rPr lang="en-GB" dirty="0" err="1">
                <a:latin typeface="Century Gothic" pitchFamily="34" charset="0"/>
              </a:rPr>
              <a:t>wealthand</a:t>
            </a:r>
            <a:r>
              <a:rPr lang="en-GB" dirty="0">
                <a:latin typeface="Century Gothic" pitchFamily="34" charset="0"/>
              </a:rPr>
              <a:t> foreign </a:t>
            </a:r>
            <a:r>
              <a:rPr lang="en-GB" dirty="0" err="1">
                <a:latin typeface="Century Gothic" pitchFamily="34" charset="0"/>
              </a:rPr>
              <a:t>currencyto</a:t>
            </a:r>
            <a:r>
              <a:rPr lang="en-GB" dirty="0">
                <a:latin typeface="Century Gothic" pitchFamily="34" charset="0"/>
              </a:rPr>
              <a:t> local economies when they buy local resources, products and services. The extra money created by this investment can be spent on education, health and infrastructure.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The </a:t>
            </a:r>
            <a:r>
              <a:rPr lang="en-GB" dirty="0">
                <a:latin typeface="Century Gothic" pitchFamily="34" charset="0"/>
              </a:rPr>
              <a:t>sharing of ideas, experiences and lifestyles of people and cultures. People can experience foods and other products not previously available in their countries.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Globalisation </a:t>
            </a:r>
            <a:r>
              <a:rPr lang="en-GB" dirty="0">
                <a:latin typeface="Century Gothic" pitchFamily="34" charset="0"/>
              </a:rPr>
              <a:t>increases awareness of events in far-away parts of the world. For example, the UK was quickly made aware of the 2004 tsunami tidal </a:t>
            </a:r>
            <a:r>
              <a:rPr lang="en-GB" dirty="0" err="1">
                <a:latin typeface="Century Gothic" pitchFamily="34" charset="0"/>
              </a:rPr>
              <a:t>waveand</a:t>
            </a:r>
            <a:r>
              <a:rPr lang="en-GB" dirty="0">
                <a:latin typeface="Century Gothic" pitchFamily="34" charset="0"/>
              </a:rPr>
              <a:t> sent help rapidly in response. </a:t>
            </a:r>
            <a:endParaRPr lang="en-GB" dirty="0" smtClean="0">
              <a:latin typeface="Century Gothic" pitchFamily="34" charset="0"/>
            </a:endParaRPr>
          </a:p>
          <a:p>
            <a:pPr marL="285750" indent="-285750">
              <a:buFont typeface="Arial" pitchFamily="34" charset="0"/>
              <a:buChar char="•"/>
            </a:pPr>
            <a:r>
              <a:rPr lang="en-GB" dirty="0" smtClean="0">
                <a:latin typeface="Century Gothic" pitchFamily="34" charset="0"/>
              </a:rPr>
              <a:t>Globalisation </a:t>
            </a:r>
            <a:r>
              <a:rPr lang="en-GB" dirty="0">
                <a:latin typeface="Century Gothic" pitchFamily="34" charset="0"/>
              </a:rPr>
              <a:t>may help to make people more aware of global issues such as deforestation and global warming -and alert them to the need for sustainable development</a:t>
            </a:r>
          </a:p>
        </p:txBody>
      </p:sp>
    </p:spTree>
    <p:extLst>
      <p:ext uri="{BB962C8B-B14F-4D97-AF65-F5344CB8AC3E}">
        <p14:creationId xmlns:p14="http://schemas.microsoft.com/office/powerpoint/2010/main" val="4233571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6340197"/>
          </a:xfrm>
          <a:prstGeom prst="rect">
            <a:avLst/>
          </a:prstGeom>
          <a:noFill/>
        </p:spPr>
        <p:txBody>
          <a:bodyPr wrap="square" rtlCol="0">
            <a:spAutoFit/>
          </a:bodyPr>
          <a:lstStyle/>
          <a:p>
            <a:r>
              <a:rPr lang="en-GB" u="sng" dirty="0" smtClean="0">
                <a:latin typeface="Century Gothic" pitchFamily="34" charset="0"/>
              </a:rPr>
              <a:t>Negative Impacts of Globalisation</a:t>
            </a:r>
          </a:p>
          <a:p>
            <a:r>
              <a:rPr lang="en-GB" sz="1600" dirty="0">
                <a:latin typeface="Century Gothic" pitchFamily="34" charset="0"/>
              </a:rPr>
              <a:t>Critics include groups such as environmentalists, anti-poverty campaigners and trade unionists</a:t>
            </a:r>
            <a:r>
              <a:rPr lang="en-GB" sz="1600" dirty="0" smtClean="0">
                <a:latin typeface="Century Gothic" pitchFamily="34" charset="0"/>
              </a:rPr>
              <a:t>.</a:t>
            </a:r>
            <a:endParaRPr lang="en-GB" sz="1600" dirty="0">
              <a:latin typeface="Century Gothic" pitchFamily="34" charset="0"/>
            </a:endParaRPr>
          </a:p>
          <a:p>
            <a:r>
              <a:rPr lang="en-GB" sz="1600" dirty="0" smtClean="0">
                <a:latin typeface="Century Gothic" pitchFamily="34" charset="0"/>
              </a:rPr>
              <a:t>Some </a:t>
            </a:r>
            <a:r>
              <a:rPr lang="en-GB" sz="1600" dirty="0">
                <a:latin typeface="Century Gothic" pitchFamily="34" charset="0"/>
              </a:rPr>
              <a:t>of the negative </a:t>
            </a:r>
            <a:r>
              <a:rPr lang="en-GB" sz="1600" dirty="0" smtClean="0">
                <a:latin typeface="Century Gothic" pitchFamily="34" charset="0"/>
              </a:rPr>
              <a:t>impacts include:</a:t>
            </a:r>
          </a:p>
          <a:p>
            <a:pPr marL="285750" indent="-285750">
              <a:buFont typeface="Arial" pitchFamily="34" charset="0"/>
              <a:buChar char="•"/>
            </a:pPr>
            <a:r>
              <a:rPr lang="en-GB" sz="1600" dirty="0" smtClean="0">
                <a:latin typeface="Century Gothic" pitchFamily="34" charset="0"/>
              </a:rPr>
              <a:t>Globalisation </a:t>
            </a:r>
            <a:r>
              <a:rPr lang="en-GB" sz="1600" dirty="0">
                <a:latin typeface="Century Gothic" pitchFamily="34" charset="0"/>
              </a:rPr>
              <a:t>operates mostly in the interests of the richest countries, which continue to dominate world trade at the expense of developing countries. The role of LEDCs in the world market is mostly to provide the North and West with cheap labour and raw materials. </a:t>
            </a:r>
            <a:endParaRPr lang="en-GB" sz="1600" dirty="0" smtClean="0">
              <a:latin typeface="Century Gothic" pitchFamily="34" charset="0"/>
            </a:endParaRPr>
          </a:p>
          <a:p>
            <a:pPr marL="285750" indent="-285750">
              <a:buFont typeface="Arial" pitchFamily="34" charset="0"/>
              <a:buChar char="•"/>
            </a:pPr>
            <a:r>
              <a:rPr lang="en-GB" sz="1600" dirty="0" smtClean="0">
                <a:latin typeface="Century Gothic" pitchFamily="34" charset="0"/>
              </a:rPr>
              <a:t>There </a:t>
            </a:r>
            <a:r>
              <a:rPr lang="en-GB" sz="1600" dirty="0">
                <a:latin typeface="Century Gothic" pitchFamily="34" charset="0"/>
              </a:rPr>
              <a:t>are no guarantees that the wealth from inward investment will benefit the local community. Often, profits are sent back to the MEDC where the TNC is based. Transnational companies, with their massive economies of scale, may drive local companies out of business. If it becomes cheaper to operate in another country, the TNC might close down the factory and make local people redundant. Protestors in London</a:t>
            </a:r>
            <a:endParaRPr lang="en-GB" sz="1600" dirty="0" smtClean="0">
              <a:effectLst/>
              <a:latin typeface="Century Gothic" pitchFamily="34" charset="0"/>
            </a:endParaRPr>
          </a:p>
          <a:p>
            <a:pPr marL="285750" indent="-285750">
              <a:buFont typeface="Arial" pitchFamily="34" charset="0"/>
              <a:buChar char="•"/>
            </a:pPr>
            <a:r>
              <a:rPr lang="en-GB" sz="1600" dirty="0" smtClean="0">
                <a:latin typeface="Century Gothic" pitchFamily="34" charset="0"/>
              </a:rPr>
              <a:t>An </a:t>
            </a:r>
            <a:r>
              <a:rPr lang="en-GB" sz="1600" dirty="0">
                <a:latin typeface="Century Gothic" pitchFamily="34" charset="0"/>
              </a:rPr>
              <a:t>absence of strictly enforced international laws means that TNCs may operate in LEDCs in a way that would not be allowed in an MEDC. They may pollute the environment, run risks with safety or impose poor working conditions and low wages on local </a:t>
            </a:r>
            <a:r>
              <a:rPr lang="en-GB" sz="1600" dirty="0" smtClean="0">
                <a:latin typeface="Century Gothic" pitchFamily="34" charset="0"/>
              </a:rPr>
              <a:t>workers.</a:t>
            </a:r>
          </a:p>
          <a:p>
            <a:pPr marL="285750" indent="-285750">
              <a:buFont typeface="Arial" pitchFamily="34" charset="0"/>
              <a:buChar char="•"/>
            </a:pPr>
            <a:r>
              <a:rPr lang="en-GB" sz="1600" dirty="0" smtClean="0">
                <a:latin typeface="Century Gothic" pitchFamily="34" charset="0"/>
              </a:rPr>
              <a:t>Globalisation </a:t>
            </a:r>
            <a:r>
              <a:rPr lang="en-GB" sz="1600" dirty="0">
                <a:latin typeface="Century Gothic" pitchFamily="34" charset="0"/>
              </a:rPr>
              <a:t>is viewed by many as a threat to the world's cultural diversity. It is feared it might drown out local economies, traditions and languages and simply re-cast the whole world in the mould of the capitalist North and West. An example of this is that a Hollywood film is far more likely to be successful worldwide than one made in India or China, which also have thriving film industries. </a:t>
            </a:r>
            <a:endParaRPr lang="en-GB" sz="1600" dirty="0" smtClean="0">
              <a:latin typeface="Century Gothic" pitchFamily="34" charset="0"/>
            </a:endParaRPr>
          </a:p>
          <a:p>
            <a:pPr marL="285750" indent="-285750">
              <a:buFont typeface="Arial" pitchFamily="34" charset="0"/>
              <a:buChar char="•"/>
            </a:pPr>
            <a:r>
              <a:rPr lang="en-GB" sz="1600" dirty="0" smtClean="0">
                <a:latin typeface="Century Gothic" pitchFamily="34" charset="0"/>
              </a:rPr>
              <a:t>Industry </a:t>
            </a:r>
            <a:r>
              <a:rPr lang="en-GB" sz="1600" dirty="0">
                <a:latin typeface="Century Gothic" pitchFamily="34" charset="0"/>
              </a:rPr>
              <a:t>may begin to thrive in LEDCs at the expense of jobs in manufacturing in the UK </a:t>
            </a:r>
            <a:r>
              <a:rPr lang="en-GB" sz="1600" dirty="0" smtClean="0">
                <a:latin typeface="Century Gothic" pitchFamily="34" charset="0"/>
              </a:rPr>
              <a:t>and other </a:t>
            </a:r>
            <a:r>
              <a:rPr lang="en-GB" sz="1600" dirty="0">
                <a:latin typeface="Century Gothic" pitchFamily="34" charset="0"/>
              </a:rPr>
              <a:t>MEDCs, especially in textiles.</a:t>
            </a:r>
            <a:endParaRPr lang="en-GB" sz="1600" u="sng" dirty="0">
              <a:latin typeface="Century Gothic" pitchFamily="34" charset="0"/>
            </a:endParaRPr>
          </a:p>
        </p:txBody>
      </p:sp>
    </p:spTree>
    <p:extLst>
      <p:ext uri="{BB962C8B-B14F-4D97-AF65-F5344CB8AC3E}">
        <p14:creationId xmlns:p14="http://schemas.microsoft.com/office/powerpoint/2010/main" val="2619618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831544"/>
          </a:xfrm>
          <a:prstGeom prst="rect">
            <a:avLst/>
          </a:prstGeom>
          <a:noFill/>
        </p:spPr>
        <p:txBody>
          <a:bodyPr wrap="square" rtlCol="0">
            <a:spAutoFit/>
          </a:bodyPr>
          <a:lstStyle/>
          <a:p>
            <a:r>
              <a:rPr lang="en-GB" b="1" u="sng" dirty="0" smtClean="0">
                <a:latin typeface="Century Gothic" pitchFamily="34" charset="0"/>
              </a:rPr>
              <a:t>Globalisation – all bad?</a:t>
            </a:r>
          </a:p>
          <a:p>
            <a:r>
              <a:rPr lang="en-GB" sz="1600" dirty="0">
                <a:latin typeface="Century Gothic" pitchFamily="34" charset="0"/>
              </a:rPr>
              <a:t>There are many in the world that believe that the benefits of increasing global economic growth are being outweighed by the costs. The gap between the 'haves' and 'have-nots', for example, is an important source of frustration and disenchantment. The gap is made all the more obvious because of the spread of global mass communication</a:t>
            </a:r>
            <a:r>
              <a:rPr lang="en-GB" sz="1600" dirty="0" smtClean="0">
                <a:latin typeface="Century Gothic" pitchFamily="34" charset="0"/>
              </a:rPr>
              <a:t>. </a:t>
            </a:r>
          </a:p>
          <a:p>
            <a:endParaRPr lang="en-GB" sz="1600" dirty="0">
              <a:latin typeface="Century Gothic" pitchFamily="34" charset="0"/>
            </a:endParaRPr>
          </a:p>
          <a:p>
            <a:r>
              <a:rPr lang="en-GB" sz="1600" dirty="0" smtClean="0">
                <a:latin typeface="Century Gothic" pitchFamily="34" charset="0"/>
              </a:rPr>
              <a:t>Such </a:t>
            </a:r>
            <a:r>
              <a:rPr lang="en-GB" sz="1600" dirty="0">
                <a:latin typeface="Century Gothic" pitchFamily="34" charset="0"/>
              </a:rPr>
              <a:t>a situation invariably results in some form of violent response. The root of much terrorist activity can be traced to the problems facing those who are often living in abject poverty with little or no hope of improvement in their lives. Solve the problems of unemployment, inequality and poverty and terrorism and crime would be reduced considerably, so the argument goes.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862322"/>
            <a:ext cx="8928992" cy="3995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071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001643"/>
          </a:xfrm>
          <a:prstGeom prst="rect">
            <a:avLst/>
          </a:prstGeom>
          <a:noFill/>
        </p:spPr>
        <p:txBody>
          <a:bodyPr wrap="square" rtlCol="0">
            <a:spAutoFit/>
          </a:bodyPr>
          <a:lstStyle/>
          <a:p>
            <a:pPr algn="ctr"/>
            <a:r>
              <a:rPr lang="en-GB" sz="2400" b="1" u="sng" dirty="0" smtClean="0">
                <a:latin typeface="Century Gothic" pitchFamily="34" charset="0"/>
              </a:rPr>
              <a:t>To what extent do the benefits of globalisation outweigh the costs of globalisation?</a:t>
            </a:r>
          </a:p>
          <a:p>
            <a:r>
              <a:rPr lang="en-GB" sz="1600" dirty="0" smtClean="0">
                <a:latin typeface="Century Gothic" pitchFamily="34" charset="0"/>
              </a:rPr>
              <a:t>Your </a:t>
            </a:r>
            <a:r>
              <a:rPr lang="en-GB" sz="1600" dirty="0">
                <a:latin typeface="Century Gothic" pitchFamily="34" charset="0"/>
              </a:rPr>
              <a:t>task is to answer this question by researching</a:t>
            </a:r>
            <a:r>
              <a:rPr lang="en-GB" sz="1600" dirty="0" smtClean="0">
                <a:latin typeface="Century Gothic" pitchFamily="34" charset="0"/>
              </a:rPr>
              <a:t>:</a:t>
            </a:r>
          </a:p>
          <a:p>
            <a:pPr marL="285750" indent="-285750">
              <a:buFont typeface="Arial" pitchFamily="34" charset="0"/>
              <a:buChar char="•"/>
            </a:pPr>
            <a:r>
              <a:rPr lang="en-GB" sz="1600" dirty="0" smtClean="0">
                <a:latin typeface="Century Gothic" pitchFamily="34" charset="0"/>
              </a:rPr>
              <a:t>the </a:t>
            </a:r>
            <a:r>
              <a:rPr lang="en-GB" sz="1600" dirty="0">
                <a:latin typeface="Century Gothic" pitchFamily="34" charset="0"/>
              </a:rPr>
              <a:t>costs (disadvantages) of </a:t>
            </a:r>
            <a:r>
              <a:rPr lang="en-GB" sz="1600" dirty="0" smtClean="0">
                <a:latin typeface="Century Gothic" pitchFamily="34" charset="0"/>
              </a:rPr>
              <a:t>globalisation</a:t>
            </a:r>
          </a:p>
          <a:p>
            <a:pPr marL="285750" indent="-285750">
              <a:buFont typeface="Arial" pitchFamily="34" charset="0"/>
              <a:buChar char="•"/>
            </a:pPr>
            <a:r>
              <a:rPr lang="en-GB" sz="1600" dirty="0" smtClean="0">
                <a:latin typeface="Century Gothic" pitchFamily="34" charset="0"/>
              </a:rPr>
              <a:t>the </a:t>
            </a:r>
            <a:r>
              <a:rPr lang="en-GB" sz="1600" dirty="0">
                <a:latin typeface="Century Gothic" pitchFamily="34" charset="0"/>
              </a:rPr>
              <a:t>benefits (advantages) of </a:t>
            </a:r>
            <a:r>
              <a:rPr lang="en-GB" sz="1600" dirty="0" smtClean="0">
                <a:latin typeface="Century Gothic" pitchFamily="34" charset="0"/>
              </a:rPr>
              <a:t>globalisation</a:t>
            </a:r>
          </a:p>
          <a:p>
            <a:pPr marL="285750" indent="-285750">
              <a:buFont typeface="Arial" pitchFamily="34" charset="0"/>
              <a:buChar char="•"/>
            </a:pPr>
            <a:r>
              <a:rPr lang="en-GB" sz="1600" dirty="0" smtClean="0">
                <a:latin typeface="Century Gothic" pitchFamily="34" charset="0"/>
              </a:rPr>
              <a:t>ways </a:t>
            </a:r>
            <a:r>
              <a:rPr lang="en-GB" sz="1600" dirty="0">
                <a:latin typeface="Century Gothic" pitchFamily="34" charset="0"/>
              </a:rPr>
              <a:t>of reducing/managing the negative impacts of </a:t>
            </a:r>
            <a:r>
              <a:rPr lang="en-GB" sz="1600" dirty="0" smtClean="0">
                <a:latin typeface="Century Gothic" pitchFamily="34" charset="0"/>
              </a:rPr>
              <a:t>globalisation</a:t>
            </a:r>
          </a:p>
          <a:p>
            <a:pPr marL="285750" indent="-285750">
              <a:buFont typeface="Arial" pitchFamily="34" charset="0"/>
              <a:buChar char="•"/>
            </a:pPr>
            <a:endParaRPr lang="en-GB" sz="1600" dirty="0">
              <a:latin typeface="Century Gothic" pitchFamily="34" charset="0"/>
            </a:endParaRPr>
          </a:p>
          <a:p>
            <a:r>
              <a:rPr lang="en-GB" sz="1600" dirty="0">
                <a:latin typeface="Century Gothic" pitchFamily="34" charset="0"/>
              </a:rPr>
              <a:t>Use this research to write a 1000-word </a:t>
            </a:r>
            <a:r>
              <a:rPr lang="en-GB" sz="1600" dirty="0" smtClean="0">
                <a:latin typeface="Century Gothic" pitchFamily="34" charset="0"/>
              </a:rPr>
              <a:t>report (maximum!) </a:t>
            </a:r>
            <a:r>
              <a:rPr lang="en-GB" sz="1600" dirty="0">
                <a:latin typeface="Century Gothic" pitchFamily="34" charset="0"/>
              </a:rPr>
              <a:t>on the advantages and disadvantages of globalisation and on how globalisation should or can be 'managed'. The intention of the report is to get you to write a concise summary of the key issues facing the planet as globalisation takes a further hold. You will need to do additional independent research on ways to manage the negative effects of globalisation. You will be raising the key issues that face the authorities rather than providing any form of definitive answer. For example, you may feel that a key way of solving many of the problems is to further extend the movement towards freeing up trade. At this level, how that may be done is another matter</a:t>
            </a:r>
            <a:r>
              <a:rPr lang="en-GB" sz="1600" dirty="0" smtClean="0">
                <a:latin typeface="Century Gothic" pitchFamily="34" charset="0"/>
              </a:rPr>
              <a:t>!</a:t>
            </a:r>
          </a:p>
          <a:p>
            <a:endParaRPr lang="en-GB" sz="1600" dirty="0">
              <a:latin typeface="Century Gothic" pitchFamily="34" charset="0"/>
            </a:endParaRPr>
          </a:p>
          <a:p>
            <a:r>
              <a:rPr lang="en-GB" sz="1600" dirty="0" smtClean="0">
                <a:latin typeface="Century Gothic" pitchFamily="34" charset="0"/>
              </a:rPr>
              <a:t>The </a:t>
            </a:r>
            <a:r>
              <a:rPr lang="en-GB" sz="1600" dirty="0">
                <a:latin typeface="Century Gothic" pitchFamily="34" charset="0"/>
              </a:rPr>
              <a:t>activity will utilise your research skills, your ability to select and synthesise information effectively and your ability to present a coherent and well-argued case. The links below give you some initial starting points for your research. Remember: do not get caught out by finding too much information and then not being able to do anything effective with it</a:t>
            </a:r>
            <a:r>
              <a:rPr lang="en-GB" sz="1600" dirty="0" smtClean="0">
                <a:latin typeface="Century Gothic" pitchFamily="34" charset="0"/>
              </a:rPr>
              <a:t>!</a:t>
            </a:r>
          </a:p>
          <a:p>
            <a:endParaRPr lang="en-GB" sz="1600" dirty="0">
              <a:latin typeface="Century Gothic" pitchFamily="34" charset="0"/>
            </a:endParaRPr>
          </a:p>
          <a:p>
            <a:r>
              <a:rPr lang="en-GB" sz="1600" dirty="0" smtClean="0">
                <a:latin typeface="Century Gothic" pitchFamily="34" charset="0"/>
              </a:rPr>
              <a:t>The next slide is full of links that you may find useful</a:t>
            </a:r>
            <a:endParaRPr lang="en-GB" sz="1600" dirty="0">
              <a:latin typeface="Century Gothic" pitchFamily="34" charset="0"/>
            </a:endParaRPr>
          </a:p>
        </p:txBody>
      </p:sp>
    </p:spTree>
    <p:extLst>
      <p:ext uri="{BB962C8B-B14F-4D97-AF65-F5344CB8AC3E}">
        <p14:creationId xmlns:p14="http://schemas.microsoft.com/office/powerpoint/2010/main" val="4159684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1BB05A262ED2478332B67EA3B3713B" ma:contentTypeVersion="12" ma:contentTypeDescription="Create a new document." ma:contentTypeScope="" ma:versionID="8d73d1034a36929bc6377a66ce314fb2">
  <xsd:schema xmlns:xsd="http://www.w3.org/2001/XMLSchema" xmlns:xs="http://www.w3.org/2001/XMLSchema" xmlns:p="http://schemas.microsoft.com/office/2006/metadata/properties" xmlns:ns2="4da97888-80c8-47ed-8945-9822b6866dd3" xmlns:ns3="bde16008-2e04-418d-ac5b-4b2fc04093c8" targetNamespace="http://schemas.microsoft.com/office/2006/metadata/properties" ma:root="true" ma:fieldsID="e9e4df5e3de9f43f654d21664d16c675" ns2:_="" ns3:_="">
    <xsd:import namespace="4da97888-80c8-47ed-8945-9822b6866dd3"/>
    <xsd:import namespace="bde16008-2e04-418d-ac5b-4b2fc04093c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a97888-80c8-47ed-8945-9822b6866d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e16008-2e04-418d-ac5b-4b2fc04093c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341D83-FF93-4058-A85D-5AFE56E608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a97888-80c8-47ed-8945-9822b6866dd3"/>
    <ds:schemaRef ds:uri="bde16008-2e04-418d-ac5b-4b2fc04093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6B95AC-CD0D-462A-9F77-707628213F7E}">
  <ds:schemaRefs>
    <ds:schemaRef ds:uri="http://schemas.microsoft.com/sharepoint/v3/contenttype/forms"/>
  </ds:schemaRefs>
</ds:datastoreItem>
</file>

<file path=customXml/itemProps3.xml><?xml version="1.0" encoding="utf-8"?>
<ds:datastoreItem xmlns:ds="http://schemas.openxmlformats.org/officeDocument/2006/customXml" ds:itemID="{7A190EE5-7237-4F78-88E6-2DE2925CED58}">
  <ds:schemaRefs>
    <ds:schemaRef ds:uri="http://purl.org/dc/dcmitype/"/>
    <ds:schemaRef ds:uri="http://schemas.microsoft.com/office/infopath/2007/PartnerControls"/>
    <ds:schemaRef ds:uri="http://purl.org/dc/elements/1.1/"/>
    <ds:schemaRef ds:uri="http://schemas.microsoft.com/office/2006/documentManagement/types"/>
    <ds:schemaRef ds:uri="4da97888-80c8-47ed-8945-9822b6866dd3"/>
    <ds:schemaRef ds:uri="http://purl.org/dc/terms/"/>
    <ds:schemaRef ds:uri="http://schemas.openxmlformats.org/package/2006/metadata/core-properties"/>
    <ds:schemaRef ds:uri="bde16008-2e04-418d-ac5b-4b2fc04093c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71</TotalTime>
  <Words>1540</Words>
  <Application>Microsoft Office PowerPoint</Application>
  <PresentationFormat>On-screen Show (4:3)</PresentationFormat>
  <Paragraphs>106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Trinity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Stockley</dc:creator>
  <cp:lastModifiedBy>Mark Stockley</cp:lastModifiedBy>
  <cp:revision>9</cp:revision>
  <dcterms:created xsi:type="dcterms:W3CDTF">2020-06-12T08:43:44Z</dcterms:created>
  <dcterms:modified xsi:type="dcterms:W3CDTF">2020-06-12T09:55:28Z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0x010100FF1BB05A262ED2478332B67EA3B3713B</vt:lpwstr>
  </property>
</Properties>
</file>