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Slides/notesSlide10.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slideMasters/slideMaster1.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notesSlides/notesSlide3.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 id="2147483675" r:id="rId3"/>
  </p:sldMasterIdLst>
  <p:notesMasterIdLst>
    <p:notesMasterId r:id="rId15"/>
  </p:notesMasterIdLst>
  <p:sldIdLst>
    <p:sldId id="256" r:id="rId4"/>
    <p:sldId id="286" r:id="rId5"/>
    <p:sldId id="443" r:id="rId6"/>
    <p:sldId id="406" r:id="rId7"/>
    <p:sldId id="354" r:id="rId8"/>
    <p:sldId id="448" r:id="rId9"/>
    <p:sldId id="413" r:id="rId10"/>
    <p:sldId id="449" r:id="rId11"/>
    <p:sldId id="450" r:id="rId12"/>
    <p:sldId id="417" r:id="rId13"/>
    <p:sldId id="41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en Collins" initials="KC" lastIdx="43" clrIdx="0">
    <p:extLst>
      <p:ext uri="{19B8F6BF-5375-455C-9EA6-DF929625EA0E}">
        <p15:presenceInfo xmlns:p15="http://schemas.microsoft.com/office/powerpoint/2012/main" xmlns="" userId="6370e7ac12b07be2" providerId="Windows Live"/>
      </p:ext>
    </p:extLst>
  </p:cmAuthor>
  <p:cmAuthor id="2" name="Vicki Pugh" initials="VP" lastIdx="7" clrIdx="1">
    <p:extLst>
      <p:ext uri="{19B8F6BF-5375-455C-9EA6-DF929625EA0E}">
        <p15:presenceInfo xmlns:p15="http://schemas.microsoft.com/office/powerpoint/2012/main" xmlns="" userId="fb86ba5f6b82553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83654" autoAdjust="0"/>
  </p:normalViewPr>
  <p:slideViewPr>
    <p:cSldViewPr>
      <p:cViewPr>
        <p:scale>
          <a:sx n="81" d="100"/>
          <a:sy n="81" d="100"/>
        </p:scale>
        <p:origin x="-954" y="1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5" d="100"/>
          <a:sy n="85" d="100"/>
        </p:scale>
        <p:origin x="1952"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6" Type="http://schemas.openxmlformats.org/officeDocument/2006/relationships/customXml" Target="../customXml/item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75"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78" Type="http://schemas.openxmlformats.org/officeDocument/2006/relationships/customXml" Target="../customXml/item3.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77"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2D2026-0859-4913-9377-3DA08F595AD2}" type="datetimeFigureOut">
              <a:rPr lang="en-US" smtClean="0"/>
              <a:t>6/19/2020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9D32D9-63A9-423F-8B77-368638260D4D}" type="slidenum">
              <a:rPr lang="en-US" smtClean="0"/>
              <a:t>‹#›</a:t>
            </a:fld>
            <a:endParaRPr lang="en-US" dirty="0"/>
          </a:p>
        </p:txBody>
      </p:sp>
    </p:spTree>
    <p:extLst>
      <p:ext uri="{BB962C8B-B14F-4D97-AF65-F5344CB8AC3E}">
        <p14:creationId xmlns:p14="http://schemas.microsoft.com/office/powerpoint/2010/main" val="454704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9D32D9-63A9-423F-8B77-368638260D4D}" type="slidenum">
              <a:rPr lang="en-US" smtClean="0"/>
              <a:t>1</a:t>
            </a:fld>
            <a:endParaRPr lang="en-US" dirty="0"/>
          </a:p>
        </p:txBody>
      </p:sp>
    </p:spTree>
    <p:extLst>
      <p:ext uri="{BB962C8B-B14F-4D97-AF65-F5344CB8AC3E}">
        <p14:creationId xmlns:p14="http://schemas.microsoft.com/office/powerpoint/2010/main" val="2035797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9D32D9-63A9-423F-8B77-368638260D4D}" type="slidenum">
              <a:rPr lang="en-US" smtClean="0"/>
              <a:t>11</a:t>
            </a:fld>
            <a:endParaRPr lang="en-US" dirty="0"/>
          </a:p>
        </p:txBody>
      </p:sp>
    </p:spTree>
    <p:extLst>
      <p:ext uri="{BB962C8B-B14F-4D97-AF65-F5344CB8AC3E}">
        <p14:creationId xmlns:p14="http://schemas.microsoft.com/office/powerpoint/2010/main" val="4147541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9D32D9-63A9-423F-8B77-368638260D4D}" type="slidenum">
              <a:rPr lang="en-US" smtClean="0"/>
              <a:t>2</a:t>
            </a:fld>
            <a:endParaRPr lang="en-US" dirty="0"/>
          </a:p>
        </p:txBody>
      </p:sp>
    </p:spTree>
    <p:extLst>
      <p:ext uri="{BB962C8B-B14F-4D97-AF65-F5344CB8AC3E}">
        <p14:creationId xmlns:p14="http://schemas.microsoft.com/office/powerpoint/2010/main" val="1520338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9D32D9-63A9-423F-8B77-368638260D4D}" type="slidenum">
              <a:rPr lang="en-US" smtClean="0"/>
              <a:t>3</a:t>
            </a:fld>
            <a:endParaRPr lang="en-US" dirty="0"/>
          </a:p>
        </p:txBody>
      </p:sp>
    </p:spTree>
    <p:extLst>
      <p:ext uri="{BB962C8B-B14F-4D97-AF65-F5344CB8AC3E}">
        <p14:creationId xmlns:p14="http://schemas.microsoft.com/office/powerpoint/2010/main" val="2966389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9D32D9-63A9-423F-8B77-368638260D4D}" type="slidenum">
              <a:rPr lang="en-US" smtClean="0"/>
              <a:t>4</a:t>
            </a:fld>
            <a:endParaRPr lang="en-US" dirty="0"/>
          </a:p>
        </p:txBody>
      </p:sp>
    </p:spTree>
    <p:extLst>
      <p:ext uri="{BB962C8B-B14F-4D97-AF65-F5344CB8AC3E}">
        <p14:creationId xmlns:p14="http://schemas.microsoft.com/office/powerpoint/2010/main" val="1873381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9D32D9-63A9-423F-8B77-368638260D4D}" type="slidenum">
              <a:rPr lang="en-US" smtClean="0"/>
              <a:t>5</a:t>
            </a:fld>
            <a:endParaRPr lang="en-US" dirty="0"/>
          </a:p>
        </p:txBody>
      </p:sp>
    </p:spTree>
    <p:extLst>
      <p:ext uri="{BB962C8B-B14F-4D97-AF65-F5344CB8AC3E}">
        <p14:creationId xmlns:p14="http://schemas.microsoft.com/office/powerpoint/2010/main" val="3627978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9D32D9-63A9-423F-8B77-368638260D4D}" type="slidenum">
              <a:rPr lang="en-US" smtClean="0"/>
              <a:t>6</a:t>
            </a:fld>
            <a:endParaRPr lang="en-US" dirty="0"/>
          </a:p>
        </p:txBody>
      </p:sp>
    </p:spTree>
    <p:extLst>
      <p:ext uri="{BB962C8B-B14F-4D97-AF65-F5344CB8AC3E}">
        <p14:creationId xmlns:p14="http://schemas.microsoft.com/office/powerpoint/2010/main" val="2464462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9D32D9-63A9-423F-8B77-368638260D4D}" type="slidenum">
              <a:rPr lang="en-US" smtClean="0"/>
              <a:t>7</a:t>
            </a:fld>
            <a:endParaRPr lang="en-US" dirty="0"/>
          </a:p>
        </p:txBody>
      </p:sp>
    </p:spTree>
    <p:extLst>
      <p:ext uri="{BB962C8B-B14F-4D97-AF65-F5344CB8AC3E}">
        <p14:creationId xmlns:p14="http://schemas.microsoft.com/office/powerpoint/2010/main" val="40401000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9D32D9-63A9-423F-8B77-368638260D4D}" type="slidenum">
              <a:rPr lang="en-US" smtClean="0"/>
              <a:t>8</a:t>
            </a:fld>
            <a:endParaRPr lang="en-US" dirty="0"/>
          </a:p>
        </p:txBody>
      </p:sp>
    </p:spTree>
    <p:extLst>
      <p:ext uri="{BB962C8B-B14F-4D97-AF65-F5344CB8AC3E}">
        <p14:creationId xmlns:p14="http://schemas.microsoft.com/office/powerpoint/2010/main" val="16499840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9D32D9-63A9-423F-8B77-368638260D4D}" type="slidenum">
              <a:rPr lang="en-US" smtClean="0"/>
              <a:t>10</a:t>
            </a:fld>
            <a:endParaRPr lang="en-US" dirty="0"/>
          </a:p>
        </p:txBody>
      </p:sp>
    </p:spTree>
    <p:extLst>
      <p:ext uri="{BB962C8B-B14F-4D97-AF65-F5344CB8AC3E}">
        <p14:creationId xmlns:p14="http://schemas.microsoft.com/office/powerpoint/2010/main" val="1840024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406" y="764704"/>
            <a:ext cx="8964488"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83406" y="2420888"/>
            <a:ext cx="8964488" cy="1752600"/>
          </a:xfrm>
        </p:spPr>
        <p:txBody>
          <a:bodyPr/>
          <a:lstStyle>
            <a:lvl1pPr marL="0" indent="0" algn="ctr">
              <a:buNone/>
              <a:defRPr>
                <a:solidFill>
                  <a:schemeClr val="tx1">
                    <a:tint val="75000"/>
                  </a:schemeClr>
                </a:solidFill>
                <a:latin typeface="News Gothic MT"/>
                <a:cs typeface="News Gothic MT"/>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881797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595F713-2110-964B-A68E-481EBA276186}" type="datetimeFigureOut">
              <a:rPr lang="en-GB" smtClean="0"/>
              <a:t>19/06/2020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02CBB9E-F5D3-6E40-A939-4B2058AA44B4}" type="slidenum">
              <a:rPr lang="en-GB" smtClean="0"/>
              <a:t>‹#›</a:t>
            </a:fld>
            <a:endParaRPr lang="en-GB" dirty="0"/>
          </a:p>
        </p:txBody>
      </p:sp>
    </p:spTree>
    <p:extLst>
      <p:ext uri="{BB962C8B-B14F-4D97-AF65-F5344CB8AC3E}">
        <p14:creationId xmlns:p14="http://schemas.microsoft.com/office/powerpoint/2010/main" val="1617688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595F713-2110-964B-A68E-481EBA276186}" type="datetimeFigureOut">
              <a:rPr lang="en-GB" smtClean="0"/>
              <a:t>19/06/2020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02CBB9E-F5D3-6E40-A939-4B2058AA44B4}" type="slidenum">
              <a:rPr lang="en-GB" smtClean="0"/>
              <a:t>‹#›</a:t>
            </a:fld>
            <a:endParaRPr lang="en-GB" dirty="0"/>
          </a:p>
        </p:txBody>
      </p:sp>
    </p:spTree>
    <p:extLst>
      <p:ext uri="{BB962C8B-B14F-4D97-AF65-F5344CB8AC3E}">
        <p14:creationId xmlns:p14="http://schemas.microsoft.com/office/powerpoint/2010/main" val="1348606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595F713-2110-964B-A68E-481EBA276186}" type="datetimeFigureOut">
              <a:rPr lang="en-GB" smtClean="0"/>
              <a:t>19/06/2020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02CBB9E-F5D3-6E40-A939-4B2058AA44B4}" type="slidenum">
              <a:rPr lang="en-GB" smtClean="0"/>
              <a:t>‹#›</a:t>
            </a:fld>
            <a:endParaRPr lang="en-GB" dirty="0"/>
          </a:p>
        </p:txBody>
      </p:sp>
    </p:spTree>
    <p:extLst>
      <p:ext uri="{BB962C8B-B14F-4D97-AF65-F5344CB8AC3E}">
        <p14:creationId xmlns:p14="http://schemas.microsoft.com/office/powerpoint/2010/main" val="14866821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595F713-2110-964B-A68E-481EBA276186}" type="datetimeFigureOut">
              <a:rPr lang="en-GB" smtClean="0"/>
              <a:t>19/06/2020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02CBB9E-F5D3-6E40-A939-4B2058AA44B4}" type="slidenum">
              <a:rPr lang="en-GB" smtClean="0"/>
              <a:t>‹#›</a:t>
            </a:fld>
            <a:endParaRPr lang="en-GB" dirty="0"/>
          </a:p>
        </p:txBody>
      </p:sp>
    </p:spTree>
    <p:extLst>
      <p:ext uri="{BB962C8B-B14F-4D97-AF65-F5344CB8AC3E}">
        <p14:creationId xmlns:p14="http://schemas.microsoft.com/office/powerpoint/2010/main" val="6940739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595F713-2110-964B-A68E-481EBA276186}" type="datetimeFigureOut">
              <a:rPr lang="en-GB" smtClean="0"/>
              <a:t>19/06/2020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02CBB9E-F5D3-6E40-A939-4B2058AA44B4}" type="slidenum">
              <a:rPr lang="en-GB" smtClean="0"/>
              <a:t>‹#›</a:t>
            </a:fld>
            <a:endParaRPr lang="en-GB" dirty="0"/>
          </a:p>
        </p:txBody>
      </p:sp>
    </p:spTree>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Drag picture to placeholder or click icon to add</a:t>
            </a:r>
            <a:endParaRPr lang="en-GB"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595F713-2110-964B-A68E-481EBA276186}" type="datetimeFigureOut">
              <a:rPr lang="en-GB" smtClean="0"/>
              <a:t>19/06/2020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02CBB9E-F5D3-6E40-A939-4B2058AA44B4}" type="slidenum">
              <a:rPr lang="en-GB" smtClean="0"/>
              <a:t>‹#›</a:t>
            </a:fld>
            <a:endParaRPr lang="en-GB" dirty="0"/>
          </a:p>
        </p:txBody>
      </p:sp>
    </p:spTree>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595F713-2110-964B-A68E-481EBA276186}" type="datetimeFigureOut">
              <a:rPr lang="en-GB" smtClean="0"/>
              <a:t>19/06/2020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02CBB9E-F5D3-6E40-A939-4B2058AA44B4}" type="slidenum">
              <a:rPr lang="en-GB" smtClean="0"/>
              <a:t>‹#›</a:t>
            </a:fld>
            <a:endParaRPr lang="en-GB" dirty="0"/>
          </a:p>
        </p:txBody>
      </p:sp>
    </p:spTree>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595F713-2110-964B-A68E-481EBA276186}" type="datetimeFigureOut">
              <a:rPr lang="en-GB" smtClean="0"/>
              <a:t>19/06/2020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02CBB9E-F5D3-6E40-A939-4B2058AA44B4}" type="slidenum">
              <a:rPr lang="en-GB" smtClean="0"/>
              <a:t>‹#›</a:t>
            </a:fld>
            <a:endParaRPr lang="en-GB" dirty="0"/>
          </a:p>
        </p:txBody>
      </p:sp>
    </p:spTree>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5600" y="1257300"/>
            <a:ext cx="8458200" cy="749300"/>
          </a:xfrm>
        </p:spPr>
        <p:txBody>
          <a:bodyPr/>
          <a:lstStyle>
            <a:lvl1pPr algn="l">
              <a:defRPr/>
            </a:lvl1pPr>
          </a:lstStyle>
          <a:p>
            <a:r>
              <a:rPr lang="en-US"/>
              <a:t>Click to edit Master title style</a:t>
            </a:r>
            <a:endParaRPr lang="en-US" dirty="0"/>
          </a:p>
        </p:txBody>
      </p:sp>
      <p:sp>
        <p:nvSpPr>
          <p:cNvPr id="3" name="Content Placeholder 2"/>
          <p:cNvSpPr>
            <a:spLocks noGrp="1"/>
          </p:cNvSpPr>
          <p:nvPr>
            <p:ph idx="1"/>
          </p:nvPr>
        </p:nvSpPr>
        <p:spPr>
          <a:xfrm>
            <a:off x="355600" y="2133600"/>
            <a:ext cx="8458200" cy="4165600"/>
          </a:xfrm>
        </p:spPr>
        <p:txBody>
          <a:bodyPr/>
          <a:lstStyle>
            <a:lvl1pPr>
              <a:defRPr>
                <a:latin typeface="News Gothic MT"/>
                <a:cs typeface="News Gothic MT"/>
              </a:defRPr>
            </a:lvl1pPr>
            <a:lvl2pPr>
              <a:defRPr>
                <a:latin typeface="News Gothic MT"/>
                <a:cs typeface="News Gothic MT"/>
              </a:defRPr>
            </a:lvl2pPr>
            <a:lvl3pPr>
              <a:defRPr>
                <a:latin typeface="News Gothic MT"/>
                <a:cs typeface="News Gothic MT"/>
              </a:defRPr>
            </a:lvl3pPr>
            <a:lvl4pPr>
              <a:defRPr>
                <a:latin typeface="News Gothic MT"/>
                <a:cs typeface="News Gothic MT"/>
              </a:defRPr>
            </a:lvl4pPr>
            <a:lvl5pPr>
              <a:defRPr>
                <a:latin typeface="News Gothic MT"/>
                <a:cs typeface="News Gothic M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4"/>
            <a:ext cx="2133600" cy="365125"/>
          </a:xfrm>
          <a:prstGeom prst="rect">
            <a:avLst/>
          </a:prstGeom>
        </p:spPr>
        <p:txBody>
          <a:bodyPr/>
          <a:lstStyle/>
          <a:p>
            <a:fld id="{B595F713-2110-964B-A68E-481EBA276186}" type="datetimeFigureOut">
              <a:rPr lang="en-GB" smtClean="0"/>
              <a:t>19/06/2020</a:t>
            </a:fld>
            <a:endParaRPr lang="en-GB" dirty="0"/>
          </a:p>
        </p:txBody>
      </p:sp>
      <p:sp>
        <p:nvSpPr>
          <p:cNvPr id="3" name="Footer Placeholder 2"/>
          <p:cNvSpPr>
            <a:spLocks noGrp="1"/>
          </p:cNvSpPr>
          <p:nvPr>
            <p:ph type="ftr" sz="quarter" idx="11"/>
          </p:nvPr>
        </p:nvSpPr>
        <p:spPr>
          <a:xfrm>
            <a:off x="3124200" y="6356354"/>
            <a:ext cx="2895600" cy="365125"/>
          </a:xfrm>
          <a:prstGeom prst="rect">
            <a:avLst/>
          </a:prstGeom>
        </p:spPr>
        <p:txBody>
          <a:bodyPr/>
          <a:lstStyle/>
          <a:p>
            <a:endParaRPr lang="en-GB" dirty="0"/>
          </a:p>
        </p:txBody>
      </p:sp>
      <p:sp>
        <p:nvSpPr>
          <p:cNvPr id="4" name="Slide Number Placeholder 3"/>
          <p:cNvSpPr>
            <a:spLocks noGrp="1"/>
          </p:cNvSpPr>
          <p:nvPr>
            <p:ph type="sldNum" sz="quarter" idx="12"/>
          </p:nvPr>
        </p:nvSpPr>
        <p:spPr>
          <a:xfrm>
            <a:off x="6553200" y="6356354"/>
            <a:ext cx="2133600" cy="365125"/>
          </a:xfrm>
          <a:prstGeom prst="rect">
            <a:avLst/>
          </a:prstGeom>
        </p:spPr>
        <p:txBody>
          <a:bodyPr/>
          <a:lstStyle/>
          <a:p>
            <a:fld id="{402CBB9E-F5D3-6E40-A939-4B2058AA44B4}" type="slidenum">
              <a:rPr lang="en-GB" smtClean="0"/>
              <a:t>‹#›</a:t>
            </a:fld>
            <a:endParaRPr lang="en-GB" dirty="0"/>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5600" y="1257300"/>
            <a:ext cx="8458200" cy="749300"/>
          </a:xfrm>
        </p:spPr>
        <p:txBody>
          <a:bodyPr/>
          <a:lstStyle>
            <a:lvl1pPr algn="l">
              <a:defRPr/>
            </a:lvl1pPr>
          </a:lstStyle>
          <a:p>
            <a:r>
              <a:rPr lang="en-US"/>
              <a:t>Click to edit Master title style</a:t>
            </a:r>
            <a:endParaRPr lang="en-US" dirty="0"/>
          </a:p>
        </p:txBody>
      </p:sp>
      <p:sp>
        <p:nvSpPr>
          <p:cNvPr id="3" name="Content Placeholder 2"/>
          <p:cNvSpPr>
            <a:spLocks noGrp="1"/>
          </p:cNvSpPr>
          <p:nvPr>
            <p:ph idx="1"/>
          </p:nvPr>
        </p:nvSpPr>
        <p:spPr>
          <a:xfrm>
            <a:off x="355600" y="2133600"/>
            <a:ext cx="8458200" cy="4165600"/>
          </a:xfrm>
        </p:spPr>
        <p:txBody>
          <a:bodyPr/>
          <a:lstStyle>
            <a:lvl1pPr>
              <a:defRPr>
                <a:latin typeface="News Gothic MT"/>
                <a:cs typeface="News Gothic MT"/>
              </a:defRPr>
            </a:lvl1pPr>
            <a:lvl2pPr>
              <a:defRPr>
                <a:latin typeface="News Gothic MT"/>
                <a:cs typeface="News Gothic MT"/>
              </a:defRPr>
            </a:lvl2pPr>
            <a:lvl3pPr>
              <a:defRPr>
                <a:latin typeface="News Gothic MT"/>
                <a:cs typeface="News Gothic MT"/>
              </a:defRPr>
            </a:lvl3pPr>
            <a:lvl4pPr>
              <a:defRPr>
                <a:latin typeface="News Gothic MT"/>
                <a:cs typeface="News Gothic MT"/>
              </a:defRPr>
            </a:lvl4pPr>
            <a:lvl5pPr>
              <a:defRPr>
                <a:latin typeface="News Gothic MT"/>
                <a:cs typeface="News Gothic M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652704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6" name="Shape 6"/>
          <p:cNvSpPr>
            <a:spLocks noGrp="1"/>
          </p:cNvSpPr>
          <p:nvPr>
            <p:ph type="title"/>
          </p:nvPr>
        </p:nvSpPr>
        <p:spPr>
          <a:xfrm>
            <a:off x="457200" y="92079"/>
            <a:ext cx="8229600" cy="1508125"/>
          </a:xfrm>
          <a:prstGeom prst="rect">
            <a:avLst/>
          </a:prstGeom>
        </p:spPr>
        <p:txBody>
          <a:bodyPr lIns="0" tIns="0" rIns="0" bIns="0">
            <a:noAutofit/>
          </a:bodyPr>
          <a:lstStyle>
            <a:lvl1pPr>
              <a:defRPr sz="4425">
                <a:latin typeface="Gill Sans"/>
                <a:ea typeface="Gill Sans"/>
                <a:cs typeface="Gill Sans"/>
                <a:sym typeface="Gill Sans"/>
              </a:defRPr>
            </a:lvl1pPr>
          </a:lstStyle>
          <a:p>
            <a:pPr lvl="0">
              <a:defRPr sz="1800"/>
            </a:pPr>
            <a:r>
              <a:rPr lang="en-US" sz="4425"/>
              <a:t>Click to edit Master title style</a:t>
            </a:r>
            <a:endParaRPr sz="4425"/>
          </a:p>
        </p:txBody>
      </p:sp>
      <p:sp>
        <p:nvSpPr>
          <p:cNvPr id="7" name="Shape 7"/>
          <p:cNvSpPr>
            <a:spLocks noGrp="1"/>
          </p:cNvSpPr>
          <p:nvPr>
            <p:ph type="body" idx="1"/>
          </p:nvPr>
        </p:nvSpPr>
        <p:spPr>
          <a:xfrm>
            <a:off x="457200" y="1600200"/>
            <a:ext cx="8229600" cy="5257800"/>
          </a:xfrm>
          <a:prstGeom prst="rect">
            <a:avLst/>
          </a:prstGeom>
        </p:spPr>
        <p:txBody>
          <a:bodyPr>
            <a:noAutofit/>
          </a:bodyPr>
          <a:lstStyle>
            <a:lvl1pPr marL="0" indent="0" algn="ctr">
              <a:spcBef>
                <a:spcPts val="2475"/>
              </a:spcBef>
              <a:buSzTx/>
              <a:buFontTx/>
              <a:buNone/>
              <a:defRPr>
                <a:latin typeface="Gill Sans"/>
                <a:ea typeface="Gill Sans"/>
                <a:cs typeface="Gill Sans"/>
                <a:sym typeface="Gill Sans"/>
              </a:defRPr>
            </a:lvl1pPr>
            <a:lvl2pPr marL="0" indent="240506" algn="ctr">
              <a:spcBef>
                <a:spcPts val="2475"/>
              </a:spcBef>
              <a:buSzTx/>
              <a:buFontTx/>
              <a:buNone/>
              <a:defRPr>
                <a:latin typeface="Gill Sans"/>
                <a:ea typeface="Gill Sans"/>
                <a:cs typeface="Gill Sans"/>
                <a:sym typeface="Gill Sans"/>
              </a:defRPr>
            </a:lvl2pPr>
            <a:lvl3pPr marL="0" indent="481013" algn="ctr">
              <a:spcBef>
                <a:spcPts val="2475"/>
              </a:spcBef>
              <a:buSzTx/>
              <a:buFontTx/>
              <a:buNone/>
              <a:defRPr>
                <a:latin typeface="Gill Sans"/>
                <a:ea typeface="Gill Sans"/>
                <a:cs typeface="Gill Sans"/>
                <a:sym typeface="Gill Sans"/>
              </a:defRPr>
            </a:lvl3pPr>
            <a:lvl4pPr marL="0" indent="722709" algn="ctr">
              <a:spcBef>
                <a:spcPts val="2475"/>
              </a:spcBef>
              <a:buSzTx/>
              <a:buFontTx/>
              <a:buNone/>
              <a:defRPr>
                <a:latin typeface="Gill Sans"/>
                <a:ea typeface="Gill Sans"/>
                <a:cs typeface="Gill Sans"/>
                <a:sym typeface="Gill Sans"/>
              </a:defRPr>
            </a:lvl4pPr>
            <a:lvl5pPr marL="0" indent="963215" algn="ctr">
              <a:spcBef>
                <a:spcPts val="2475"/>
              </a:spcBef>
              <a:buSzTx/>
              <a:buFontTx/>
              <a:buNone/>
              <a:defRPr>
                <a:latin typeface="Gill Sans"/>
                <a:ea typeface="Gill Sans"/>
                <a:cs typeface="Gill Sans"/>
                <a:sym typeface="Gill Sans"/>
              </a:defRPr>
            </a:lvl5pPr>
          </a:lstStyle>
          <a:p>
            <a:pPr lvl="0">
              <a:defRPr sz="1800"/>
            </a:pPr>
            <a:r>
              <a:rPr lang="en-US" sz="2250"/>
              <a:t>Click to edit Master text styles</a:t>
            </a:r>
          </a:p>
          <a:p>
            <a:pPr lvl="1">
              <a:defRPr sz="1800"/>
            </a:pPr>
            <a:r>
              <a:rPr lang="en-US" sz="2250"/>
              <a:t>Second level</a:t>
            </a:r>
          </a:p>
          <a:p>
            <a:pPr lvl="2">
              <a:defRPr sz="1800"/>
            </a:pPr>
            <a:r>
              <a:rPr lang="en-US" sz="2250"/>
              <a:t>Third level</a:t>
            </a:r>
          </a:p>
          <a:p>
            <a:pPr lvl="3">
              <a:defRPr sz="1800"/>
            </a:pPr>
            <a:r>
              <a:rPr lang="en-US" sz="2250"/>
              <a:t>Fourth level</a:t>
            </a:r>
          </a:p>
          <a:p>
            <a:pPr lvl="4">
              <a:defRPr sz="1800"/>
            </a:pPr>
            <a:r>
              <a:rPr lang="en-US" sz="2250"/>
              <a:t>Fifth level</a:t>
            </a:r>
            <a:endParaRPr sz="2250"/>
          </a:p>
        </p:txBody>
      </p:sp>
    </p:spTree>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9400" y="2130427"/>
            <a:ext cx="85725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279400" y="3886200"/>
            <a:ext cx="8572500" cy="1752600"/>
          </a:xfrm>
          <a:prstGeom prst="rect">
            <a:avLst/>
          </a:prstGeom>
        </p:spPr>
        <p:txBody>
          <a:bodyPr/>
          <a:lstStyle>
            <a:lvl1pPr marL="0" indent="0" algn="ctr">
              <a:buNone/>
              <a:defRPr>
                <a:solidFill>
                  <a:schemeClr val="tx1">
                    <a:tint val="75000"/>
                  </a:schemeClr>
                </a:solidFill>
                <a:latin typeface="News Gothic MT"/>
                <a:cs typeface="News Gothic MT"/>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endParaRPr lang="en-US" dirty="0"/>
          </a:p>
        </p:txBody>
      </p:sp>
    </p:spTree>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1_Default">
    <p:spTree>
      <p:nvGrpSpPr>
        <p:cNvPr id="1" name=""/>
        <p:cNvGrpSpPr/>
        <p:nvPr/>
      </p:nvGrpSpPr>
      <p:grpSpPr>
        <a:xfrm>
          <a:off x="0" y="0"/>
          <a:ext cx="0" cy="0"/>
          <a:chOff x="0" y="0"/>
          <a:chExt cx="0" cy="0"/>
        </a:xfrm>
      </p:grpSpPr>
    </p:spTree>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2_Default">
    <p:spTree>
      <p:nvGrpSpPr>
        <p:cNvPr id="1" name=""/>
        <p:cNvGrpSpPr/>
        <p:nvPr/>
      </p:nvGrpSpPr>
      <p:grpSpPr>
        <a:xfrm>
          <a:off x="0" y="0"/>
          <a:ext cx="0" cy="0"/>
          <a:chOff x="0" y="0"/>
          <a:chExt cx="0" cy="0"/>
        </a:xfrm>
      </p:grpSpPr>
    </p:spTree>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3_Default">
    <p:spTree>
      <p:nvGrpSpPr>
        <p:cNvPr id="1" name=""/>
        <p:cNvGrpSpPr/>
        <p:nvPr/>
      </p:nvGrpSpPr>
      <p:grpSpPr>
        <a:xfrm>
          <a:off x="0" y="0"/>
          <a:ext cx="0" cy="0"/>
          <a:chOff x="0" y="0"/>
          <a:chExt cx="0" cy="0"/>
        </a:xfrm>
      </p:grpSpPr>
    </p:spTree>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1_Picture with Caption">
    <p:spTree>
      <p:nvGrpSpPr>
        <p:cNvPr id="1" name=""/>
        <p:cNvGrpSpPr/>
        <p:nvPr/>
      </p:nvGrpSpPr>
      <p:grpSpPr>
        <a:xfrm>
          <a:off x="0" y="0"/>
          <a:ext cx="0" cy="0"/>
          <a:chOff x="0" y="0"/>
          <a:chExt cx="0" cy="0"/>
        </a:xfrm>
      </p:grpSpPr>
    </p:spTree>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2_Picture with Caption">
    <p:spTree>
      <p:nvGrpSpPr>
        <p:cNvPr id="1" name=""/>
        <p:cNvGrpSpPr/>
        <p:nvPr/>
      </p:nvGrpSpPr>
      <p:grpSpPr>
        <a:xfrm>
          <a:off x="0" y="0"/>
          <a:ext cx="0" cy="0"/>
          <a:chOff x="0" y="0"/>
          <a:chExt cx="0" cy="0"/>
        </a:xfrm>
      </p:grpSpPr>
    </p:spTree>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4_Picture with Caption">
    <p:spTree>
      <p:nvGrpSpPr>
        <p:cNvPr id="1" name=""/>
        <p:cNvGrpSpPr/>
        <p:nvPr/>
      </p:nvGrpSpPr>
      <p:grpSpPr>
        <a:xfrm>
          <a:off x="0" y="0"/>
          <a:ext cx="0" cy="0"/>
          <a:chOff x="0" y="0"/>
          <a:chExt cx="0" cy="0"/>
        </a:xfrm>
      </p:grpSpPr>
    </p:spTree>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3_Picture with Caption">
    <p:spTree>
      <p:nvGrpSpPr>
        <p:cNvPr id="1" name=""/>
        <p:cNvGrpSpPr/>
        <p:nvPr/>
      </p:nvGrpSpPr>
      <p:grpSpPr>
        <a:xfrm>
          <a:off x="0" y="0"/>
          <a:ext cx="0" cy="0"/>
          <a:chOff x="0" y="0"/>
          <a:chExt cx="0" cy="0"/>
        </a:xfrm>
      </p:grpSpPr>
    </p:spTree>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3"/>
            <a:ext cx="2057400" cy="365125"/>
          </a:xfrm>
          <a:prstGeom prst="rect">
            <a:avLst/>
          </a:prstGeom>
        </p:spPr>
        <p:txBody>
          <a:bodyPr/>
          <a:lstStyle/>
          <a:p>
            <a:fld id="{B595F713-2110-964B-A68E-481EBA276186}" type="datetimeFigureOut">
              <a:rPr lang="en-GB" smtClean="0"/>
              <a:t>19/06/2020</a:t>
            </a:fld>
            <a:endParaRPr lang="en-GB" dirty="0"/>
          </a:p>
        </p:txBody>
      </p:sp>
      <p:sp>
        <p:nvSpPr>
          <p:cNvPr id="4" name="Footer Placeholder 3"/>
          <p:cNvSpPr>
            <a:spLocks noGrp="1"/>
          </p:cNvSpPr>
          <p:nvPr>
            <p:ph type="ftr" sz="quarter" idx="11"/>
          </p:nvPr>
        </p:nvSpPr>
        <p:spPr>
          <a:xfrm>
            <a:off x="3028950" y="6356353"/>
            <a:ext cx="3086100" cy="365125"/>
          </a:xfrm>
          <a:prstGeom prst="rect">
            <a:avLst/>
          </a:prstGeom>
        </p:spPr>
        <p:txBody>
          <a:bodyPr/>
          <a:lstStyle/>
          <a:p>
            <a:endParaRPr lang="en-GB" dirty="0"/>
          </a:p>
        </p:txBody>
      </p:sp>
      <p:sp>
        <p:nvSpPr>
          <p:cNvPr id="5" name="Slide Number Placeholder 4"/>
          <p:cNvSpPr>
            <a:spLocks noGrp="1"/>
          </p:cNvSpPr>
          <p:nvPr>
            <p:ph type="sldNum" sz="quarter" idx="12"/>
          </p:nvPr>
        </p:nvSpPr>
        <p:spPr>
          <a:xfrm>
            <a:off x="6457950" y="6356353"/>
            <a:ext cx="2057400" cy="365125"/>
          </a:xfrm>
          <a:prstGeom prst="rect">
            <a:avLst/>
          </a:prstGeom>
        </p:spPr>
        <p:txBody>
          <a:bodyPr/>
          <a:lstStyle/>
          <a:p>
            <a:fld id="{402CBB9E-F5D3-6E40-A939-4B2058AA44B4}" type="slidenum">
              <a:rPr lang="en-GB" smtClean="0"/>
              <a:t>‹#›</a:t>
            </a:fld>
            <a:endParaRPr lang="en-GB" dirty="0"/>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595F713-2110-964B-A68E-481EBA276186}" type="datetimeFigureOut">
              <a:rPr lang="en-GB" smtClean="0"/>
              <a:t>19/06/2020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02CBB9E-F5D3-6E40-A939-4B2058AA44B4}" type="slidenum">
              <a:rPr lang="en-GB" smtClean="0"/>
              <a:t>‹#›</a:t>
            </a:fld>
            <a:endParaRPr lang="en-GB" dirty="0"/>
          </a:p>
        </p:txBody>
      </p:sp>
    </p:spTree>
    <p:extLst>
      <p:ext uri="{BB962C8B-B14F-4D97-AF65-F5344CB8AC3E}">
        <p14:creationId xmlns:p14="http://schemas.microsoft.com/office/powerpoint/2010/main" val="193987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595F713-2110-964B-A68E-481EBA276186}" type="datetimeFigureOut">
              <a:rPr lang="en-GB" smtClean="0"/>
              <a:t>19/06/2020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02CBB9E-F5D3-6E40-A939-4B2058AA44B4}" type="slidenum">
              <a:rPr lang="en-GB" smtClean="0"/>
              <a:t>‹#›</a:t>
            </a:fld>
            <a:endParaRPr lang="en-GB" dirty="0"/>
          </a:p>
        </p:txBody>
      </p:sp>
    </p:spTree>
    <p:extLst>
      <p:ext uri="{BB962C8B-B14F-4D97-AF65-F5344CB8AC3E}">
        <p14:creationId xmlns:p14="http://schemas.microsoft.com/office/powerpoint/2010/main" val="459971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95F713-2110-964B-A68E-481EBA276186}" type="datetimeFigureOut">
              <a:rPr lang="en-GB" smtClean="0"/>
              <a:t>19/06/2020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02CBB9E-F5D3-6E40-A939-4B2058AA44B4}" type="slidenum">
              <a:rPr lang="en-GB" smtClean="0"/>
              <a:t>‹#›</a:t>
            </a:fld>
            <a:endParaRPr lang="en-GB" dirty="0"/>
          </a:p>
        </p:txBody>
      </p:sp>
    </p:spTree>
    <p:extLst>
      <p:ext uri="{BB962C8B-B14F-4D97-AF65-F5344CB8AC3E}">
        <p14:creationId xmlns:p14="http://schemas.microsoft.com/office/powerpoint/2010/main" val="1947691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595F713-2110-964B-A68E-481EBA276186}" type="datetimeFigureOut">
              <a:rPr lang="en-GB" smtClean="0"/>
              <a:t>19/06/2020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02CBB9E-F5D3-6E40-A939-4B2058AA44B4}" type="slidenum">
              <a:rPr lang="en-GB" smtClean="0"/>
              <a:t>‹#›</a:t>
            </a:fld>
            <a:endParaRPr lang="en-GB" dirty="0"/>
          </a:p>
        </p:txBody>
      </p:sp>
    </p:spTree>
    <p:extLst>
      <p:ext uri="{BB962C8B-B14F-4D97-AF65-F5344CB8AC3E}">
        <p14:creationId xmlns:p14="http://schemas.microsoft.com/office/powerpoint/2010/main" val="750867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595F713-2110-964B-A68E-481EBA276186}" type="datetimeFigureOut">
              <a:rPr lang="en-GB" smtClean="0"/>
              <a:t>19/06/2020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02CBB9E-F5D3-6E40-A939-4B2058AA44B4}" type="slidenum">
              <a:rPr lang="en-GB" smtClean="0"/>
              <a:t>‹#›</a:t>
            </a:fld>
            <a:endParaRPr lang="en-GB" dirty="0"/>
          </a:p>
        </p:txBody>
      </p:sp>
    </p:spTree>
    <p:extLst>
      <p:ext uri="{BB962C8B-B14F-4D97-AF65-F5344CB8AC3E}">
        <p14:creationId xmlns:p14="http://schemas.microsoft.com/office/powerpoint/2010/main" val="1224364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595F713-2110-964B-A68E-481EBA276186}" type="datetimeFigureOut">
              <a:rPr lang="en-GB" smtClean="0"/>
              <a:t>19/06/2020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02CBB9E-F5D3-6E40-A939-4B2058AA44B4}" type="slidenum">
              <a:rPr lang="en-GB" smtClean="0"/>
              <a:t>‹#›</a:t>
            </a:fld>
            <a:endParaRPr lang="en-GB" dirty="0"/>
          </a:p>
        </p:txBody>
      </p:sp>
    </p:spTree>
    <p:extLst>
      <p:ext uri="{BB962C8B-B14F-4D97-AF65-F5344CB8AC3E}">
        <p14:creationId xmlns:p14="http://schemas.microsoft.com/office/powerpoint/2010/main" val="706585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95F713-2110-964B-A68E-481EBA276186}" type="datetimeFigureOut">
              <a:rPr lang="en-GB" smtClean="0"/>
              <a:t>19/06/2020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02CBB9E-F5D3-6E40-A939-4B2058AA44B4}" type="slidenum">
              <a:rPr lang="en-GB" smtClean="0"/>
              <a:t>‹#›</a:t>
            </a:fld>
            <a:endParaRPr lang="en-GB" dirty="0"/>
          </a:p>
        </p:txBody>
      </p:sp>
    </p:spTree>
    <p:extLst>
      <p:ext uri="{BB962C8B-B14F-4D97-AF65-F5344CB8AC3E}">
        <p14:creationId xmlns:p14="http://schemas.microsoft.com/office/powerpoint/2010/main" val="21446411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image" Target="../media/image2.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theme" Target="../theme/theme3.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19" Type="http://schemas.openxmlformats.org/officeDocument/2006/relationships/image" Target="../media/image3.jpeg"/><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FF99"/>
        </a:solidFill>
        <a:effectLst/>
      </p:bgPr>
    </p:bg>
    <p:spTree>
      <p:nvGrpSpPr>
        <p:cNvPr id="1" name=""/>
        <p:cNvGrpSpPr/>
        <p:nvPr/>
      </p:nvGrpSpPr>
      <p:grpSpPr>
        <a:xfrm>
          <a:off x="0" y="0"/>
          <a:ext cx="0" cy="0"/>
          <a:chOff x="0" y="0"/>
          <a:chExt cx="0" cy="0"/>
        </a:xfrm>
      </p:grpSpPr>
      <p:pic>
        <p:nvPicPr>
          <p:cNvPr id="11" name="Picture 10" descr="pixl ppt back generic 2015.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27938" y="774701"/>
            <a:ext cx="9116061" cy="20828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7429" y="2996952"/>
            <a:ext cx="9126570" cy="34563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a:t>
            </a:r>
            <a:r>
              <a:rPr lang="en-US" dirty="0" err="1"/>
              <a:t>hkhkjh</a:t>
            </a:r>
            <a:endParaRPr lang="en-US" dirty="0"/>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11791036"/>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342900" rtl="0" eaLnBrk="1" latinLnBrk="0" hangingPunct="1">
        <a:spcBef>
          <a:spcPct val="0"/>
        </a:spcBef>
        <a:buNone/>
        <a:defRPr sz="3300" kern="1200">
          <a:solidFill>
            <a:schemeClr val="tx1"/>
          </a:solidFill>
          <a:latin typeface="+mj-lt"/>
          <a:ea typeface="+mj-ea"/>
          <a:cs typeface="Lato Medium"/>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News Gothic MT"/>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News Gothic MT"/>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News Gothic MT"/>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News Gothic MT"/>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News Gothic MT"/>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95F713-2110-964B-A68E-481EBA276186}" type="datetimeFigureOut">
              <a:rPr lang="en-GB" smtClean="0"/>
              <a:t>19/06/2020</a:t>
            </a:fld>
            <a:endParaRPr lang="en-GB"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2CBB9E-F5D3-6E40-A939-4B2058AA44B4}" type="slidenum">
              <a:rPr lang="en-GB" smtClean="0"/>
              <a:t>‹#›</a:t>
            </a:fld>
            <a:endParaRPr lang="en-GB" dirty="0"/>
          </a:p>
        </p:txBody>
      </p:sp>
    </p:spTree>
    <p:extLst>
      <p:ext uri="{BB962C8B-B14F-4D97-AF65-F5344CB8AC3E}">
        <p14:creationId xmlns:p14="http://schemas.microsoft.com/office/powerpoint/2010/main" val="30590050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595F713-2110-964B-A68E-481EBA276186}" type="datetimeFigureOut">
              <a:rPr lang="en-GB" smtClean="0"/>
              <a:t>19/06/2020</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02CBB9E-F5D3-6E40-A939-4B2058AA44B4}" type="slidenum">
              <a:rPr lang="en-GB" smtClean="0"/>
              <a:t>‹#›</a:t>
            </a:fld>
            <a:endParaRPr lang="en-GB" dirty="0"/>
          </a:p>
        </p:txBody>
      </p:sp>
      <p:pic>
        <p:nvPicPr>
          <p:cNvPr id="7" name="Picture 6"/>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8091113" y="16872"/>
            <a:ext cx="1029761" cy="1020648"/>
          </a:xfrm>
          <a:prstGeom prst="rect">
            <a:avLst/>
          </a:prstGeom>
        </p:spPr>
      </p:pic>
      <p:pic>
        <p:nvPicPr>
          <p:cNvPr id="8" name="Picture 7"/>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23126" y="16872"/>
            <a:ext cx="2530113" cy="831540"/>
          </a:xfrm>
          <a:prstGeom prst="rect">
            <a:avLst/>
          </a:prstGeom>
        </p:spPr>
      </p:pic>
      <p:sp>
        <p:nvSpPr>
          <p:cNvPr id="9" name="Rectangle 8"/>
          <p:cNvSpPr/>
          <p:nvPr/>
        </p:nvSpPr>
        <p:spPr>
          <a:xfrm>
            <a:off x="0" y="6561058"/>
            <a:ext cx="9144000" cy="226407"/>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GB" sz="900" dirty="0">
                <a:latin typeface="Arial" panose="020B0604020202020204" pitchFamily="34" charset="0"/>
                <a:cs typeface="Arial" panose="020B0604020202020204" pitchFamily="34" charset="0"/>
              </a:rPr>
              <a:t>better hope – brighter</a:t>
            </a:r>
            <a:r>
              <a:rPr lang="en-GB" sz="900" baseline="0" dirty="0">
                <a:latin typeface="Arial" panose="020B0604020202020204" pitchFamily="34" charset="0"/>
                <a:cs typeface="Arial" panose="020B0604020202020204" pitchFamily="34" charset="0"/>
              </a:rPr>
              <a:t> future</a:t>
            </a:r>
            <a:endParaRPr lang="en-GB"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74570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9.xml"/><Relationship Id="rId5" Type="http://schemas.openxmlformats.org/officeDocument/2006/relationships/image" Target="../media/image5.jpeg"/><Relationship Id="rId4" Type="http://schemas.openxmlformats.org/officeDocument/2006/relationships/hyperlink" Target="http://www.pixl.org.uk/"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8520" y="0"/>
            <a:ext cx="9252520" cy="7571303"/>
          </a:xfrm>
          <a:prstGeom prst="rect">
            <a:avLst/>
          </a:prstGeom>
          <a:noFill/>
        </p:spPr>
        <p:txBody>
          <a:bodyPr wrap="square" rtlCol="0">
            <a:spAutoFit/>
          </a:bodyPr>
          <a:lstStyle/>
          <a:p>
            <a:r>
              <a:rPr lang="en-GB" sz="900" dirty="0">
                <a:solidFill>
                  <a:schemeClr val="bg1">
                    <a:lumMod val="85000"/>
                  </a:schemeClr>
                </a:solidFill>
              </a:rPr>
              <a:t>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 The PiXL Club</a:t>
            </a:r>
          </a:p>
        </p:txBody>
      </p:sp>
      <p:pic>
        <p:nvPicPr>
          <p:cNvPr id="1026" name="Picture 2" descr="pixl-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4624"/>
            <a:ext cx="1639040" cy="792088"/>
          </a:xfrm>
          <a:prstGeom prst="rect">
            <a:avLst/>
          </a:prstGeom>
          <a:noFill/>
          <a:ln w="9525">
            <a:solidFill>
              <a:srgbClr val="000000"/>
            </a:solidFill>
            <a:miter lim="800000"/>
            <a:headEnd/>
            <a:tailEnd/>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sp>
        <p:nvSpPr>
          <p:cNvPr id="5" name="Text Box 3"/>
          <p:cNvSpPr txBox="1">
            <a:spLocks noChangeArrowheads="1"/>
          </p:cNvSpPr>
          <p:nvPr/>
        </p:nvSpPr>
        <p:spPr bwMode="auto">
          <a:xfrm>
            <a:off x="215516" y="5217942"/>
            <a:ext cx="8820979" cy="887304"/>
          </a:xfrm>
          <a:prstGeom prst="rect">
            <a:avLst/>
          </a:prstGeom>
          <a:solidFill>
            <a:srgbClr val="FFFFFF"/>
          </a:solidFill>
          <a:ln w="38100" cmpd="dbl">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dirty="0">
                <a:ln>
                  <a:noFill/>
                </a:ln>
                <a:solidFill>
                  <a:schemeClr val="tx1"/>
                </a:solidFill>
                <a:effectLst/>
                <a:latin typeface="Arial" pitchFamily="34" charset="0"/>
                <a:cs typeface="Arial" pitchFamily="34" charset="0"/>
              </a:rPr>
              <a:t>This resource is strictly for the use of member schools for as long as they remain members of The PiXL Club. It may not be copied, sold nor transferred to a third party or used by the school after membership ceases. Until such time it may be freely used within the member school.</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dirty="0">
                <a:ln>
                  <a:noFill/>
                </a:ln>
                <a:solidFill>
                  <a:schemeClr val="tx1"/>
                </a:solidFill>
                <a:effectLst/>
                <a:latin typeface="Arial" pitchFamily="34" charset="0"/>
                <a:cs typeface="Arial" pitchFamily="34" charset="0"/>
              </a:rPr>
              <a:t>All opinions and contributions are those of the authors. The contents of this resource are not connected with nor endorsed by any other company, organisation or institution.</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6" name="TextBox 5"/>
          <p:cNvSpPr txBox="1"/>
          <p:nvPr/>
        </p:nvSpPr>
        <p:spPr>
          <a:xfrm>
            <a:off x="827584" y="6237312"/>
            <a:ext cx="7272808" cy="400110"/>
          </a:xfrm>
          <a:prstGeom prst="rect">
            <a:avLst/>
          </a:prstGeom>
          <a:noFill/>
        </p:spPr>
        <p:txBody>
          <a:bodyPr wrap="square" rtlCol="0">
            <a:spAutoFit/>
          </a:bodyPr>
          <a:lstStyle/>
          <a:p>
            <a:r>
              <a:rPr lang="en-US" sz="1000" u="sng" dirty="0">
                <a:hlinkClick r:id="rId4"/>
              </a:rPr>
              <a:t>www.pixl.org.uk</a:t>
            </a:r>
            <a:r>
              <a:rPr lang="en-US" sz="1000" dirty="0"/>
              <a:t>					The PiXL Club Ltd, Company number 07321607</a:t>
            </a:r>
            <a:endParaRPr lang="en-GB" sz="1000" dirty="0"/>
          </a:p>
          <a:p>
            <a:endParaRPr lang="en-GB" sz="1000" dirty="0"/>
          </a:p>
        </p:txBody>
      </p:sp>
      <p:sp>
        <p:nvSpPr>
          <p:cNvPr id="7" name="TextBox 6"/>
          <p:cNvSpPr txBox="1"/>
          <p:nvPr/>
        </p:nvSpPr>
        <p:spPr>
          <a:xfrm>
            <a:off x="2555775" y="4747322"/>
            <a:ext cx="3816424" cy="338554"/>
          </a:xfrm>
          <a:prstGeom prst="rect">
            <a:avLst/>
          </a:prstGeom>
          <a:noFill/>
        </p:spPr>
        <p:txBody>
          <a:bodyPr wrap="square" rtlCol="0">
            <a:spAutoFit/>
          </a:bodyPr>
          <a:lstStyle/>
          <a:p>
            <a:pPr algn="ctr"/>
            <a:r>
              <a:rPr lang="en-GB" sz="1600" dirty="0"/>
              <a:t>© Copyright The PiXL Club Ltd, 2017</a:t>
            </a:r>
          </a:p>
        </p:txBody>
      </p:sp>
      <p:sp>
        <p:nvSpPr>
          <p:cNvPr id="8" name="TextBox 7"/>
          <p:cNvSpPr txBox="1"/>
          <p:nvPr/>
        </p:nvSpPr>
        <p:spPr>
          <a:xfrm>
            <a:off x="233952" y="881336"/>
            <a:ext cx="8496943" cy="4496616"/>
          </a:xfrm>
          <a:prstGeom prst="rect">
            <a:avLst/>
          </a:prstGeom>
          <a:noFill/>
        </p:spPr>
        <p:txBody>
          <a:bodyPr wrap="square" rtlCol="0">
            <a:spAutoFit/>
          </a:bodyPr>
          <a:lstStyle/>
          <a:p>
            <a:pPr algn="ctr">
              <a:lnSpc>
                <a:spcPct val="115000"/>
              </a:lnSpc>
              <a:spcAft>
                <a:spcPts val="0"/>
              </a:spcAft>
            </a:pPr>
            <a:r>
              <a:rPr lang="en-GB" sz="7200" b="1" dirty="0"/>
              <a:t>PiXL KnowIT!</a:t>
            </a:r>
          </a:p>
          <a:p>
            <a:pPr algn="ctr">
              <a:lnSpc>
                <a:spcPct val="115000"/>
              </a:lnSpc>
              <a:spcAft>
                <a:spcPts val="0"/>
              </a:spcAft>
            </a:pPr>
            <a:r>
              <a:rPr lang="en-GB" sz="3600" b="1" dirty="0">
                <a:latin typeface="Arial" panose="020B0604020202020204" pitchFamily="34" charset="0"/>
                <a:ea typeface="Calibri" panose="020F0502020204030204" pitchFamily="34" charset="0"/>
                <a:cs typeface="Times New Roman" panose="02020603050405020304" pitchFamily="18" charset="0"/>
              </a:rPr>
              <a:t>GCSE Chemistry</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gn="ctr"/>
            <a:r>
              <a:rPr lang="en-GB" dirty="0"/>
              <a:t> </a:t>
            </a:r>
          </a:p>
          <a:p>
            <a:pPr algn="ctr"/>
            <a:endParaRPr lang="en-GB" dirty="0"/>
          </a:p>
          <a:p>
            <a:pPr algn="ctr"/>
            <a:r>
              <a:rPr lang="en-GB" sz="4400" b="1" dirty="0">
                <a:solidFill>
                  <a:schemeClr val="accent2"/>
                </a:solidFill>
              </a:rPr>
              <a:t>AQA Topic – Organic </a:t>
            </a:r>
            <a:r>
              <a:rPr lang="en-GB" sz="4400" b="1" dirty="0" smtClean="0">
                <a:solidFill>
                  <a:schemeClr val="accent2"/>
                </a:solidFill>
              </a:rPr>
              <a:t>Chemistry</a:t>
            </a:r>
          </a:p>
          <a:p>
            <a:pPr algn="ctr"/>
            <a:r>
              <a:rPr lang="en-GB" sz="2800" b="1" dirty="0" smtClean="0">
                <a:solidFill>
                  <a:schemeClr val="accent2"/>
                </a:solidFill>
              </a:rPr>
              <a:t>(Alkenes, Alcohols, Carboxylic Acids, Esters, Polymers)</a:t>
            </a:r>
            <a:endParaRPr lang="en-GB" sz="4000" b="1" dirty="0">
              <a:solidFill>
                <a:schemeClr val="accent2"/>
              </a:solidFill>
            </a:endParaRPr>
          </a:p>
          <a:p>
            <a:pPr algn="ctr"/>
            <a:r>
              <a:rPr lang="en-GB" dirty="0"/>
              <a:t>  </a:t>
            </a:r>
          </a:p>
          <a:p>
            <a:pPr algn="ctr"/>
            <a:r>
              <a:rPr lang="en-GB" dirty="0"/>
              <a:t> </a:t>
            </a:r>
          </a:p>
          <a:p>
            <a:pPr algn="ctr"/>
            <a:endParaRPr lang="en-GB" dirty="0"/>
          </a:p>
        </p:txBody>
      </p:sp>
      <p:pic>
        <p:nvPicPr>
          <p:cNvPr id="9" name="374f7cfc-9279-43ad-9851-155d90395642" descr="image001"/>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65552" y="58096"/>
            <a:ext cx="1484057" cy="1104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93743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14024"/>
            <a:ext cx="8017076" cy="657041"/>
          </a:xfrm>
        </p:spPr>
        <p:txBody>
          <a:bodyPr>
            <a:noAutofit/>
          </a:bodyPr>
          <a:lstStyle/>
          <a:p>
            <a:pPr marL="342900" lvl="1" algn="r" defTabSz="342900" rtl="0">
              <a:spcBef>
                <a:spcPct val="20000"/>
              </a:spcBef>
            </a:pPr>
            <a:r>
              <a:rPr lang="en-US" sz="2100" b="1" dirty="0">
                <a:solidFill>
                  <a:schemeClr val="accent6"/>
                </a:solidFill>
              </a:rPr>
              <a:t>Addition </a:t>
            </a:r>
            <a:r>
              <a:rPr lang="en-US" sz="2100" b="1" dirty="0" err="1">
                <a:solidFill>
                  <a:schemeClr val="accent6"/>
                </a:solidFill>
              </a:rPr>
              <a:t>polymerisation</a:t>
            </a:r>
            <a:r>
              <a:rPr lang="en-US" sz="2100" b="1" dirty="0">
                <a:solidFill>
                  <a:schemeClr val="accent6"/>
                </a:solidFill>
              </a:rPr>
              <a:t> (Chemistry only)</a:t>
            </a:r>
            <a:endParaRPr kumimoji="0" lang="en-US" sz="2100" b="1" i="0" u="none" strike="noStrike" kern="1200" cap="none" spc="0" normalizeH="0" baseline="0" noProof="0" dirty="0">
              <a:ln>
                <a:noFill/>
              </a:ln>
              <a:solidFill>
                <a:schemeClr val="accent6"/>
              </a:solidFill>
              <a:effectLst/>
              <a:uLnTx/>
              <a:uFillTx/>
              <a:latin typeface="Calibri"/>
              <a:ea typeface=""/>
              <a:cs typeface="News Gothic MT"/>
            </a:endParaRPr>
          </a:p>
        </p:txBody>
      </p:sp>
      <p:sp>
        <p:nvSpPr>
          <p:cNvPr id="4" name="TextBox 3"/>
          <p:cNvSpPr txBox="1"/>
          <p:nvPr/>
        </p:nvSpPr>
        <p:spPr>
          <a:xfrm>
            <a:off x="179512" y="764704"/>
            <a:ext cx="5040560" cy="1015663"/>
          </a:xfrm>
          <a:prstGeom prst="rect">
            <a:avLst/>
          </a:prstGeom>
          <a:noFill/>
          <a:ln w="28575">
            <a:solidFill>
              <a:schemeClr val="accent6"/>
            </a:solidFill>
          </a:ln>
        </p:spPr>
        <p:txBody>
          <a:bodyPr wrap="square" rtlCol="0">
            <a:spAutoFit/>
          </a:bodyPr>
          <a:lstStyle/>
          <a:p>
            <a:r>
              <a:rPr lang="en-GB" sz="2000" b="1" dirty="0">
                <a:solidFill>
                  <a:schemeClr val="accent6">
                    <a:lumMod val="75000"/>
                  </a:schemeClr>
                </a:solidFill>
              </a:rPr>
              <a:t>Alkenes</a:t>
            </a:r>
            <a:r>
              <a:rPr lang="en-GB" sz="2000" dirty="0"/>
              <a:t> can be used to make </a:t>
            </a:r>
            <a:r>
              <a:rPr lang="en-GB" sz="2000" b="1" dirty="0">
                <a:solidFill>
                  <a:schemeClr val="accent6">
                    <a:lumMod val="75000"/>
                  </a:schemeClr>
                </a:solidFill>
              </a:rPr>
              <a:t>polymers</a:t>
            </a:r>
            <a:r>
              <a:rPr lang="en-GB" sz="2000" dirty="0"/>
              <a:t> such as poly(ethane) and poly(propene) by </a:t>
            </a:r>
            <a:r>
              <a:rPr lang="en-GB" sz="2000" b="1" dirty="0">
                <a:solidFill>
                  <a:schemeClr val="accent6">
                    <a:lumMod val="75000"/>
                  </a:schemeClr>
                </a:solidFill>
              </a:rPr>
              <a:t>addition polymerisation.</a:t>
            </a:r>
          </a:p>
        </p:txBody>
      </p:sp>
      <p:pic>
        <p:nvPicPr>
          <p:cNvPr id="7" name="Picture 6"/>
          <p:cNvPicPr>
            <a:picLocks noChangeAspect="1"/>
          </p:cNvPicPr>
          <p:nvPr/>
        </p:nvPicPr>
        <p:blipFill>
          <a:blip r:embed="rId3"/>
          <a:stretch>
            <a:fillRect/>
          </a:stretch>
        </p:blipFill>
        <p:spPr>
          <a:xfrm>
            <a:off x="5436096" y="764705"/>
            <a:ext cx="3456383" cy="1656183"/>
          </a:xfrm>
          <a:prstGeom prst="rect">
            <a:avLst/>
          </a:prstGeom>
        </p:spPr>
      </p:pic>
      <p:sp>
        <p:nvSpPr>
          <p:cNvPr id="8" name="TextBox 7"/>
          <p:cNvSpPr txBox="1"/>
          <p:nvPr/>
        </p:nvSpPr>
        <p:spPr>
          <a:xfrm>
            <a:off x="179512" y="1844824"/>
            <a:ext cx="5040560" cy="1015663"/>
          </a:xfrm>
          <a:prstGeom prst="rect">
            <a:avLst/>
          </a:prstGeom>
          <a:noFill/>
          <a:ln w="28575">
            <a:solidFill>
              <a:schemeClr val="accent6"/>
            </a:solidFill>
          </a:ln>
        </p:spPr>
        <p:txBody>
          <a:bodyPr wrap="square" rtlCol="0">
            <a:spAutoFit/>
          </a:bodyPr>
          <a:lstStyle/>
          <a:p>
            <a:r>
              <a:rPr lang="en-GB" sz="2000" dirty="0"/>
              <a:t>In addition polymerisation reactions, </a:t>
            </a:r>
            <a:r>
              <a:rPr lang="en-GB" sz="2000" b="1" dirty="0">
                <a:solidFill>
                  <a:schemeClr val="accent6">
                    <a:lumMod val="75000"/>
                  </a:schemeClr>
                </a:solidFill>
              </a:rPr>
              <a:t>many small molecules</a:t>
            </a:r>
            <a:r>
              <a:rPr lang="en-GB" sz="2000" b="1" dirty="0"/>
              <a:t> </a:t>
            </a:r>
            <a:r>
              <a:rPr lang="en-GB" sz="2000" dirty="0"/>
              <a:t>(monomers) </a:t>
            </a:r>
            <a:r>
              <a:rPr lang="en-GB" sz="2000" b="1" dirty="0">
                <a:solidFill>
                  <a:schemeClr val="accent6">
                    <a:lumMod val="75000"/>
                  </a:schemeClr>
                </a:solidFill>
              </a:rPr>
              <a:t>join together </a:t>
            </a:r>
            <a:r>
              <a:rPr lang="en-GB" sz="2000" dirty="0"/>
              <a:t>to form </a:t>
            </a:r>
            <a:r>
              <a:rPr lang="en-GB" sz="2000" b="1" dirty="0">
                <a:solidFill>
                  <a:schemeClr val="accent6">
                    <a:lumMod val="75000"/>
                  </a:schemeClr>
                </a:solidFill>
              </a:rPr>
              <a:t>very large molecules</a:t>
            </a:r>
            <a:r>
              <a:rPr lang="en-GB" sz="2000" b="1" dirty="0"/>
              <a:t> </a:t>
            </a:r>
            <a:r>
              <a:rPr lang="en-GB" sz="2000" dirty="0"/>
              <a:t>(polymers).</a:t>
            </a:r>
          </a:p>
        </p:txBody>
      </p:sp>
      <p:sp>
        <p:nvSpPr>
          <p:cNvPr id="11" name="TextBox 10"/>
          <p:cNvSpPr txBox="1"/>
          <p:nvPr/>
        </p:nvSpPr>
        <p:spPr>
          <a:xfrm>
            <a:off x="5436096" y="2492896"/>
            <a:ext cx="3456384" cy="400110"/>
          </a:xfrm>
          <a:prstGeom prst="rect">
            <a:avLst/>
          </a:prstGeom>
          <a:noFill/>
        </p:spPr>
        <p:txBody>
          <a:bodyPr wrap="square" rtlCol="0">
            <a:spAutoFit/>
          </a:bodyPr>
          <a:lstStyle/>
          <a:p>
            <a:pPr algn="ctr"/>
            <a:r>
              <a:rPr lang="en-GB" sz="2000" dirty="0"/>
              <a:t>Polythene has many uses.</a:t>
            </a:r>
          </a:p>
        </p:txBody>
      </p:sp>
      <p:sp>
        <p:nvSpPr>
          <p:cNvPr id="12" name="TextBox 11"/>
          <p:cNvSpPr txBox="1"/>
          <p:nvPr/>
        </p:nvSpPr>
        <p:spPr>
          <a:xfrm>
            <a:off x="179512" y="2862228"/>
            <a:ext cx="8712967" cy="677108"/>
          </a:xfrm>
          <a:prstGeom prst="rect">
            <a:avLst/>
          </a:prstGeom>
          <a:noFill/>
        </p:spPr>
        <p:txBody>
          <a:bodyPr wrap="square" rtlCol="0">
            <a:spAutoFit/>
          </a:bodyPr>
          <a:lstStyle/>
          <a:p>
            <a:r>
              <a:rPr lang="en-GB" sz="2000" dirty="0"/>
              <a:t>An example of this is</a:t>
            </a:r>
          </a:p>
          <a:p>
            <a:endParaRPr lang="en-GB" dirty="0"/>
          </a:p>
        </p:txBody>
      </p:sp>
      <p:grpSp>
        <p:nvGrpSpPr>
          <p:cNvPr id="3" name="Group 2"/>
          <p:cNvGrpSpPr/>
          <p:nvPr/>
        </p:nvGrpSpPr>
        <p:grpSpPr>
          <a:xfrm>
            <a:off x="395537" y="3106086"/>
            <a:ext cx="5345558" cy="2069648"/>
            <a:chOff x="611561" y="3301827"/>
            <a:chExt cx="5345558" cy="2069648"/>
          </a:xfrm>
        </p:grpSpPr>
        <p:pic>
          <p:nvPicPr>
            <p:cNvPr id="13" name="Picture 12"/>
            <p:cNvPicPr>
              <a:picLocks noChangeAspect="1"/>
            </p:cNvPicPr>
            <p:nvPr/>
          </p:nvPicPr>
          <p:blipFill>
            <a:blip r:embed="rId4"/>
            <a:stretch>
              <a:fillRect/>
            </a:stretch>
          </p:blipFill>
          <p:spPr>
            <a:xfrm>
              <a:off x="611561" y="3429000"/>
              <a:ext cx="2232248" cy="1728192"/>
            </a:xfrm>
            <a:prstGeom prst="rect">
              <a:avLst/>
            </a:prstGeom>
          </p:spPr>
        </p:pic>
        <p:sp>
          <p:nvSpPr>
            <p:cNvPr id="17" name="TextBox 16"/>
            <p:cNvSpPr txBox="1"/>
            <p:nvPr/>
          </p:nvSpPr>
          <p:spPr>
            <a:xfrm>
              <a:off x="3059834" y="4005064"/>
              <a:ext cx="360038" cy="369332"/>
            </a:xfrm>
            <a:prstGeom prst="rect">
              <a:avLst/>
            </a:prstGeom>
            <a:noFill/>
          </p:spPr>
          <p:txBody>
            <a:bodyPr wrap="square" rtlCol="0">
              <a:spAutoFit/>
            </a:bodyPr>
            <a:lstStyle/>
            <a:p>
              <a:r>
                <a:rPr lang="en-GB" b="1" dirty="0">
                  <a:sym typeface="Wingdings" panose="05000000000000000000" pitchFamily="2" charset="2"/>
                </a:rPr>
                <a:t></a:t>
              </a:r>
              <a:endParaRPr lang="en-GB" dirty="0"/>
            </a:p>
          </p:txBody>
        </p:sp>
        <p:pic>
          <p:nvPicPr>
            <p:cNvPr id="18" name="Picture 17"/>
            <p:cNvPicPr>
              <a:picLocks noChangeAspect="1"/>
            </p:cNvPicPr>
            <p:nvPr/>
          </p:nvPicPr>
          <p:blipFill>
            <a:blip r:embed="rId5"/>
            <a:stretch>
              <a:fillRect/>
            </a:stretch>
          </p:blipFill>
          <p:spPr>
            <a:xfrm>
              <a:off x="3652864" y="3301827"/>
              <a:ext cx="2304255" cy="2069648"/>
            </a:xfrm>
            <a:prstGeom prst="rect">
              <a:avLst/>
            </a:prstGeom>
          </p:spPr>
        </p:pic>
      </p:grpSp>
      <p:sp>
        <p:nvSpPr>
          <p:cNvPr id="19" name="TextBox 18"/>
          <p:cNvSpPr txBox="1"/>
          <p:nvPr/>
        </p:nvSpPr>
        <p:spPr>
          <a:xfrm>
            <a:off x="5957120" y="3134286"/>
            <a:ext cx="3168351" cy="1631216"/>
          </a:xfrm>
          <a:prstGeom prst="rect">
            <a:avLst/>
          </a:prstGeom>
          <a:noFill/>
        </p:spPr>
        <p:txBody>
          <a:bodyPr wrap="square" rtlCol="0">
            <a:spAutoFit/>
          </a:bodyPr>
          <a:lstStyle/>
          <a:p>
            <a:r>
              <a:rPr lang="en-GB" sz="2000" dirty="0"/>
              <a:t>One of the double bonds in the monomer breaks to form a single bond with other monomers. This leads to a very long </a:t>
            </a:r>
            <a:r>
              <a:rPr lang="en-GB" sz="2000" dirty="0" smtClean="0"/>
              <a:t>polymer.</a:t>
            </a:r>
            <a:endParaRPr lang="en-GB" sz="2000" dirty="0"/>
          </a:p>
        </p:txBody>
      </p:sp>
      <p:sp>
        <p:nvSpPr>
          <p:cNvPr id="20" name="TextBox 19"/>
          <p:cNvSpPr txBox="1"/>
          <p:nvPr/>
        </p:nvSpPr>
        <p:spPr>
          <a:xfrm>
            <a:off x="215517" y="4914193"/>
            <a:ext cx="8712967" cy="707886"/>
          </a:xfrm>
          <a:prstGeom prst="rect">
            <a:avLst/>
          </a:prstGeom>
          <a:noFill/>
          <a:ln w="28575">
            <a:solidFill>
              <a:schemeClr val="accent6"/>
            </a:solidFill>
          </a:ln>
        </p:spPr>
        <p:txBody>
          <a:bodyPr wrap="square" rtlCol="0">
            <a:spAutoFit/>
          </a:bodyPr>
          <a:lstStyle/>
          <a:p>
            <a:r>
              <a:rPr lang="en-GB" sz="2000" dirty="0"/>
              <a:t>In </a:t>
            </a:r>
            <a:r>
              <a:rPr lang="en-GB" sz="2000" b="1" dirty="0">
                <a:solidFill>
                  <a:schemeClr val="accent6">
                    <a:lumMod val="75000"/>
                  </a:schemeClr>
                </a:solidFill>
              </a:rPr>
              <a:t>addition polymers </a:t>
            </a:r>
            <a:r>
              <a:rPr lang="en-GB" sz="2000" dirty="0"/>
              <a:t>the repeating unit, </a:t>
            </a:r>
            <a:r>
              <a:rPr lang="en-GB" sz="2000" b="1" dirty="0">
                <a:solidFill>
                  <a:schemeClr val="accent6">
                    <a:lumMod val="75000"/>
                  </a:schemeClr>
                </a:solidFill>
              </a:rPr>
              <a:t>n,</a:t>
            </a:r>
            <a:r>
              <a:rPr lang="en-GB" sz="2000" dirty="0"/>
              <a:t> has the </a:t>
            </a:r>
            <a:r>
              <a:rPr lang="en-GB" sz="2000" b="1" dirty="0">
                <a:solidFill>
                  <a:schemeClr val="accent6">
                    <a:lumMod val="75000"/>
                  </a:schemeClr>
                </a:solidFill>
              </a:rPr>
              <a:t>same atoms as the monomer </a:t>
            </a:r>
            <a:r>
              <a:rPr lang="en-GB" sz="2000" dirty="0"/>
              <a:t>because no other molecule is formed in the reaction.</a:t>
            </a:r>
          </a:p>
        </p:txBody>
      </p:sp>
      <p:sp>
        <p:nvSpPr>
          <p:cNvPr id="22" name="TextBox 21"/>
          <p:cNvSpPr txBox="1"/>
          <p:nvPr/>
        </p:nvSpPr>
        <p:spPr>
          <a:xfrm>
            <a:off x="215517" y="5745767"/>
            <a:ext cx="8712967" cy="707886"/>
          </a:xfrm>
          <a:prstGeom prst="rect">
            <a:avLst/>
          </a:prstGeom>
          <a:solidFill>
            <a:schemeClr val="accent6"/>
          </a:solidFill>
          <a:ln w="28575">
            <a:solidFill>
              <a:schemeClr val="tx1"/>
            </a:solidFill>
          </a:ln>
        </p:spPr>
        <p:txBody>
          <a:bodyPr wrap="square" rtlCol="0">
            <a:spAutoFit/>
          </a:bodyPr>
          <a:lstStyle/>
          <a:p>
            <a:r>
              <a:rPr lang="en-GB" sz="2000" dirty="0"/>
              <a:t>You must be able to move from the monomer to the polymer or polymer to the monomer</a:t>
            </a:r>
          </a:p>
        </p:txBody>
      </p:sp>
    </p:spTree>
    <p:extLst>
      <p:ext uri="{BB962C8B-B14F-4D97-AF65-F5344CB8AC3E}">
        <p14:creationId xmlns:p14="http://schemas.microsoft.com/office/powerpoint/2010/main" val="7919664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14024"/>
            <a:ext cx="8017076" cy="657041"/>
          </a:xfrm>
        </p:spPr>
        <p:txBody>
          <a:bodyPr>
            <a:noAutofit/>
          </a:bodyPr>
          <a:lstStyle/>
          <a:p>
            <a:pPr marL="342900" lvl="1" algn="r" defTabSz="342900" rtl="0">
              <a:spcBef>
                <a:spcPct val="20000"/>
              </a:spcBef>
            </a:pPr>
            <a:r>
              <a:rPr lang="en-US" b="1" dirty="0">
                <a:solidFill>
                  <a:schemeClr val="accent6"/>
                </a:solidFill>
              </a:rPr>
              <a:t>Condensation, </a:t>
            </a:r>
            <a:r>
              <a:rPr lang="en-US" b="1" dirty="0" err="1">
                <a:solidFill>
                  <a:schemeClr val="accent6"/>
                </a:solidFill>
              </a:rPr>
              <a:t>polymerisation</a:t>
            </a:r>
            <a:r>
              <a:rPr lang="en-US" b="1" dirty="0">
                <a:solidFill>
                  <a:schemeClr val="accent6"/>
                </a:solidFill>
              </a:rPr>
              <a:t> and amino acids (Chemistry HT only)</a:t>
            </a:r>
            <a:endParaRPr kumimoji="0" lang="en-US" b="1" i="0" u="none" strike="noStrike" kern="1200" cap="none" spc="0" normalizeH="0" baseline="0" noProof="0" dirty="0">
              <a:ln>
                <a:noFill/>
              </a:ln>
              <a:solidFill>
                <a:schemeClr val="accent6"/>
              </a:solidFill>
              <a:effectLst/>
              <a:uLnTx/>
              <a:uFillTx/>
              <a:latin typeface="Calibri"/>
              <a:ea typeface=""/>
              <a:cs typeface="News Gothic MT"/>
            </a:endParaRPr>
          </a:p>
        </p:txBody>
      </p:sp>
      <p:sp>
        <p:nvSpPr>
          <p:cNvPr id="3" name="TextBox 2"/>
          <p:cNvSpPr txBox="1"/>
          <p:nvPr/>
        </p:nvSpPr>
        <p:spPr>
          <a:xfrm>
            <a:off x="179512" y="764704"/>
            <a:ext cx="8712968" cy="1015663"/>
          </a:xfrm>
          <a:prstGeom prst="rect">
            <a:avLst/>
          </a:prstGeom>
          <a:noFill/>
          <a:ln w="28575">
            <a:solidFill>
              <a:schemeClr val="accent6"/>
            </a:solidFill>
          </a:ln>
        </p:spPr>
        <p:txBody>
          <a:bodyPr wrap="square" rtlCol="0">
            <a:spAutoFit/>
          </a:bodyPr>
          <a:lstStyle/>
          <a:p>
            <a:r>
              <a:rPr lang="en-GB" sz="2000" b="1" dirty="0">
                <a:solidFill>
                  <a:schemeClr val="accent6">
                    <a:lumMod val="75000"/>
                  </a:schemeClr>
                </a:solidFill>
              </a:rPr>
              <a:t>Condensation polymerisation </a:t>
            </a:r>
            <a:r>
              <a:rPr lang="en-GB" sz="2000" dirty="0"/>
              <a:t>involves </a:t>
            </a:r>
            <a:r>
              <a:rPr lang="en-GB" sz="2000" b="1" dirty="0">
                <a:solidFill>
                  <a:schemeClr val="accent6">
                    <a:lumMod val="75000"/>
                  </a:schemeClr>
                </a:solidFill>
              </a:rPr>
              <a:t>monomers with two functional groups</a:t>
            </a:r>
            <a:r>
              <a:rPr lang="en-GB" sz="2000" dirty="0"/>
              <a:t>. When these types of monomers react they join together, usually </a:t>
            </a:r>
            <a:r>
              <a:rPr lang="en-GB" sz="2000" b="1" dirty="0">
                <a:solidFill>
                  <a:schemeClr val="accent6">
                    <a:lumMod val="75000"/>
                  </a:schemeClr>
                </a:solidFill>
              </a:rPr>
              <a:t>losing small molecules</a:t>
            </a:r>
            <a:r>
              <a:rPr lang="en-GB" sz="2000" dirty="0">
                <a:solidFill>
                  <a:schemeClr val="accent6">
                    <a:lumMod val="75000"/>
                  </a:schemeClr>
                </a:solidFill>
              </a:rPr>
              <a:t> </a:t>
            </a:r>
            <a:r>
              <a:rPr lang="en-GB" sz="2000" dirty="0"/>
              <a:t>such as</a:t>
            </a:r>
            <a:r>
              <a:rPr lang="en-GB" sz="2000" b="1" dirty="0"/>
              <a:t> </a:t>
            </a:r>
            <a:r>
              <a:rPr lang="en-GB" sz="2000" b="1" dirty="0">
                <a:solidFill>
                  <a:schemeClr val="accent6">
                    <a:lumMod val="75000"/>
                  </a:schemeClr>
                </a:solidFill>
              </a:rPr>
              <a:t>water</a:t>
            </a:r>
            <a:r>
              <a:rPr lang="en-GB" sz="2000" dirty="0"/>
              <a:t>, and so the reactions are called </a:t>
            </a:r>
            <a:r>
              <a:rPr lang="en-GB" sz="2000" b="1" dirty="0">
                <a:solidFill>
                  <a:schemeClr val="accent6">
                    <a:lumMod val="75000"/>
                  </a:schemeClr>
                </a:solidFill>
              </a:rPr>
              <a:t>condensation reactions.</a:t>
            </a:r>
          </a:p>
        </p:txBody>
      </p:sp>
      <p:sp>
        <p:nvSpPr>
          <p:cNvPr id="4" name="TextBox 3"/>
          <p:cNvSpPr txBox="1"/>
          <p:nvPr/>
        </p:nvSpPr>
        <p:spPr>
          <a:xfrm>
            <a:off x="179512" y="1772816"/>
            <a:ext cx="8712968" cy="707886"/>
          </a:xfrm>
          <a:prstGeom prst="rect">
            <a:avLst/>
          </a:prstGeom>
          <a:noFill/>
          <a:ln w="28575">
            <a:solidFill>
              <a:schemeClr val="accent6"/>
            </a:solidFill>
          </a:ln>
        </p:spPr>
        <p:txBody>
          <a:bodyPr wrap="square" rtlCol="0">
            <a:spAutoFit/>
          </a:bodyPr>
          <a:lstStyle/>
          <a:p>
            <a:r>
              <a:rPr lang="en-GB" sz="2000" dirty="0"/>
              <a:t>The simplest polymers are produced from </a:t>
            </a:r>
            <a:r>
              <a:rPr lang="en-GB" sz="2000" b="1" dirty="0">
                <a:solidFill>
                  <a:schemeClr val="accent6">
                    <a:lumMod val="75000"/>
                  </a:schemeClr>
                </a:solidFill>
              </a:rPr>
              <a:t>two different monomers </a:t>
            </a:r>
            <a:r>
              <a:rPr lang="en-GB" sz="2000" dirty="0"/>
              <a:t>with two of </a:t>
            </a:r>
            <a:r>
              <a:rPr lang="en-GB" sz="2000" b="1" dirty="0">
                <a:solidFill>
                  <a:schemeClr val="accent6">
                    <a:lumMod val="75000"/>
                  </a:schemeClr>
                </a:solidFill>
              </a:rPr>
              <a:t>the same functional groups</a:t>
            </a:r>
            <a:r>
              <a:rPr lang="en-GB" sz="2000" b="1" dirty="0"/>
              <a:t> </a:t>
            </a:r>
            <a:r>
              <a:rPr lang="en-GB" sz="2000" dirty="0"/>
              <a:t>on each monomer.</a:t>
            </a:r>
          </a:p>
        </p:txBody>
      </p:sp>
      <p:sp>
        <p:nvSpPr>
          <p:cNvPr id="5" name="TextBox 4"/>
          <p:cNvSpPr txBox="1"/>
          <p:nvPr/>
        </p:nvSpPr>
        <p:spPr>
          <a:xfrm>
            <a:off x="192391" y="2487630"/>
            <a:ext cx="8700089" cy="3770263"/>
          </a:xfrm>
          <a:custGeom>
            <a:avLst/>
            <a:gdLst>
              <a:gd name="connsiteX0" fmla="*/ 0 w 8712968"/>
              <a:gd name="connsiteY0" fmla="*/ 0 h 3693319"/>
              <a:gd name="connsiteX1" fmla="*/ 8712968 w 8712968"/>
              <a:gd name="connsiteY1" fmla="*/ 0 h 3693319"/>
              <a:gd name="connsiteX2" fmla="*/ 8712968 w 8712968"/>
              <a:gd name="connsiteY2" fmla="*/ 3693319 h 3693319"/>
              <a:gd name="connsiteX3" fmla="*/ 0 w 8712968"/>
              <a:gd name="connsiteY3" fmla="*/ 3693319 h 3693319"/>
              <a:gd name="connsiteX4" fmla="*/ 0 w 8712968"/>
              <a:gd name="connsiteY4" fmla="*/ 0 h 3693319"/>
              <a:gd name="connsiteX0" fmla="*/ 12879 w 8712968"/>
              <a:gd name="connsiteY0" fmla="*/ 0 h 3770592"/>
              <a:gd name="connsiteX1" fmla="*/ 8712968 w 8712968"/>
              <a:gd name="connsiteY1" fmla="*/ 77273 h 3770592"/>
              <a:gd name="connsiteX2" fmla="*/ 8712968 w 8712968"/>
              <a:gd name="connsiteY2" fmla="*/ 3770592 h 3770592"/>
              <a:gd name="connsiteX3" fmla="*/ 0 w 8712968"/>
              <a:gd name="connsiteY3" fmla="*/ 3770592 h 3770592"/>
              <a:gd name="connsiteX4" fmla="*/ 12879 w 8712968"/>
              <a:gd name="connsiteY4" fmla="*/ 0 h 3770592"/>
              <a:gd name="connsiteX0" fmla="*/ 12879 w 8712968"/>
              <a:gd name="connsiteY0" fmla="*/ 0 h 3770592"/>
              <a:gd name="connsiteX1" fmla="*/ 8712968 w 8712968"/>
              <a:gd name="connsiteY1" fmla="*/ 12878 h 3770592"/>
              <a:gd name="connsiteX2" fmla="*/ 8712968 w 8712968"/>
              <a:gd name="connsiteY2" fmla="*/ 3770592 h 3770592"/>
              <a:gd name="connsiteX3" fmla="*/ 0 w 8712968"/>
              <a:gd name="connsiteY3" fmla="*/ 3770592 h 3770592"/>
              <a:gd name="connsiteX4" fmla="*/ 12879 w 8712968"/>
              <a:gd name="connsiteY4" fmla="*/ 0 h 3770592"/>
              <a:gd name="connsiteX0" fmla="*/ 0 w 8700089"/>
              <a:gd name="connsiteY0" fmla="*/ 0 h 3770592"/>
              <a:gd name="connsiteX1" fmla="*/ 8700089 w 8700089"/>
              <a:gd name="connsiteY1" fmla="*/ 12878 h 3770592"/>
              <a:gd name="connsiteX2" fmla="*/ 8700089 w 8700089"/>
              <a:gd name="connsiteY2" fmla="*/ 3770592 h 3770592"/>
              <a:gd name="connsiteX3" fmla="*/ 0 w 8700089"/>
              <a:gd name="connsiteY3" fmla="*/ 3303692 h 3770592"/>
              <a:gd name="connsiteX4" fmla="*/ 0 w 8700089"/>
              <a:gd name="connsiteY4" fmla="*/ 0 h 3770592"/>
              <a:gd name="connsiteX0" fmla="*/ 0 w 8700089"/>
              <a:gd name="connsiteY0" fmla="*/ 0 h 3303692"/>
              <a:gd name="connsiteX1" fmla="*/ 8700089 w 8700089"/>
              <a:gd name="connsiteY1" fmla="*/ 12878 h 3303692"/>
              <a:gd name="connsiteX2" fmla="*/ 8674331 w 8700089"/>
              <a:gd name="connsiteY2" fmla="*/ 3303692 h 3303692"/>
              <a:gd name="connsiteX3" fmla="*/ 0 w 8700089"/>
              <a:gd name="connsiteY3" fmla="*/ 3303692 h 3303692"/>
              <a:gd name="connsiteX4" fmla="*/ 0 w 8700089"/>
              <a:gd name="connsiteY4" fmla="*/ 0 h 3303692"/>
              <a:gd name="connsiteX0" fmla="*/ 0 w 8700089"/>
              <a:gd name="connsiteY0" fmla="*/ 0 h 3303692"/>
              <a:gd name="connsiteX1" fmla="*/ 8700089 w 8700089"/>
              <a:gd name="connsiteY1" fmla="*/ 12878 h 3303692"/>
              <a:gd name="connsiteX2" fmla="*/ 8700089 w 8700089"/>
              <a:gd name="connsiteY2" fmla="*/ 3303692 h 3303692"/>
              <a:gd name="connsiteX3" fmla="*/ 0 w 8700089"/>
              <a:gd name="connsiteY3" fmla="*/ 3303692 h 3303692"/>
              <a:gd name="connsiteX4" fmla="*/ 0 w 8700089"/>
              <a:gd name="connsiteY4" fmla="*/ 0 h 33036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00089" h="3303692">
                <a:moveTo>
                  <a:pt x="0" y="0"/>
                </a:moveTo>
                <a:lnTo>
                  <a:pt x="8700089" y="12878"/>
                </a:lnTo>
                <a:lnTo>
                  <a:pt x="8700089" y="3303692"/>
                </a:lnTo>
                <a:lnTo>
                  <a:pt x="0" y="3303692"/>
                </a:lnTo>
                <a:lnTo>
                  <a:pt x="0" y="0"/>
                </a:lnTo>
                <a:close/>
              </a:path>
            </a:pathLst>
          </a:cu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GB" sz="2000" dirty="0"/>
              <a:t>An example of this is:</a:t>
            </a:r>
          </a:p>
          <a:p>
            <a:r>
              <a:rPr lang="en-GB" sz="2000" dirty="0"/>
              <a:t>Ethane diol (this is ethane with two –di – alcohol – </a:t>
            </a:r>
            <a:r>
              <a:rPr lang="en-GB" sz="2000" dirty="0" err="1"/>
              <a:t>ol</a:t>
            </a:r>
            <a:r>
              <a:rPr lang="en-GB" sz="2000" dirty="0"/>
              <a:t> groups at either end)</a:t>
            </a:r>
          </a:p>
          <a:p>
            <a:r>
              <a:rPr lang="en-GB" sz="1700" dirty="0"/>
              <a:t>HO – CH</a:t>
            </a:r>
            <a:r>
              <a:rPr lang="en-GB" sz="1700" baseline="-25000" dirty="0"/>
              <a:t>2</a:t>
            </a:r>
            <a:r>
              <a:rPr lang="en-GB" sz="1700" dirty="0"/>
              <a:t> – CH</a:t>
            </a:r>
            <a:r>
              <a:rPr lang="en-GB" sz="1700" baseline="-25000" dirty="0"/>
              <a:t>2</a:t>
            </a:r>
            <a:r>
              <a:rPr lang="en-GB" sz="1700" dirty="0"/>
              <a:t> – OH     </a:t>
            </a:r>
            <a:r>
              <a:rPr lang="en-GB" sz="1700" b="1" dirty="0"/>
              <a:t>or </a:t>
            </a:r>
            <a:r>
              <a:rPr lang="en-GB" sz="1700" dirty="0"/>
              <a:t>       HO -                - OH</a:t>
            </a:r>
          </a:p>
          <a:p>
            <a:r>
              <a:rPr lang="en-GB" sz="2000" b="1" dirty="0">
                <a:solidFill>
                  <a:schemeClr val="accent6">
                    <a:lumMod val="75000"/>
                  </a:schemeClr>
                </a:solidFill>
              </a:rPr>
              <a:t>And</a:t>
            </a:r>
          </a:p>
          <a:p>
            <a:r>
              <a:rPr lang="en-GB" sz="2000" dirty="0" err="1"/>
              <a:t>Hexanedioic</a:t>
            </a:r>
            <a:r>
              <a:rPr lang="en-GB" sz="2000" dirty="0"/>
              <a:t> acid (this is hexane with two carboxylic acid groups at the end)</a:t>
            </a:r>
          </a:p>
          <a:p>
            <a:r>
              <a:rPr lang="en-GB" sz="1700" dirty="0"/>
              <a:t>HOOC - CH</a:t>
            </a:r>
            <a:r>
              <a:rPr lang="en-GB" sz="1700" baseline="-25000" dirty="0"/>
              <a:t>2 </a:t>
            </a:r>
            <a:r>
              <a:rPr lang="en-GB" sz="1700" dirty="0"/>
              <a:t>- CH</a:t>
            </a:r>
            <a:r>
              <a:rPr lang="en-GB" sz="1700" baseline="-25000" dirty="0"/>
              <a:t>2 </a:t>
            </a:r>
            <a:r>
              <a:rPr lang="en-GB" sz="1700" dirty="0"/>
              <a:t>- CH</a:t>
            </a:r>
            <a:r>
              <a:rPr lang="en-GB" sz="1700" baseline="-25000" dirty="0"/>
              <a:t>2 </a:t>
            </a:r>
            <a:r>
              <a:rPr lang="en-GB" sz="1700" dirty="0"/>
              <a:t>- CH</a:t>
            </a:r>
            <a:r>
              <a:rPr lang="en-GB" sz="1700" baseline="-25000" dirty="0"/>
              <a:t>2 </a:t>
            </a:r>
            <a:r>
              <a:rPr lang="en-GB" sz="1700" dirty="0"/>
              <a:t>– COOH   </a:t>
            </a:r>
            <a:r>
              <a:rPr lang="en-GB" sz="1700" b="1" dirty="0"/>
              <a:t>or</a:t>
            </a:r>
            <a:r>
              <a:rPr lang="en-GB" sz="1700" dirty="0"/>
              <a:t>   HOOC -            - </a:t>
            </a:r>
            <a:r>
              <a:rPr lang="en-GB" sz="1700" dirty="0" smtClean="0"/>
              <a:t>COOH</a:t>
            </a:r>
          </a:p>
          <a:p>
            <a:endParaRPr lang="en-GB" sz="1700" dirty="0"/>
          </a:p>
          <a:p>
            <a:r>
              <a:rPr lang="en-GB" sz="2000" dirty="0"/>
              <a:t>Polymerise to produce a </a:t>
            </a:r>
            <a:r>
              <a:rPr lang="en-GB" sz="2000" dirty="0" smtClean="0"/>
              <a:t>polyester</a:t>
            </a:r>
          </a:p>
          <a:p>
            <a:endParaRPr lang="en-GB" sz="1700" dirty="0"/>
          </a:p>
          <a:p>
            <a:r>
              <a:rPr lang="en-GB" sz="1700" dirty="0"/>
              <a:t>n HO -          -OH  + n HOOC -        - COOH  </a:t>
            </a:r>
            <a:r>
              <a:rPr lang="en-GB" sz="1700" dirty="0">
                <a:sym typeface="Wingdings" panose="05000000000000000000" pitchFamily="2" charset="2"/>
              </a:rPr>
              <a:t>            </a:t>
            </a:r>
            <a:r>
              <a:rPr lang="en-GB" sz="1700" b="1" dirty="0">
                <a:sym typeface="Wingdings" panose="05000000000000000000" pitchFamily="2" charset="2"/>
              </a:rPr>
              <a:t>           </a:t>
            </a:r>
            <a:r>
              <a:rPr lang="en-GB" sz="1700" dirty="0">
                <a:sym typeface="Wingdings" panose="05000000000000000000" pitchFamily="2" charset="2"/>
              </a:rPr>
              <a:t>    OOC                    COO       + 2nH</a:t>
            </a:r>
            <a:r>
              <a:rPr lang="en-GB" sz="1700" baseline="-25000" dirty="0">
                <a:sym typeface="Wingdings" panose="05000000000000000000" pitchFamily="2" charset="2"/>
              </a:rPr>
              <a:t>2</a:t>
            </a:r>
            <a:r>
              <a:rPr lang="en-GB" sz="1700" dirty="0">
                <a:sym typeface="Wingdings" panose="05000000000000000000" pitchFamily="2" charset="2"/>
              </a:rPr>
              <a:t>O   </a:t>
            </a:r>
            <a:endParaRPr lang="en-GB" sz="1700" dirty="0"/>
          </a:p>
          <a:p>
            <a:endParaRPr lang="en-GB" dirty="0"/>
          </a:p>
          <a:p>
            <a:endParaRPr lang="en-GB" dirty="0"/>
          </a:p>
          <a:p>
            <a:endParaRPr lang="en-GB" dirty="0"/>
          </a:p>
        </p:txBody>
      </p:sp>
      <p:sp>
        <p:nvSpPr>
          <p:cNvPr id="7" name="Rectangle 6"/>
          <p:cNvSpPr/>
          <p:nvPr/>
        </p:nvSpPr>
        <p:spPr>
          <a:xfrm>
            <a:off x="3419872" y="3212976"/>
            <a:ext cx="576064" cy="144016"/>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Rectangle 7"/>
          <p:cNvSpPr/>
          <p:nvPr/>
        </p:nvSpPr>
        <p:spPr>
          <a:xfrm>
            <a:off x="4664831" y="4070866"/>
            <a:ext cx="432048" cy="144016"/>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Rectangle 8"/>
          <p:cNvSpPr/>
          <p:nvPr/>
        </p:nvSpPr>
        <p:spPr>
          <a:xfrm>
            <a:off x="899592" y="5157192"/>
            <a:ext cx="432048" cy="144016"/>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0" name="Rectangle 9"/>
          <p:cNvSpPr/>
          <p:nvPr/>
        </p:nvSpPr>
        <p:spPr>
          <a:xfrm>
            <a:off x="2771800" y="5157192"/>
            <a:ext cx="360040" cy="144016"/>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cxnSp>
        <p:nvCxnSpPr>
          <p:cNvPr id="12" name="Straight Connector 11"/>
          <p:cNvCxnSpPr/>
          <p:nvPr/>
        </p:nvCxnSpPr>
        <p:spPr>
          <a:xfrm flipV="1">
            <a:off x="4212766" y="5216445"/>
            <a:ext cx="432048" cy="232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5" name="Left Bracket 14"/>
          <p:cNvSpPr/>
          <p:nvPr/>
        </p:nvSpPr>
        <p:spPr>
          <a:xfrm>
            <a:off x="4428790" y="4928413"/>
            <a:ext cx="45719" cy="576064"/>
          </a:xfrm>
          <a:prstGeom prst="leftBracket">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dirty="0"/>
          </a:p>
        </p:txBody>
      </p:sp>
      <p:sp>
        <p:nvSpPr>
          <p:cNvPr id="16" name="Rectangle 15"/>
          <p:cNvSpPr/>
          <p:nvPr/>
        </p:nvSpPr>
        <p:spPr>
          <a:xfrm>
            <a:off x="4653223" y="5118439"/>
            <a:ext cx="427424" cy="198761"/>
          </a:xfrm>
          <a:custGeom>
            <a:avLst/>
            <a:gdLst>
              <a:gd name="connsiteX0" fmla="*/ 0 w 576064"/>
              <a:gd name="connsiteY0" fmla="*/ 0 h 216024"/>
              <a:gd name="connsiteX1" fmla="*/ 576064 w 576064"/>
              <a:gd name="connsiteY1" fmla="*/ 0 h 216024"/>
              <a:gd name="connsiteX2" fmla="*/ 576064 w 576064"/>
              <a:gd name="connsiteY2" fmla="*/ 216024 h 216024"/>
              <a:gd name="connsiteX3" fmla="*/ 0 w 576064"/>
              <a:gd name="connsiteY3" fmla="*/ 216024 h 216024"/>
              <a:gd name="connsiteX4" fmla="*/ 0 w 576064"/>
              <a:gd name="connsiteY4" fmla="*/ 0 h 216024"/>
              <a:gd name="connsiteX0" fmla="*/ 0 w 576064"/>
              <a:gd name="connsiteY0" fmla="*/ 0 h 228903"/>
              <a:gd name="connsiteX1" fmla="*/ 576064 w 576064"/>
              <a:gd name="connsiteY1" fmla="*/ 0 h 228903"/>
              <a:gd name="connsiteX2" fmla="*/ 473033 w 576064"/>
              <a:gd name="connsiteY2" fmla="*/ 228903 h 228903"/>
              <a:gd name="connsiteX3" fmla="*/ 0 w 576064"/>
              <a:gd name="connsiteY3" fmla="*/ 216024 h 228903"/>
              <a:gd name="connsiteX4" fmla="*/ 0 w 576064"/>
              <a:gd name="connsiteY4" fmla="*/ 0 h 228903"/>
              <a:gd name="connsiteX0" fmla="*/ 0 w 473033"/>
              <a:gd name="connsiteY0" fmla="*/ 0 h 228903"/>
              <a:gd name="connsiteX1" fmla="*/ 447275 w 473033"/>
              <a:gd name="connsiteY1" fmla="*/ 12879 h 228903"/>
              <a:gd name="connsiteX2" fmla="*/ 473033 w 473033"/>
              <a:gd name="connsiteY2" fmla="*/ 228903 h 228903"/>
              <a:gd name="connsiteX3" fmla="*/ 0 w 473033"/>
              <a:gd name="connsiteY3" fmla="*/ 216024 h 228903"/>
              <a:gd name="connsiteX4" fmla="*/ 0 w 473033"/>
              <a:gd name="connsiteY4" fmla="*/ 0 h 228903"/>
              <a:gd name="connsiteX0" fmla="*/ 0 w 447275"/>
              <a:gd name="connsiteY0" fmla="*/ 0 h 241782"/>
              <a:gd name="connsiteX1" fmla="*/ 447275 w 447275"/>
              <a:gd name="connsiteY1" fmla="*/ 12879 h 241782"/>
              <a:gd name="connsiteX2" fmla="*/ 408639 w 447275"/>
              <a:gd name="connsiteY2" fmla="*/ 241782 h 241782"/>
              <a:gd name="connsiteX3" fmla="*/ 0 w 447275"/>
              <a:gd name="connsiteY3" fmla="*/ 216024 h 241782"/>
              <a:gd name="connsiteX4" fmla="*/ 0 w 447275"/>
              <a:gd name="connsiteY4" fmla="*/ 0 h 241782"/>
              <a:gd name="connsiteX0" fmla="*/ 0 w 447275"/>
              <a:gd name="connsiteY0" fmla="*/ 0 h 241782"/>
              <a:gd name="connsiteX1" fmla="*/ 447275 w 447275"/>
              <a:gd name="connsiteY1" fmla="*/ 12879 h 241782"/>
              <a:gd name="connsiteX2" fmla="*/ 447275 w 447275"/>
              <a:gd name="connsiteY2" fmla="*/ 241782 h 241782"/>
              <a:gd name="connsiteX3" fmla="*/ 0 w 447275"/>
              <a:gd name="connsiteY3" fmla="*/ 216024 h 241782"/>
              <a:gd name="connsiteX4" fmla="*/ 0 w 447275"/>
              <a:gd name="connsiteY4" fmla="*/ 0 h 241782"/>
              <a:gd name="connsiteX0" fmla="*/ 0 w 447275"/>
              <a:gd name="connsiteY0" fmla="*/ 0 h 216024"/>
              <a:gd name="connsiteX1" fmla="*/ 447275 w 447275"/>
              <a:gd name="connsiteY1" fmla="*/ 12879 h 216024"/>
              <a:gd name="connsiteX2" fmla="*/ 447275 w 447275"/>
              <a:gd name="connsiteY2" fmla="*/ 216024 h 216024"/>
              <a:gd name="connsiteX3" fmla="*/ 0 w 447275"/>
              <a:gd name="connsiteY3" fmla="*/ 216024 h 216024"/>
              <a:gd name="connsiteX4" fmla="*/ 0 w 447275"/>
              <a:gd name="connsiteY4" fmla="*/ 0 h 216024"/>
              <a:gd name="connsiteX0" fmla="*/ 0 w 447275"/>
              <a:gd name="connsiteY0" fmla="*/ 0 h 241782"/>
              <a:gd name="connsiteX1" fmla="*/ 447275 w 447275"/>
              <a:gd name="connsiteY1" fmla="*/ 12879 h 241782"/>
              <a:gd name="connsiteX2" fmla="*/ 447275 w 447275"/>
              <a:gd name="connsiteY2" fmla="*/ 216024 h 241782"/>
              <a:gd name="connsiteX3" fmla="*/ 0 w 447275"/>
              <a:gd name="connsiteY3" fmla="*/ 241782 h 241782"/>
              <a:gd name="connsiteX4" fmla="*/ 0 w 447275"/>
              <a:gd name="connsiteY4" fmla="*/ 0 h 241782"/>
              <a:gd name="connsiteX0" fmla="*/ 0 w 447275"/>
              <a:gd name="connsiteY0" fmla="*/ 0 h 241782"/>
              <a:gd name="connsiteX1" fmla="*/ 447275 w 447275"/>
              <a:gd name="connsiteY1" fmla="*/ 12879 h 241782"/>
              <a:gd name="connsiteX2" fmla="*/ 447275 w 447275"/>
              <a:gd name="connsiteY2" fmla="*/ 241782 h 241782"/>
              <a:gd name="connsiteX3" fmla="*/ 0 w 447275"/>
              <a:gd name="connsiteY3" fmla="*/ 241782 h 241782"/>
              <a:gd name="connsiteX4" fmla="*/ 0 w 447275"/>
              <a:gd name="connsiteY4" fmla="*/ 0 h 241782"/>
              <a:gd name="connsiteX0" fmla="*/ 0 w 447275"/>
              <a:gd name="connsiteY0" fmla="*/ 0 h 306176"/>
              <a:gd name="connsiteX1" fmla="*/ 447275 w 447275"/>
              <a:gd name="connsiteY1" fmla="*/ 12879 h 306176"/>
              <a:gd name="connsiteX2" fmla="*/ 447275 w 447275"/>
              <a:gd name="connsiteY2" fmla="*/ 241782 h 306176"/>
              <a:gd name="connsiteX3" fmla="*/ 0 w 447275"/>
              <a:gd name="connsiteY3" fmla="*/ 306176 h 306176"/>
              <a:gd name="connsiteX4" fmla="*/ 0 w 447275"/>
              <a:gd name="connsiteY4" fmla="*/ 0 h 306176"/>
              <a:gd name="connsiteX0" fmla="*/ 0 w 447275"/>
              <a:gd name="connsiteY0" fmla="*/ 0 h 319055"/>
              <a:gd name="connsiteX1" fmla="*/ 447275 w 447275"/>
              <a:gd name="connsiteY1" fmla="*/ 12879 h 319055"/>
              <a:gd name="connsiteX2" fmla="*/ 434396 w 447275"/>
              <a:gd name="connsiteY2" fmla="*/ 319055 h 319055"/>
              <a:gd name="connsiteX3" fmla="*/ 0 w 447275"/>
              <a:gd name="connsiteY3" fmla="*/ 306176 h 319055"/>
              <a:gd name="connsiteX4" fmla="*/ 0 w 447275"/>
              <a:gd name="connsiteY4" fmla="*/ 0 h 319055"/>
              <a:gd name="connsiteX0" fmla="*/ 12879 w 447275"/>
              <a:gd name="connsiteY0" fmla="*/ 77273 h 306176"/>
              <a:gd name="connsiteX1" fmla="*/ 447275 w 447275"/>
              <a:gd name="connsiteY1" fmla="*/ 0 h 306176"/>
              <a:gd name="connsiteX2" fmla="*/ 434396 w 447275"/>
              <a:gd name="connsiteY2" fmla="*/ 306176 h 306176"/>
              <a:gd name="connsiteX3" fmla="*/ 0 w 447275"/>
              <a:gd name="connsiteY3" fmla="*/ 293297 h 306176"/>
              <a:gd name="connsiteX4" fmla="*/ 12879 w 447275"/>
              <a:gd name="connsiteY4" fmla="*/ 77273 h 306176"/>
              <a:gd name="connsiteX0" fmla="*/ 12879 w 434396"/>
              <a:gd name="connsiteY0" fmla="*/ 0 h 228903"/>
              <a:gd name="connsiteX1" fmla="*/ 434396 w 434396"/>
              <a:gd name="connsiteY1" fmla="*/ 25758 h 228903"/>
              <a:gd name="connsiteX2" fmla="*/ 434396 w 434396"/>
              <a:gd name="connsiteY2" fmla="*/ 228903 h 228903"/>
              <a:gd name="connsiteX3" fmla="*/ 0 w 434396"/>
              <a:gd name="connsiteY3" fmla="*/ 216024 h 228903"/>
              <a:gd name="connsiteX4" fmla="*/ 12879 w 434396"/>
              <a:gd name="connsiteY4" fmla="*/ 0 h 228903"/>
              <a:gd name="connsiteX0" fmla="*/ 12879 w 434396"/>
              <a:gd name="connsiteY0" fmla="*/ 0 h 216024"/>
              <a:gd name="connsiteX1" fmla="*/ 434396 w 434396"/>
              <a:gd name="connsiteY1" fmla="*/ 12879 h 216024"/>
              <a:gd name="connsiteX2" fmla="*/ 434396 w 434396"/>
              <a:gd name="connsiteY2" fmla="*/ 216024 h 216024"/>
              <a:gd name="connsiteX3" fmla="*/ 0 w 434396"/>
              <a:gd name="connsiteY3" fmla="*/ 203145 h 216024"/>
              <a:gd name="connsiteX4" fmla="*/ 12879 w 434396"/>
              <a:gd name="connsiteY4" fmla="*/ 0 h 216024"/>
              <a:gd name="connsiteX0" fmla="*/ 0 w 434396"/>
              <a:gd name="connsiteY0" fmla="*/ 0 h 216024"/>
              <a:gd name="connsiteX1" fmla="*/ 434396 w 434396"/>
              <a:gd name="connsiteY1" fmla="*/ 12879 h 216024"/>
              <a:gd name="connsiteX2" fmla="*/ 434396 w 434396"/>
              <a:gd name="connsiteY2" fmla="*/ 216024 h 216024"/>
              <a:gd name="connsiteX3" fmla="*/ 0 w 434396"/>
              <a:gd name="connsiteY3" fmla="*/ 203145 h 216024"/>
              <a:gd name="connsiteX4" fmla="*/ 0 w 434396"/>
              <a:gd name="connsiteY4" fmla="*/ 0 h 216024"/>
              <a:gd name="connsiteX0" fmla="*/ 0 w 434396"/>
              <a:gd name="connsiteY0" fmla="*/ 304 h 216328"/>
              <a:gd name="connsiteX1" fmla="*/ 434396 w 434396"/>
              <a:gd name="connsiteY1" fmla="*/ 0 h 216328"/>
              <a:gd name="connsiteX2" fmla="*/ 434396 w 434396"/>
              <a:gd name="connsiteY2" fmla="*/ 216328 h 216328"/>
              <a:gd name="connsiteX3" fmla="*/ 0 w 434396"/>
              <a:gd name="connsiteY3" fmla="*/ 203449 h 216328"/>
              <a:gd name="connsiteX4" fmla="*/ 0 w 434396"/>
              <a:gd name="connsiteY4" fmla="*/ 304 h 216328"/>
              <a:gd name="connsiteX0" fmla="*/ 0 w 434396"/>
              <a:gd name="connsiteY0" fmla="*/ 304 h 203449"/>
              <a:gd name="connsiteX1" fmla="*/ 434396 w 434396"/>
              <a:gd name="connsiteY1" fmla="*/ 0 h 203449"/>
              <a:gd name="connsiteX2" fmla="*/ 434396 w 434396"/>
              <a:gd name="connsiteY2" fmla="*/ 203145 h 203449"/>
              <a:gd name="connsiteX3" fmla="*/ 0 w 434396"/>
              <a:gd name="connsiteY3" fmla="*/ 203449 h 203449"/>
              <a:gd name="connsiteX4" fmla="*/ 0 w 434396"/>
              <a:gd name="connsiteY4" fmla="*/ 304 h 2034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96" h="203449">
                <a:moveTo>
                  <a:pt x="0" y="304"/>
                </a:moveTo>
                <a:lnTo>
                  <a:pt x="434396" y="0"/>
                </a:lnTo>
                <a:lnTo>
                  <a:pt x="434396" y="203145"/>
                </a:lnTo>
                <a:lnTo>
                  <a:pt x="0" y="203449"/>
                </a:lnTo>
                <a:lnTo>
                  <a:pt x="0" y="304"/>
                </a:lnTo>
                <a:close/>
              </a:path>
            </a:pathLst>
          </a:cu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cxnSp>
        <p:nvCxnSpPr>
          <p:cNvPr id="29" name="Straight Connector 28"/>
          <p:cNvCxnSpPr/>
          <p:nvPr/>
        </p:nvCxnSpPr>
        <p:spPr>
          <a:xfrm flipH="1">
            <a:off x="5124154" y="5197564"/>
            <a:ext cx="144017"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5862482" y="5229199"/>
            <a:ext cx="216024"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4" name="Rectangle 33"/>
          <p:cNvSpPr/>
          <p:nvPr/>
        </p:nvSpPr>
        <p:spPr>
          <a:xfrm>
            <a:off x="6078506" y="5129819"/>
            <a:ext cx="360040" cy="198761"/>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cxnSp>
        <p:nvCxnSpPr>
          <p:cNvPr id="36" name="Straight Connector 35"/>
          <p:cNvCxnSpPr/>
          <p:nvPr/>
        </p:nvCxnSpPr>
        <p:spPr>
          <a:xfrm>
            <a:off x="6438546" y="5234501"/>
            <a:ext cx="216024"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7233465" y="5234501"/>
            <a:ext cx="216024"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42" name="Right Bracket 41"/>
          <p:cNvSpPr/>
          <p:nvPr/>
        </p:nvSpPr>
        <p:spPr>
          <a:xfrm>
            <a:off x="7197461" y="4941167"/>
            <a:ext cx="72008" cy="576064"/>
          </a:xfrm>
          <a:prstGeom prst="rightBracket">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43" name="TextBox 42"/>
          <p:cNvSpPr txBox="1"/>
          <p:nvPr/>
        </p:nvSpPr>
        <p:spPr>
          <a:xfrm>
            <a:off x="7269469" y="5381214"/>
            <a:ext cx="352427" cy="330696"/>
          </a:xfrm>
          <a:custGeom>
            <a:avLst/>
            <a:gdLst>
              <a:gd name="connsiteX0" fmla="*/ 0 w 288032"/>
              <a:gd name="connsiteY0" fmla="*/ 0 h 369332"/>
              <a:gd name="connsiteX1" fmla="*/ 288032 w 288032"/>
              <a:gd name="connsiteY1" fmla="*/ 0 h 369332"/>
              <a:gd name="connsiteX2" fmla="*/ 288032 w 288032"/>
              <a:gd name="connsiteY2" fmla="*/ 369332 h 369332"/>
              <a:gd name="connsiteX3" fmla="*/ 0 w 288032"/>
              <a:gd name="connsiteY3" fmla="*/ 369332 h 369332"/>
              <a:gd name="connsiteX4" fmla="*/ 0 w 288032"/>
              <a:gd name="connsiteY4" fmla="*/ 0 h 369332"/>
              <a:gd name="connsiteX0" fmla="*/ 0 w 352427"/>
              <a:gd name="connsiteY0" fmla="*/ 0 h 472363"/>
              <a:gd name="connsiteX1" fmla="*/ 352427 w 352427"/>
              <a:gd name="connsiteY1" fmla="*/ 103031 h 472363"/>
              <a:gd name="connsiteX2" fmla="*/ 352427 w 352427"/>
              <a:gd name="connsiteY2" fmla="*/ 472363 h 472363"/>
              <a:gd name="connsiteX3" fmla="*/ 64395 w 352427"/>
              <a:gd name="connsiteY3" fmla="*/ 472363 h 472363"/>
              <a:gd name="connsiteX4" fmla="*/ 0 w 352427"/>
              <a:gd name="connsiteY4" fmla="*/ 0 h 472363"/>
              <a:gd name="connsiteX0" fmla="*/ 0 w 352427"/>
              <a:gd name="connsiteY0" fmla="*/ 12879 h 485242"/>
              <a:gd name="connsiteX1" fmla="*/ 352427 w 352427"/>
              <a:gd name="connsiteY1" fmla="*/ 0 h 485242"/>
              <a:gd name="connsiteX2" fmla="*/ 352427 w 352427"/>
              <a:gd name="connsiteY2" fmla="*/ 485242 h 485242"/>
              <a:gd name="connsiteX3" fmla="*/ 64395 w 352427"/>
              <a:gd name="connsiteY3" fmla="*/ 485242 h 485242"/>
              <a:gd name="connsiteX4" fmla="*/ 0 w 352427"/>
              <a:gd name="connsiteY4" fmla="*/ 12879 h 485242"/>
              <a:gd name="connsiteX0" fmla="*/ 0 w 352427"/>
              <a:gd name="connsiteY0" fmla="*/ 12879 h 485242"/>
              <a:gd name="connsiteX1" fmla="*/ 352427 w 352427"/>
              <a:gd name="connsiteY1" fmla="*/ 0 h 485242"/>
              <a:gd name="connsiteX2" fmla="*/ 352427 w 352427"/>
              <a:gd name="connsiteY2" fmla="*/ 485242 h 485242"/>
              <a:gd name="connsiteX3" fmla="*/ 0 w 352427"/>
              <a:gd name="connsiteY3" fmla="*/ 330696 h 485242"/>
              <a:gd name="connsiteX4" fmla="*/ 0 w 352427"/>
              <a:gd name="connsiteY4" fmla="*/ 12879 h 485242"/>
              <a:gd name="connsiteX0" fmla="*/ 0 w 352427"/>
              <a:gd name="connsiteY0" fmla="*/ 12879 h 343575"/>
              <a:gd name="connsiteX1" fmla="*/ 352427 w 352427"/>
              <a:gd name="connsiteY1" fmla="*/ 0 h 343575"/>
              <a:gd name="connsiteX2" fmla="*/ 352427 w 352427"/>
              <a:gd name="connsiteY2" fmla="*/ 343575 h 343575"/>
              <a:gd name="connsiteX3" fmla="*/ 0 w 352427"/>
              <a:gd name="connsiteY3" fmla="*/ 330696 h 343575"/>
              <a:gd name="connsiteX4" fmla="*/ 0 w 352427"/>
              <a:gd name="connsiteY4" fmla="*/ 12879 h 343575"/>
              <a:gd name="connsiteX0" fmla="*/ 0 w 352427"/>
              <a:gd name="connsiteY0" fmla="*/ 12879 h 330696"/>
              <a:gd name="connsiteX1" fmla="*/ 352427 w 352427"/>
              <a:gd name="connsiteY1" fmla="*/ 0 h 330696"/>
              <a:gd name="connsiteX2" fmla="*/ 339548 w 352427"/>
              <a:gd name="connsiteY2" fmla="*/ 317817 h 330696"/>
              <a:gd name="connsiteX3" fmla="*/ 0 w 352427"/>
              <a:gd name="connsiteY3" fmla="*/ 330696 h 330696"/>
              <a:gd name="connsiteX4" fmla="*/ 0 w 352427"/>
              <a:gd name="connsiteY4" fmla="*/ 12879 h 330696"/>
              <a:gd name="connsiteX0" fmla="*/ 0 w 352427"/>
              <a:gd name="connsiteY0" fmla="*/ 12879 h 330696"/>
              <a:gd name="connsiteX1" fmla="*/ 352427 w 352427"/>
              <a:gd name="connsiteY1" fmla="*/ 0 h 330696"/>
              <a:gd name="connsiteX2" fmla="*/ 352427 w 352427"/>
              <a:gd name="connsiteY2" fmla="*/ 330696 h 330696"/>
              <a:gd name="connsiteX3" fmla="*/ 0 w 352427"/>
              <a:gd name="connsiteY3" fmla="*/ 330696 h 330696"/>
              <a:gd name="connsiteX4" fmla="*/ 0 w 352427"/>
              <a:gd name="connsiteY4" fmla="*/ 12879 h 3306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2427" h="330696">
                <a:moveTo>
                  <a:pt x="0" y="12879"/>
                </a:moveTo>
                <a:lnTo>
                  <a:pt x="352427" y="0"/>
                </a:lnTo>
                <a:lnTo>
                  <a:pt x="352427" y="330696"/>
                </a:lnTo>
                <a:lnTo>
                  <a:pt x="0" y="330696"/>
                </a:lnTo>
                <a:lnTo>
                  <a:pt x="0" y="12879"/>
                </a:lnTo>
                <a:close/>
              </a:path>
            </a:pathLst>
          </a:custGeom>
          <a:noFill/>
        </p:spPr>
        <p:txBody>
          <a:bodyPr wrap="square" rtlCol="0">
            <a:spAutoFit/>
          </a:bodyPr>
          <a:lstStyle/>
          <a:p>
            <a:r>
              <a:rPr lang="en-GB" dirty="0"/>
              <a:t>n</a:t>
            </a:r>
          </a:p>
        </p:txBody>
      </p:sp>
    </p:spTree>
    <p:extLst>
      <p:ext uri="{BB962C8B-B14F-4D97-AF65-F5344CB8AC3E}">
        <p14:creationId xmlns:p14="http://schemas.microsoft.com/office/powerpoint/2010/main" val="1843906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32700"/>
            <a:ext cx="7956376" cy="941420"/>
          </a:xfrm>
        </p:spPr>
        <p:txBody>
          <a:bodyPr>
            <a:noAutofit/>
          </a:bodyPr>
          <a:lstStyle/>
          <a:p>
            <a:pPr marL="342900" lvl="1" algn="r" defTabSz="342900" rtl="0">
              <a:spcBef>
                <a:spcPct val="20000"/>
              </a:spcBef>
            </a:pPr>
            <a:r>
              <a:rPr lang="en-US" sz="2400" b="1" dirty="0">
                <a:solidFill>
                  <a:schemeClr val="accent6"/>
                </a:solidFill>
              </a:rPr>
              <a:t>Structure and formulae of </a:t>
            </a:r>
            <a:r>
              <a:rPr lang="en-US" sz="2400" b="1" dirty="0" smtClean="0">
                <a:solidFill>
                  <a:schemeClr val="accent6"/>
                </a:solidFill>
              </a:rPr>
              <a:t>alkenes (Chemistry </a:t>
            </a:r>
            <a:r>
              <a:rPr lang="en-US" sz="2400" b="1" dirty="0">
                <a:solidFill>
                  <a:schemeClr val="accent6"/>
                </a:solidFill>
              </a:rPr>
              <a:t>only)</a:t>
            </a:r>
            <a:endParaRPr kumimoji="0" lang="en-US" sz="2400" b="1" i="0" u="none" strike="noStrike" kern="1200" cap="none" spc="0" normalizeH="0" baseline="0" noProof="0" dirty="0">
              <a:ln>
                <a:noFill/>
              </a:ln>
              <a:solidFill>
                <a:schemeClr val="accent6"/>
              </a:solidFill>
              <a:effectLst/>
              <a:uLnTx/>
              <a:uFillTx/>
              <a:latin typeface="Calibri"/>
              <a:ea typeface=""/>
              <a:cs typeface="News Gothic MT"/>
            </a:endParaRPr>
          </a:p>
        </p:txBody>
      </p:sp>
      <p:sp>
        <p:nvSpPr>
          <p:cNvPr id="3" name="TextBox 2"/>
          <p:cNvSpPr txBox="1"/>
          <p:nvPr/>
        </p:nvSpPr>
        <p:spPr>
          <a:xfrm>
            <a:off x="179512" y="836712"/>
            <a:ext cx="8712968" cy="400110"/>
          </a:xfrm>
          <a:prstGeom prst="rect">
            <a:avLst/>
          </a:prstGeom>
          <a:noFill/>
        </p:spPr>
        <p:txBody>
          <a:bodyPr wrap="square" rtlCol="0">
            <a:spAutoFit/>
          </a:bodyPr>
          <a:lstStyle/>
          <a:p>
            <a:r>
              <a:rPr lang="en-GB" sz="2000" dirty="0"/>
              <a:t>We already know that alk</a:t>
            </a:r>
            <a:r>
              <a:rPr lang="en-GB" sz="2000" b="1" dirty="0">
                <a:solidFill>
                  <a:schemeClr val="accent6">
                    <a:lumMod val="75000"/>
                  </a:schemeClr>
                </a:solidFill>
              </a:rPr>
              <a:t>anes</a:t>
            </a:r>
            <a:r>
              <a:rPr lang="en-GB" sz="2000" dirty="0"/>
              <a:t> have the general formulae </a:t>
            </a:r>
            <a:r>
              <a:rPr lang="en-GB" sz="2000" b="1" dirty="0">
                <a:solidFill>
                  <a:schemeClr val="accent6">
                    <a:lumMod val="75000"/>
                  </a:schemeClr>
                </a:solidFill>
              </a:rPr>
              <a:t>C</a:t>
            </a:r>
            <a:r>
              <a:rPr lang="en-GB" sz="2000" b="1" baseline="-25000" dirty="0">
                <a:solidFill>
                  <a:schemeClr val="accent6">
                    <a:lumMod val="75000"/>
                  </a:schemeClr>
                </a:solidFill>
              </a:rPr>
              <a:t>n</a:t>
            </a:r>
            <a:r>
              <a:rPr lang="en-GB" sz="2000" b="1" dirty="0">
                <a:solidFill>
                  <a:schemeClr val="accent6">
                    <a:lumMod val="75000"/>
                  </a:schemeClr>
                </a:solidFill>
              </a:rPr>
              <a:t>H</a:t>
            </a:r>
            <a:r>
              <a:rPr lang="en-GB" sz="2000" b="1" baseline="-25000" dirty="0">
                <a:solidFill>
                  <a:schemeClr val="accent6">
                    <a:lumMod val="75000"/>
                  </a:schemeClr>
                </a:solidFill>
              </a:rPr>
              <a:t>2n+2</a:t>
            </a:r>
          </a:p>
        </p:txBody>
      </p:sp>
      <p:sp>
        <p:nvSpPr>
          <p:cNvPr id="5" name="TextBox 4"/>
          <p:cNvSpPr txBox="1"/>
          <p:nvPr/>
        </p:nvSpPr>
        <p:spPr>
          <a:xfrm>
            <a:off x="179512" y="1377350"/>
            <a:ext cx="8712968" cy="707886"/>
          </a:xfrm>
          <a:prstGeom prst="rect">
            <a:avLst/>
          </a:prstGeom>
          <a:noFill/>
          <a:ln w="28575">
            <a:solidFill>
              <a:schemeClr val="accent6"/>
            </a:solidFill>
          </a:ln>
        </p:spPr>
        <p:txBody>
          <a:bodyPr wrap="square" rtlCol="0">
            <a:spAutoFit/>
          </a:bodyPr>
          <a:lstStyle/>
          <a:p>
            <a:r>
              <a:rPr lang="en-GB" sz="2000" dirty="0"/>
              <a:t>Alk</a:t>
            </a:r>
            <a:r>
              <a:rPr lang="en-GB" sz="2000" b="1" dirty="0">
                <a:solidFill>
                  <a:schemeClr val="accent6">
                    <a:lumMod val="75000"/>
                  </a:schemeClr>
                </a:solidFill>
              </a:rPr>
              <a:t>enes</a:t>
            </a:r>
            <a:r>
              <a:rPr lang="en-GB" sz="2000" dirty="0"/>
              <a:t> are hydrocarbons with a </a:t>
            </a:r>
            <a:r>
              <a:rPr lang="en-GB" sz="2000" b="1" dirty="0">
                <a:solidFill>
                  <a:schemeClr val="accent6">
                    <a:lumMod val="75000"/>
                  </a:schemeClr>
                </a:solidFill>
              </a:rPr>
              <a:t>double carbon-carbon bond</a:t>
            </a:r>
            <a:r>
              <a:rPr lang="en-GB" sz="2000" dirty="0"/>
              <a:t>. The general formula for the homologous series of alkenes is </a:t>
            </a:r>
            <a:r>
              <a:rPr lang="en-GB" sz="2000" b="1" dirty="0">
                <a:solidFill>
                  <a:schemeClr val="accent6">
                    <a:lumMod val="75000"/>
                  </a:schemeClr>
                </a:solidFill>
              </a:rPr>
              <a:t>C</a:t>
            </a:r>
            <a:r>
              <a:rPr lang="en-GB" sz="2000" b="1" baseline="-25000" dirty="0">
                <a:solidFill>
                  <a:schemeClr val="accent6">
                    <a:lumMod val="75000"/>
                  </a:schemeClr>
                </a:solidFill>
              </a:rPr>
              <a:t>n</a:t>
            </a:r>
            <a:r>
              <a:rPr lang="en-GB" sz="2000" b="1" dirty="0">
                <a:solidFill>
                  <a:schemeClr val="accent6">
                    <a:lumMod val="75000"/>
                  </a:schemeClr>
                </a:solidFill>
              </a:rPr>
              <a:t>H</a:t>
            </a:r>
            <a:r>
              <a:rPr lang="en-GB" sz="2000" b="1" baseline="-25000" dirty="0">
                <a:solidFill>
                  <a:schemeClr val="accent6">
                    <a:lumMod val="75000"/>
                  </a:schemeClr>
                </a:solidFill>
              </a:rPr>
              <a:t>2n</a:t>
            </a:r>
            <a:endParaRPr lang="en-GB" sz="2000" dirty="0">
              <a:solidFill>
                <a:schemeClr val="accent6">
                  <a:lumMod val="75000"/>
                </a:schemeClr>
              </a:solidFill>
            </a:endParaRPr>
          </a:p>
        </p:txBody>
      </p:sp>
      <p:sp>
        <p:nvSpPr>
          <p:cNvPr id="13" name="TextBox 12"/>
          <p:cNvSpPr txBox="1"/>
          <p:nvPr/>
        </p:nvSpPr>
        <p:spPr>
          <a:xfrm>
            <a:off x="169498" y="2423790"/>
            <a:ext cx="8710620" cy="400110"/>
          </a:xfrm>
          <a:custGeom>
            <a:avLst/>
            <a:gdLst>
              <a:gd name="connsiteX0" fmla="*/ 0 w 8568952"/>
              <a:gd name="connsiteY0" fmla="*/ 0 h 369332"/>
              <a:gd name="connsiteX1" fmla="*/ 8568952 w 8568952"/>
              <a:gd name="connsiteY1" fmla="*/ 0 h 369332"/>
              <a:gd name="connsiteX2" fmla="*/ 8568952 w 8568952"/>
              <a:gd name="connsiteY2" fmla="*/ 369332 h 369332"/>
              <a:gd name="connsiteX3" fmla="*/ 0 w 8568952"/>
              <a:gd name="connsiteY3" fmla="*/ 369332 h 369332"/>
              <a:gd name="connsiteX4" fmla="*/ 0 w 8568952"/>
              <a:gd name="connsiteY4" fmla="*/ 0 h 369332"/>
              <a:gd name="connsiteX0" fmla="*/ 12879 w 8568952"/>
              <a:gd name="connsiteY0" fmla="*/ 0 h 2082222"/>
              <a:gd name="connsiteX1" fmla="*/ 8568952 w 8568952"/>
              <a:gd name="connsiteY1" fmla="*/ 1712890 h 2082222"/>
              <a:gd name="connsiteX2" fmla="*/ 8568952 w 8568952"/>
              <a:gd name="connsiteY2" fmla="*/ 2082222 h 2082222"/>
              <a:gd name="connsiteX3" fmla="*/ 0 w 8568952"/>
              <a:gd name="connsiteY3" fmla="*/ 2082222 h 2082222"/>
              <a:gd name="connsiteX4" fmla="*/ 12879 w 8568952"/>
              <a:gd name="connsiteY4" fmla="*/ 0 h 2082222"/>
              <a:gd name="connsiteX0" fmla="*/ 12879 w 8697741"/>
              <a:gd name="connsiteY0" fmla="*/ 0 h 2082222"/>
              <a:gd name="connsiteX1" fmla="*/ 8697741 w 8697741"/>
              <a:gd name="connsiteY1" fmla="*/ 0 h 2082222"/>
              <a:gd name="connsiteX2" fmla="*/ 8568952 w 8697741"/>
              <a:gd name="connsiteY2" fmla="*/ 2082222 h 2082222"/>
              <a:gd name="connsiteX3" fmla="*/ 0 w 8697741"/>
              <a:gd name="connsiteY3" fmla="*/ 2082222 h 2082222"/>
              <a:gd name="connsiteX4" fmla="*/ 12879 w 8697741"/>
              <a:gd name="connsiteY4" fmla="*/ 0 h 2082222"/>
              <a:gd name="connsiteX0" fmla="*/ 12879 w 8697741"/>
              <a:gd name="connsiteY0" fmla="*/ 0 h 2082222"/>
              <a:gd name="connsiteX1" fmla="*/ 8697741 w 8697741"/>
              <a:gd name="connsiteY1" fmla="*/ 0 h 2082222"/>
              <a:gd name="connsiteX2" fmla="*/ 8568952 w 8697741"/>
              <a:gd name="connsiteY2" fmla="*/ 2082222 h 2082222"/>
              <a:gd name="connsiteX3" fmla="*/ 0 w 8697741"/>
              <a:gd name="connsiteY3" fmla="*/ 407968 h 2082222"/>
              <a:gd name="connsiteX4" fmla="*/ 12879 w 8697741"/>
              <a:gd name="connsiteY4" fmla="*/ 0 h 2082222"/>
              <a:gd name="connsiteX0" fmla="*/ 12879 w 8710620"/>
              <a:gd name="connsiteY0" fmla="*/ 0 h 407968"/>
              <a:gd name="connsiteX1" fmla="*/ 8697741 w 8710620"/>
              <a:gd name="connsiteY1" fmla="*/ 0 h 407968"/>
              <a:gd name="connsiteX2" fmla="*/ 8710620 w 8710620"/>
              <a:gd name="connsiteY2" fmla="*/ 356453 h 407968"/>
              <a:gd name="connsiteX3" fmla="*/ 0 w 8710620"/>
              <a:gd name="connsiteY3" fmla="*/ 407968 h 407968"/>
              <a:gd name="connsiteX4" fmla="*/ 12879 w 8710620"/>
              <a:gd name="connsiteY4" fmla="*/ 0 h 407968"/>
              <a:gd name="connsiteX0" fmla="*/ 12879 w 8710620"/>
              <a:gd name="connsiteY0" fmla="*/ 0 h 407968"/>
              <a:gd name="connsiteX1" fmla="*/ 8697741 w 8710620"/>
              <a:gd name="connsiteY1" fmla="*/ 0 h 407968"/>
              <a:gd name="connsiteX2" fmla="*/ 8710620 w 8710620"/>
              <a:gd name="connsiteY2" fmla="*/ 369332 h 407968"/>
              <a:gd name="connsiteX3" fmla="*/ 0 w 8710620"/>
              <a:gd name="connsiteY3" fmla="*/ 407968 h 407968"/>
              <a:gd name="connsiteX4" fmla="*/ 12879 w 8710620"/>
              <a:gd name="connsiteY4" fmla="*/ 0 h 407968"/>
              <a:gd name="connsiteX0" fmla="*/ 12879 w 8710620"/>
              <a:gd name="connsiteY0" fmla="*/ 0 h 407968"/>
              <a:gd name="connsiteX1" fmla="*/ 8697741 w 8710620"/>
              <a:gd name="connsiteY1" fmla="*/ 0 h 407968"/>
              <a:gd name="connsiteX2" fmla="*/ 8710620 w 8710620"/>
              <a:gd name="connsiteY2" fmla="*/ 382211 h 407968"/>
              <a:gd name="connsiteX3" fmla="*/ 0 w 8710620"/>
              <a:gd name="connsiteY3" fmla="*/ 407968 h 407968"/>
              <a:gd name="connsiteX4" fmla="*/ 12879 w 8710620"/>
              <a:gd name="connsiteY4" fmla="*/ 0 h 407968"/>
              <a:gd name="connsiteX0" fmla="*/ 12879 w 8710620"/>
              <a:gd name="connsiteY0" fmla="*/ 0 h 407968"/>
              <a:gd name="connsiteX1" fmla="*/ 8697741 w 8710620"/>
              <a:gd name="connsiteY1" fmla="*/ 0 h 407968"/>
              <a:gd name="connsiteX2" fmla="*/ 8710620 w 8710620"/>
              <a:gd name="connsiteY2" fmla="*/ 395089 h 407968"/>
              <a:gd name="connsiteX3" fmla="*/ 0 w 8710620"/>
              <a:gd name="connsiteY3" fmla="*/ 407968 h 407968"/>
              <a:gd name="connsiteX4" fmla="*/ 12879 w 8710620"/>
              <a:gd name="connsiteY4" fmla="*/ 0 h 407968"/>
              <a:gd name="connsiteX0" fmla="*/ 12879 w 8710620"/>
              <a:gd name="connsiteY0" fmla="*/ 0 h 407968"/>
              <a:gd name="connsiteX1" fmla="*/ 8697741 w 8710620"/>
              <a:gd name="connsiteY1" fmla="*/ 0 h 407968"/>
              <a:gd name="connsiteX2" fmla="*/ 8710620 w 8710620"/>
              <a:gd name="connsiteY2" fmla="*/ 407968 h 407968"/>
              <a:gd name="connsiteX3" fmla="*/ 0 w 8710620"/>
              <a:gd name="connsiteY3" fmla="*/ 407968 h 407968"/>
              <a:gd name="connsiteX4" fmla="*/ 12879 w 8710620"/>
              <a:gd name="connsiteY4" fmla="*/ 0 h 4079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10620" h="407968">
                <a:moveTo>
                  <a:pt x="12879" y="0"/>
                </a:moveTo>
                <a:lnTo>
                  <a:pt x="8697741" y="0"/>
                </a:lnTo>
                <a:lnTo>
                  <a:pt x="8710620" y="407968"/>
                </a:lnTo>
                <a:lnTo>
                  <a:pt x="0" y="407968"/>
                </a:lnTo>
                <a:lnTo>
                  <a:pt x="12879" y="0"/>
                </a:lnTo>
                <a:close/>
              </a:path>
            </a:pathLst>
          </a:custGeom>
          <a:noFill/>
          <a:ln w="28575">
            <a:solidFill>
              <a:schemeClr val="accent6"/>
            </a:solidFill>
          </a:ln>
        </p:spPr>
        <p:txBody>
          <a:bodyPr wrap="square" rtlCol="0">
            <a:spAutoFit/>
          </a:bodyPr>
          <a:lstStyle/>
          <a:p>
            <a:r>
              <a:rPr lang="en-GB" sz="2000" dirty="0"/>
              <a:t>The first four members of the alkanes are ethene, propene, butene and pentene. </a:t>
            </a:r>
          </a:p>
        </p:txBody>
      </p:sp>
      <p:sp>
        <p:nvSpPr>
          <p:cNvPr id="14" name="TextBox 13"/>
          <p:cNvSpPr txBox="1"/>
          <p:nvPr/>
        </p:nvSpPr>
        <p:spPr>
          <a:xfrm>
            <a:off x="169498" y="3162454"/>
            <a:ext cx="8712968" cy="707886"/>
          </a:xfrm>
          <a:prstGeom prst="rect">
            <a:avLst/>
          </a:prstGeom>
          <a:noFill/>
        </p:spPr>
        <p:txBody>
          <a:bodyPr wrap="square" rtlCol="0">
            <a:spAutoFit/>
          </a:bodyPr>
          <a:lstStyle/>
          <a:p>
            <a:r>
              <a:rPr lang="en-GB" sz="2000" dirty="0"/>
              <a:t>There is no chemical called </a:t>
            </a:r>
            <a:r>
              <a:rPr lang="en-GB" sz="2000" dirty="0" err="1"/>
              <a:t>methene</a:t>
            </a:r>
            <a:r>
              <a:rPr lang="en-GB" sz="2000" dirty="0"/>
              <a:t>, as the double bond must be between two carbons. Any hydrocarbon starting with meth- can only have one carbon.</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7868" y="3870340"/>
            <a:ext cx="6948264" cy="2554935"/>
          </a:xfrm>
          <a:prstGeom prst="rect">
            <a:avLst/>
          </a:prstGeom>
        </p:spPr>
      </p:pic>
    </p:spTree>
    <p:extLst>
      <p:ext uri="{BB962C8B-B14F-4D97-AF65-F5344CB8AC3E}">
        <p14:creationId xmlns:p14="http://schemas.microsoft.com/office/powerpoint/2010/main" val="20007492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32700"/>
            <a:ext cx="7956376" cy="941420"/>
          </a:xfrm>
        </p:spPr>
        <p:txBody>
          <a:bodyPr>
            <a:noAutofit/>
          </a:bodyPr>
          <a:lstStyle/>
          <a:p>
            <a:pPr marL="342900" lvl="1" algn="r" defTabSz="342900" rtl="0">
              <a:spcBef>
                <a:spcPct val="20000"/>
              </a:spcBef>
            </a:pPr>
            <a:r>
              <a:rPr lang="en-US" sz="2400" b="1" dirty="0">
                <a:solidFill>
                  <a:schemeClr val="accent6"/>
                </a:solidFill>
              </a:rPr>
              <a:t>Structure and formulae of </a:t>
            </a:r>
            <a:r>
              <a:rPr lang="en-US" sz="2400" b="1" dirty="0" smtClean="0">
                <a:solidFill>
                  <a:schemeClr val="accent6"/>
                </a:solidFill>
              </a:rPr>
              <a:t>alkenes (Chemistry </a:t>
            </a:r>
            <a:r>
              <a:rPr lang="en-US" sz="2400" b="1" dirty="0">
                <a:solidFill>
                  <a:schemeClr val="accent6"/>
                </a:solidFill>
              </a:rPr>
              <a:t>only)</a:t>
            </a:r>
            <a:endParaRPr kumimoji="0" lang="en-US" sz="2400" b="1" i="0" u="none" strike="noStrike" kern="1200" cap="none" spc="0" normalizeH="0" baseline="0" noProof="0" dirty="0">
              <a:ln>
                <a:noFill/>
              </a:ln>
              <a:solidFill>
                <a:schemeClr val="accent6"/>
              </a:solidFill>
              <a:effectLst/>
              <a:uLnTx/>
              <a:uFillTx/>
              <a:latin typeface="Calibri"/>
              <a:ea typeface=""/>
              <a:cs typeface="News Gothic MT"/>
            </a:endParaRPr>
          </a:p>
        </p:txBody>
      </p:sp>
      <p:sp>
        <p:nvSpPr>
          <p:cNvPr id="15" name="TextBox 14"/>
          <p:cNvSpPr txBox="1"/>
          <p:nvPr/>
        </p:nvSpPr>
        <p:spPr>
          <a:xfrm>
            <a:off x="137068" y="908720"/>
            <a:ext cx="8753065" cy="1908215"/>
          </a:xfrm>
          <a:custGeom>
            <a:avLst/>
            <a:gdLst>
              <a:gd name="connsiteX0" fmla="*/ 0 w 6696744"/>
              <a:gd name="connsiteY0" fmla="*/ 0 h 1600438"/>
              <a:gd name="connsiteX1" fmla="*/ 6696744 w 6696744"/>
              <a:gd name="connsiteY1" fmla="*/ 0 h 1600438"/>
              <a:gd name="connsiteX2" fmla="*/ 6696744 w 6696744"/>
              <a:gd name="connsiteY2" fmla="*/ 1600438 h 1600438"/>
              <a:gd name="connsiteX3" fmla="*/ 0 w 6696744"/>
              <a:gd name="connsiteY3" fmla="*/ 1600438 h 1600438"/>
              <a:gd name="connsiteX4" fmla="*/ 0 w 6696744"/>
              <a:gd name="connsiteY4" fmla="*/ 0 h 1600438"/>
              <a:gd name="connsiteX0" fmla="*/ 0 w 6696744"/>
              <a:gd name="connsiteY0" fmla="*/ 0 h 1767864"/>
              <a:gd name="connsiteX1" fmla="*/ 6696744 w 6696744"/>
              <a:gd name="connsiteY1" fmla="*/ 167426 h 1767864"/>
              <a:gd name="connsiteX2" fmla="*/ 6696744 w 6696744"/>
              <a:gd name="connsiteY2" fmla="*/ 1767864 h 1767864"/>
              <a:gd name="connsiteX3" fmla="*/ 0 w 6696744"/>
              <a:gd name="connsiteY3" fmla="*/ 1767864 h 1767864"/>
              <a:gd name="connsiteX4" fmla="*/ 0 w 6696744"/>
              <a:gd name="connsiteY4" fmla="*/ 0 h 1767864"/>
              <a:gd name="connsiteX0" fmla="*/ 0 w 6696744"/>
              <a:gd name="connsiteY0" fmla="*/ 0 h 1767864"/>
              <a:gd name="connsiteX1" fmla="*/ 6696744 w 6696744"/>
              <a:gd name="connsiteY1" fmla="*/ 12879 h 1767864"/>
              <a:gd name="connsiteX2" fmla="*/ 6696744 w 6696744"/>
              <a:gd name="connsiteY2" fmla="*/ 1767864 h 1767864"/>
              <a:gd name="connsiteX3" fmla="*/ 0 w 6696744"/>
              <a:gd name="connsiteY3" fmla="*/ 1767864 h 1767864"/>
              <a:gd name="connsiteX4" fmla="*/ 0 w 6696744"/>
              <a:gd name="connsiteY4" fmla="*/ 0 h 1767864"/>
              <a:gd name="connsiteX0" fmla="*/ 0 w 6696744"/>
              <a:gd name="connsiteY0" fmla="*/ 0 h 1767864"/>
              <a:gd name="connsiteX1" fmla="*/ 6696744 w 6696744"/>
              <a:gd name="connsiteY1" fmla="*/ 12879 h 1767864"/>
              <a:gd name="connsiteX2" fmla="*/ 6696744 w 6696744"/>
              <a:gd name="connsiteY2" fmla="*/ 1317103 h 1767864"/>
              <a:gd name="connsiteX3" fmla="*/ 0 w 6696744"/>
              <a:gd name="connsiteY3" fmla="*/ 1767864 h 1767864"/>
              <a:gd name="connsiteX4" fmla="*/ 0 w 6696744"/>
              <a:gd name="connsiteY4" fmla="*/ 0 h 1767864"/>
              <a:gd name="connsiteX0" fmla="*/ 0 w 6696744"/>
              <a:gd name="connsiteY0" fmla="*/ 0 h 1317103"/>
              <a:gd name="connsiteX1" fmla="*/ 6696744 w 6696744"/>
              <a:gd name="connsiteY1" fmla="*/ 12879 h 1317103"/>
              <a:gd name="connsiteX2" fmla="*/ 6696744 w 6696744"/>
              <a:gd name="connsiteY2" fmla="*/ 1317103 h 1317103"/>
              <a:gd name="connsiteX3" fmla="*/ 0 w 6696744"/>
              <a:gd name="connsiteY3" fmla="*/ 1304225 h 1317103"/>
              <a:gd name="connsiteX4" fmla="*/ 0 w 6696744"/>
              <a:gd name="connsiteY4" fmla="*/ 0 h 1317103"/>
              <a:gd name="connsiteX0" fmla="*/ 12879 w 6709623"/>
              <a:gd name="connsiteY0" fmla="*/ 0 h 1317103"/>
              <a:gd name="connsiteX1" fmla="*/ 6709623 w 6709623"/>
              <a:gd name="connsiteY1" fmla="*/ 12879 h 1317103"/>
              <a:gd name="connsiteX2" fmla="*/ 6709623 w 6709623"/>
              <a:gd name="connsiteY2" fmla="*/ 1317103 h 1317103"/>
              <a:gd name="connsiteX3" fmla="*/ 0 w 6709623"/>
              <a:gd name="connsiteY3" fmla="*/ 1304225 h 1317103"/>
              <a:gd name="connsiteX4" fmla="*/ 12879 w 6709623"/>
              <a:gd name="connsiteY4" fmla="*/ 0 h 1317103"/>
              <a:gd name="connsiteX0" fmla="*/ 12879 w 6709623"/>
              <a:gd name="connsiteY0" fmla="*/ 0 h 1317103"/>
              <a:gd name="connsiteX1" fmla="*/ 6709623 w 6709623"/>
              <a:gd name="connsiteY1" fmla="*/ 12879 h 1317103"/>
              <a:gd name="connsiteX2" fmla="*/ 6709623 w 6709623"/>
              <a:gd name="connsiteY2" fmla="*/ 1317103 h 1317103"/>
              <a:gd name="connsiteX3" fmla="*/ 0 w 6709623"/>
              <a:gd name="connsiteY3" fmla="*/ 1317103 h 1317103"/>
              <a:gd name="connsiteX4" fmla="*/ 12879 w 6709623"/>
              <a:gd name="connsiteY4" fmla="*/ 0 h 1317103"/>
              <a:gd name="connsiteX0" fmla="*/ 12879 w 6709623"/>
              <a:gd name="connsiteY0" fmla="*/ 0 h 1317103"/>
              <a:gd name="connsiteX1" fmla="*/ 6709623 w 6709623"/>
              <a:gd name="connsiteY1" fmla="*/ 0 h 1317103"/>
              <a:gd name="connsiteX2" fmla="*/ 6709623 w 6709623"/>
              <a:gd name="connsiteY2" fmla="*/ 1317103 h 1317103"/>
              <a:gd name="connsiteX3" fmla="*/ 0 w 6709623"/>
              <a:gd name="connsiteY3" fmla="*/ 1317103 h 1317103"/>
              <a:gd name="connsiteX4" fmla="*/ 12879 w 6709623"/>
              <a:gd name="connsiteY4" fmla="*/ 0 h 13171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09623" h="1317103">
                <a:moveTo>
                  <a:pt x="12879" y="0"/>
                </a:moveTo>
                <a:lnTo>
                  <a:pt x="6709623" y="0"/>
                </a:lnTo>
                <a:lnTo>
                  <a:pt x="6709623" y="1317103"/>
                </a:lnTo>
                <a:lnTo>
                  <a:pt x="0" y="1317103"/>
                </a:lnTo>
                <a:lnTo>
                  <a:pt x="12879" y="0"/>
                </a:lnTo>
                <a:close/>
              </a:path>
            </a:pathLst>
          </a:custGeom>
          <a:noFill/>
        </p:spPr>
        <p:txBody>
          <a:bodyPr wrap="square" rtlCol="0">
            <a:spAutoFit/>
          </a:bodyPr>
          <a:lstStyle/>
          <a:p>
            <a:r>
              <a:rPr lang="en-GB" sz="2000" b="1" u="sng" dirty="0"/>
              <a:t>Worked examples</a:t>
            </a:r>
          </a:p>
          <a:p>
            <a:r>
              <a:rPr lang="en-GB" sz="2000" dirty="0" err="1"/>
              <a:t>Ethene</a:t>
            </a:r>
            <a:r>
              <a:rPr lang="en-GB" sz="2000" dirty="0"/>
              <a:t> has two carbon atoms so it’s formula will be </a:t>
            </a:r>
            <a:r>
              <a:rPr lang="en-GB" sz="2000" b="1" dirty="0"/>
              <a:t>C</a:t>
            </a:r>
            <a:r>
              <a:rPr lang="en-GB" sz="2000" b="1" baseline="-25000" dirty="0"/>
              <a:t>2</a:t>
            </a:r>
            <a:r>
              <a:rPr lang="en-GB" sz="2000" b="1" dirty="0"/>
              <a:t>H</a:t>
            </a:r>
            <a:r>
              <a:rPr lang="en-GB" sz="2000" b="1" baseline="-25000" dirty="0"/>
              <a:t>(2x2) </a:t>
            </a:r>
            <a:r>
              <a:rPr lang="en-GB" sz="2000" dirty="0"/>
              <a:t>this gives </a:t>
            </a:r>
            <a:r>
              <a:rPr lang="en-GB" sz="2000" b="1" dirty="0"/>
              <a:t>C</a:t>
            </a:r>
            <a:r>
              <a:rPr lang="en-GB" sz="2000" b="1" baseline="-25000" dirty="0"/>
              <a:t>2</a:t>
            </a:r>
            <a:r>
              <a:rPr lang="en-GB" sz="2000" b="1" dirty="0"/>
              <a:t>H</a:t>
            </a:r>
            <a:r>
              <a:rPr lang="en-GB" sz="2000" b="1" baseline="-25000" dirty="0"/>
              <a:t>4</a:t>
            </a:r>
          </a:p>
          <a:p>
            <a:r>
              <a:rPr lang="en-GB" sz="2000" dirty="0"/>
              <a:t>Propene has three carbon atoms so it’s formula will be </a:t>
            </a:r>
            <a:r>
              <a:rPr lang="en-GB" sz="2000" b="1" dirty="0"/>
              <a:t>C</a:t>
            </a:r>
            <a:r>
              <a:rPr lang="en-GB" sz="2000" b="1" baseline="-25000" dirty="0"/>
              <a:t>3</a:t>
            </a:r>
            <a:r>
              <a:rPr lang="en-GB" sz="2000" b="1" dirty="0"/>
              <a:t>H</a:t>
            </a:r>
            <a:r>
              <a:rPr lang="en-GB" sz="2000" b="1" baseline="-25000" dirty="0"/>
              <a:t>(2x3) </a:t>
            </a:r>
            <a:r>
              <a:rPr lang="en-GB" sz="2000" dirty="0"/>
              <a:t>this gives </a:t>
            </a:r>
            <a:r>
              <a:rPr lang="en-GB" sz="2000" b="1" dirty="0"/>
              <a:t>C</a:t>
            </a:r>
            <a:r>
              <a:rPr lang="en-GB" sz="2000" b="1" baseline="-25000" dirty="0"/>
              <a:t>3</a:t>
            </a:r>
            <a:r>
              <a:rPr lang="en-GB" sz="2000" b="1" dirty="0"/>
              <a:t>H</a:t>
            </a:r>
            <a:r>
              <a:rPr lang="en-GB" sz="2000" b="1" baseline="-25000" dirty="0"/>
              <a:t>6</a:t>
            </a:r>
          </a:p>
          <a:p>
            <a:r>
              <a:rPr lang="en-GB" sz="2000" dirty="0" err="1"/>
              <a:t>Butene</a:t>
            </a:r>
            <a:r>
              <a:rPr lang="en-GB" sz="2000" dirty="0"/>
              <a:t> has four carbon atoms so it’s formula will be </a:t>
            </a:r>
            <a:r>
              <a:rPr lang="en-GB" sz="2000" b="1" dirty="0"/>
              <a:t>C</a:t>
            </a:r>
            <a:r>
              <a:rPr lang="en-GB" sz="2000" b="1" baseline="-25000" dirty="0"/>
              <a:t>4</a:t>
            </a:r>
            <a:r>
              <a:rPr lang="en-GB" sz="2000" b="1" dirty="0"/>
              <a:t>H</a:t>
            </a:r>
            <a:r>
              <a:rPr lang="en-GB" sz="2000" b="1" baseline="-25000" dirty="0"/>
              <a:t>(2x4) </a:t>
            </a:r>
            <a:r>
              <a:rPr lang="en-GB" sz="2000" dirty="0"/>
              <a:t>this gives </a:t>
            </a:r>
            <a:r>
              <a:rPr lang="en-GB" sz="2000" b="1" dirty="0"/>
              <a:t>C</a:t>
            </a:r>
            <a:r>
              <a:rPr lang="en-GB" sz="2000" b="1" baseline="-25000" dirty="0"/>
              <a:t>4</a:t>
            </a:r>
            <a:r>
              <a:rPr lang="en-GB" sz="2000" b="1" dirty="0"/>
              <a:t>H</a:t>
            </a:r>
            <a:r>
              <a:rPr lang="en-GB" sz="2000" b="1" baseline="-25000" dirty="0"/>
              <a:t>8</a:t>
            </a:r>
          </a:p>
          <a:p>
            <a:r>
              <a:rPr lang="en-GB" sz="2000" dirty="0"/>
              <a:t>Propene has five carbon atoms so it’s formula will be </a:t>
            </a:r>
            <a:r>
              <a:rPr lang="en-GB" sz="2000" b="1" dirty="0"/>
              <a:t>C</a:t>
            </a:r>
            <a:r>
              <a:rPr lang="en-GB" sz="2000" b="1" baseline="-25000" dirty="0"/>
              <a:t>5</a:t>
            </a:r>
            <a:r>
              <a:rPr lang="en-GB" sz="2000" b="1" dirty="0"/>
              <a:t>H</a:t>
            </a:r>
            <a:r>
              <a:rPr lang="en-GB" sz="2000" b="1" baseline="-25000" dirty="0"/>
              <a:t>(2x5) </a:t>
            </a:r>
            <a:r>
              <a:rPr lang="en-GB" sz="2000" dirty="0"/>
              <a:t>this gives </a:t>
            </a:r>
            <a:r>
              <a:rPr lang="en-GB" sz="2000" b="1" dirty="0"/>
              <a:t>C</a:t>
            </a:r>
            <a:r>
              <a:rPr lang="en-GB" sz="2000" b="1" baseline="-25000" dirty="0"/>
              <a:t>5</a:t>
            </a:r>
            <a:r>
              <a:rPr lang="en-GB" sz="2000" b="1" dirty="0"/>
              <a:t>H</a:t>
            </a:r>
            <a:r>
              <a:rPr lang="en-GB" sz="2000" b="1" baseline="-25000" dirty="0"/>
              <a:t>10</a:t>
            </a:r>
          </a:p>
          <a:p>
            <a:endParaRPr lang="en-GB" dirty="0"/>
          </a:p>
        </p:txBody>
      </p:sp>
      <p:sp>
        <p:nvSpPr>
          <p:cNvPr id="16" name="TextBox 15"/>
          <p:cNvSpPr txBox="1"/>
          <p:nvPr/>
        </p:nvSpPr>
        <p:spPr>
          <a:xfrm>
            <a:off x="1262851" y="2957756"/>
            <a:ext cx="6501498" cy="1015663"/>
          </a:xfrm>
          <a:custGeom>
            <a:avLst/>
            <a:gdLst>
              <a:gd name="connsiteX0" fmla="*/ 0 w 2229901"/>
              <a:gd name="connsiteY0" fmla="*/ 0 h 1877437"/>
              <a:gd name="connsiteX1" fmla="*/ 2229901 w 2229901"/>
              <a:gd name="connsiteY1" fmla="*/ 0 h 1877437"/>
              <a:gd name="connsiteX2" fmla="*/ 2229901 w 2229901"/>
              <a:gd name="connsiteY2" fmla="*/ 1877437 h 1877437"/>
              <a:gd name="connsiteX3" fmla="*/ 0 w 2229901"/>
              <a:gd name="connsiteY3" fmla="*/ 1877437 h 1877437"/>
              <a:gd name="connsiteX4" fmla="*/ 0 w 2229901"/>
              <a:gd name="connsiteY4" fmla="*/ 0 h 1877437"/>
              <a:gd name="connsiteX0" fmla="*/ 0 w 2229901"/>
              <a:gd name="connsiteY0" fmla="*/ 0 h 2135014"/>
              <a:gd name="connsiteX1" fmla="*/ 2229901 w 2229901"/>
              <a:gd name="connsiteY1" fmla="*/ 257577 h 2135014"/>
              <a:gd name="connsiteX2" fmla="*/ 2229901 w 2229901"/>
              <a:gd name="connsiteY2" fmla="*/ 2135014 h 2135014"/>
              <a:gd name="connsiteX3" fmla="*/ 0 w 2229901"/>
              <a:gd name="connsiteY3" fmla="*/ 2135014 h 2135014"/>
              <a:gd name="connsiteX4" fmla="*/ 0 w 2229901"/>
              <a:gd name="connsiteY4" fmla="*/ 0 h 2135014"/>
              <a:gd name="connsiteX0" fmla="*/ 0 w 2332932"/>
              <a:gd name="connsiteY0" fmla="*/ 0 h 2135014"/>
              <a:gd name="connsiteX1" fmla="*/ 2332932 w 2332932"/>
              <a:gd name="connsiteY1" fmla="*/ 12878 h 2135014"/>
              <a:gd name="connsiteX2" fmla="*/ 2229901 w 2332932"/>
              <a:gd name="connsiteY2" fmla="*/ 2135014 h 2135014"/>
              <a:gd name="connsiteX3" fmla="*/ 0 w 2332932"/>
              <a:gd name="connsiteY3" fmla="*/ 2135014 h 2135014"/>
              <a:gd name="connsiteX4" fmla="*/ 0 w 2332932"/>
              <a:gd name="connsiteY4" fmla="*/ 0 h 2135014"/>
              <a:gd name="connsiteX0" fmla="*/ 0 w 2358689"/>
              <a:gd name="connsiteY0" fmla="*/ 0 h 2135014"/>
              <a:gd name="connsiteX1" fmla="*/ 2332932 w 2358689"/>
              <a:gd name="connsiteY1" fmla="*/ 12878 h 2135014"/>
              <a:gd name="connsiteX2" fmla="*/ 2358689 w 2358689"/>
              <a:gd name="connsiteY2" fmla="*/ 2135014 h 2135014"/>
              <a:gd name="connsiteX3" fmla="*/ 0 w 2358689"/>
              <a:gd name="connsiteY3" fmla="*/ 2135014 h 2135014"/>
              <a:gd name="connsiteX4" fmla="*/ 0 w 2358689"/>
              <a:gd name="connsiteY4" fmla="*/ 0 h 2135014"/>
              <a:gd name="connsiteX0" fmla="*/ 0 w 2345811"/>
              <a:gd name="connsiteY0" fmla="*/ 0 h 2135014"/>
              <a:gd name="connsiteX1" fmla="*/ 2332932 w 2345811"/>
              <a:gd name="connsiteY1" fmla="*/ 12878 h 2135014"/>
              <a:gd name="connsiteX2" fmla="*/ 2345811 w 2345811"/>
              <a:gd name="connsiteY2" fmla="*/ 2135014 h 2135014"/>
              <a:gd name="connsiteX3" fmla="*/ 0 w 2345811"/>
              <a:gd name="connsiteY3" fmla="*/ 2135014 h 2135014"/>
              <a:gd name="connsiteX4" fmla="*/ 0 w 2345811"/>
              <a:gd name="connsiteY4" fmla="*/ 0 h 2135014"/>
              <a:gd name="connsiteX0" fmla="*/ 12878 w 2345811"/>
              <a:gd name="connsiteY0" fmla="*/ 489398 h 2122136"/>
              <a:gd name="connsiteX1" fmla="*/ 2332932 w 2345811"/>
              <a:gd name="connsiteY1" fmla="*/ 0 h 2122136"/>
              <a:gd name="connsiteX2" fmla="*/ 2345811 w 2345811"/>
              <a:gd name="connsiteY2" fmla="*/ 2122136 h 2122136"/>
              <a:gd name="connsiteX3" fmla="*/ 0 w 2345811"/>
              <a:gd name="connsiteY3" fmla="*/ 2122136 h 2122136"/>
              <a:gd name="connsiteX4" fmla="*/ 12878 w 2345811"/>
              <a:gd name="connsiteY4" fmla="*/ 489398 h 2122136"/>
              <a:gd name="connsiteX0" fmla="*/ 12878 w 2358689"/>
              <a:gd name="connsiteY0" fmla="*/ 12880 h 1645618"/>
              <a:gd name="connsiteX1" fmla="*/ 2358689 w 2358689"/>
              <a:gd name="connsiteY1" fmla="*/ 0 h 1645618"/>
              <a:gd name="connsiteX2" fmla="*/ 2345811 w 2358689"/>
              <a:gd name="connsiteY2" fmla="*/ 1645618 h 1645618"/>
              <a:gd name="connsiteX3" fmla="*/ 0 w 2358689"/>
              <a:gd name="connsiteY3" fmla="*/ 1645618 h 1645618"/>
              <a:gd name="connsiteX4" fmla="*/ 12878 w 2358689"/>
              <a:gd name="connsiteY4" fmla="*/ 12880 h 1645618"/>
              <a:gd name="connsiteX0" fmla="*/ 12878 w 2358689"/>
              <a:gd name="connsiteY0" fmla="*/ 1 h 1632739"/>
              <a:gd name="connsiteX1" fmla="*/ 2358689 w 2358689"/>
              <a:gd name="connsiteY1" fmla="*/ 0 h 1632739"/>
              <a:gd name="connsiteX2" fmla="*/ 2345811 w 2358689"/>
              <a:gd name="connsiteY2" fmla="*/ 1632739 h 1632739"/>
              <a:gd name="connsiteX3" fmla="*/ 0 w 2358689"/>
              <a:gd name="connsiteY3" fmla="*/ 1632739 h 1632739"/>
              <a:gd name="connsiteX4" fmla="*/ 12878 w 2358689"/>
              <a:gd name="connsiteY4" fmla="*/ 1 h 1632739"/>
              <a:gd name="connsiteX0" fmla="*/ 12878 w 2358690"/>
              <a:gd name="connsiteY0" fmla="*/ 1 h 1632739"/>
              <a:gd name="connsiteX1" fmla="*/ 2358689 w 2358690"/>
              <a:gd name="connsiteY1" fmla="*/ 0 h 1632739"/>
              <a:gd name="connsiteX2" fmla="*/ 2358690 w 2358690"/>
              <a:gd name="connsiteY2" fmla="*/ 1297888 h 1632739"/>
              <a:gd name="connsiteX3" fmla="*/ 0 w 2358690"/>
              <a:gd name="connsiteY3" fmla="*/ 1632739 h 1632739"/>
              <a:gd name="connsiteX4" fmla="*/ 12878 w 2358690"/>
              <a:gd name="connsiteY4" fmla="*/ 1 h 1632739"/>
              <a:gd name="connsiteX0" fmla="*/ 12878 w 2358690"/>
              <a:gd name="connsiteY0" fmla="*/ 1 h 1310767"/>
              <a:gd name="connsiteX1" fmla="*/ 2358689 w 2358690"/>
              <a:gd name="connsiteY1" fmla="*/ 0 h 1310767"/>
              <a:gd name="connsiteX2" fmla="*/ 2358690 w 2358690"/>
              <a:gd name="connsiteY2" fmla="*/ 1297888 h 1310767"/>
              <a:gd name="connsiteX3" fmla="*/ 0 w 2358690"/>
              <a:gd name="connsiteY3" fmla="*/ 1310767 h 1310767"/>
              <a:gd name="connsiteX4" fmla="*/ 12878 w 2358690"/>
              <a:gd name="connsiteY4" fmla="*/ 1 h 1310767"/>
              <a:gd name="connsiteX0" fmla="*/ 12878 w 2358690"/>
              <a:gd name="connsiteY0" fmla="*/ 1 h 1323646"/>
              <a:gd name="connsiteX1" fmla="*/ 2358689 w 2358690"/>
              <a:gd name="connsiteY1" fmla="*/ 0 h 1323646"/>
              <a:gd name="connsiteX2" fmla="*/ 2358690 w 2358690"/>
              <a:gd name="connsiteY2" fmla="*/ 1323646 h 1323646"/>
              <a:gd name="connsiteX3" fmla="*/ 0 w 2358690"/>
              <a:gd name="connsiteY3" fmla="*/ 1310767 h 1323646"/>
              <a:gd name="connsiteX4" fmla="*/ 12878 w 2358690"/>
              <a:gd name="connsiteY4" fmla="*/ 1 h 1323646"/>
              <a:gd name="connsiteX0" fmla="*/ 12878 w 2371569"/>
              <a:gd name="connsiteY0" fmla="*/ 1 h 1310767"/>
              <a:gd name="connsiteX1" fmla="*/ 2358689 w 2371569"/>
              <a:gd name="connsiteY1" fmla="*/ 0 h 1310767"/>
              <a:gd name="connsiteX2" fmla="*/ 2371569 w 2371569"/>
              <a:gd name="connsiteY2" fmla="*/ 1297888 h 1310767"/>
              <a:gd name="connsiteX3" fmla="*/ 0 w 2371569"/>
              <a:gd name="connsiteY3" fmla="*/ 1310767 h 1310767"/>
              <a:gd name="connsiteX4" fmla="*/ 12878 w 2371569"/>
              <a:gd name="connsiteY4" fmla="*/ 1 h 1310767"/>
              <a:gd name="connsiteX0" fmla="*/ 12878 w 2371569"/>
              <a:gd name="connsiteY0" fmla="*/ 1 h 1323646"/>
              <a:gd name="connsiteX1" fmla="*/ 2358689 w 2371569"/>
              <a:gd name="connsiteY1" fmla="*/ 0 h 1323646"/>
              <a:gd name="connsiteX2" fmla="*/ 2371569 w 2371569"/>
              <a:gd name="connsiteY2" fmla="*/ 1323646 h 1323646"/>
              <a:gd name="connsiteX3" fmla="*/ 0 w 2371569"/>
              <a:gd name="connsiteY3" fmla="*/ 1310767 h 1323646"/>
              <a:gd name="connsiteX4" fmla="*/ 12878 w 2371569"/>
              <a:gd name="connsiteY4" fmla="*/ 1 h 1323646"/>
              <a:gd name="connsiteX0" fmla="*/ 12878 w 2358690"/>
              <a:gd name="connsiteY0" fmla="*/ 1 h 1310767"/>
              <a:gd name="connsiteX1" fmla="*/ 2358689 w 2358690"/>
              <a:gd name="connsiteY1" fmla="*/ 0 h 1310767"/>
              <a:gd name="connsiteX2" fmla="*/ 2358690 w 2358690"/>
              <a:gd name="connsiteY2" fmla="*/ 1310767 h 1310767"/>
              <a:gd name="connsiteX3" fmla="*/ 0 w 2358690"/>
              <a:gd name="connsiteY3" fmla="*/ 1310767 h 1310767"/>
              <a:gd name="connsiteX4" fmla="*/ 12878 w 2358690"/>
              <a:gd name="connsiteY4" fmla="*/ 1 h 1310767"/>
              <a:gd name="connsiteX0" fmla="*/ 0 w 2345812"/>
              <a:gd name="connsiteY0" fmla="*/ 1 h 1310767"/>
              <a:gd name="connsiteX1" fmla="*/ 2345811 w 2345812"/>
              <a:gd name="connsiteY1" fmla="*/ 0 h 1310767"/>
              <a:gd name="connsiteX2" fmla="*/ 2345812 w 2345812"/>
              <a:gd name="connsiteY2" fmla="*/ 1310767 h 1310767"/>
              <a:gd name="connsiteX3" fmla="*/ 1 w 2345812"/>
              <a:gd name="connsiteY3" fmla="*/ 1310767 h 1310767"/>
              <a:gd name="connsiteX4" fmla="*/ 0 w 2345812"/>
              <a:gd name="connsiteY4" fmla="*/ 1 h 1310767"/>
              <a:gd name="connsiteX0" fmla="*/ 0 w 2345812"/>
              <a:gd name="connsiteY0" fmla="*/ 1 h 1310767"/>
              <a:gd name="connsiteX1" fmla="*/ 2345811 w 2345812"/>
              <a:gd name="connsiteY1" fmla="*/ 0 h 1310767"/>
              <a:gd name="connsiteX2" fmla="*/ 2345812 w 2345812"/>
              <a:gd name="connsiteY2" fmla="*/ 1310767 h 1310767"/>
              <a:gd name="connsiteX3" fmla="*/ 1 w 2345812"/>
              <a:gd name="connsiteY3" fmla="*/ 1056837 h 1310767"/>
              <a:gd name="connsiteX4" fmla="*/ 0 w 2345812"/>
              <a:gd name="connsiteY4" fmla="*/ 1 h 1310767"/>
              <a:gd name="connsiteX0" fmla="*/ 0 w 2345812"/>
              <a:gd name="connsiteY0" fmla="*/ 1 h 1056837"/>
              <a:gd name="connsiteX1" fmla="*/ 2345811 w 2345812"/>
              <a:gd name="connsiteY1" fmla="*/ 0 h 1056837"/>
              <a:gd name="connsiteX2" fmla="*/ 2345812 w 2345812"/>
              <a:gd name="connsiteY2" fmla="*/ 1056837 h 1056837"/>
              <a:gd name="connsiteX3" fmla="*/ 1 w 2345812"/>
              <a:gd name="connsiteY3" fmla="*/ 1056837 h 1056837"/>
              <a:gd name="connsiteX4" fmla="*/ 0 w 2345812"/>
              <a:gd name="connsiteY4" fmla="*/ 1 h 10568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45812" h="1056837">
                <a:moveTo>
                  <a:pt x="0" y="1"/>
                </a:moveTo>
                <a:lnTo>
                  <a:pt x="2345811" y="0"/>
                </a:lnTo>
                <a:cubicBezTo>
                  <a:pt x="2345811" y="432629"/>
                  <a:pt x="2345812" y="624208"/>
                  <a:pt x="2345812" y="1056837"/>
                </a:cubicBezTo>
                <a:lnTo>
                  <a:pt x="1" y="1056837"/>
                </a:lnTo>
                <a:cubicBezTo>
                  <a:pt x="1" y="619915"/>
                  <a:pt x="0" y="436923"/>
                  <a:pt x="0" y="1"/>
                </a:cubicBezTo>
                <a:close/>
              </a:path>
            </a:pathLst>
          </a:custGeom>
          <a:solidFill>
            <a:schemeClr val="accent6"/>
          </a:solidFill>
          <a:ln w="28575">
            <a:solidFill>
              <a:schemeClr val="tx1"/>
            </a:solidFill>
          </a:ln>
        </p:spPr>
        <p:txBody>
          <a:bodyPr wrap="square" rtlCol="0">
            <a:spAutoFit/>
          </a:bodyPr>
          <a:lstStyle/>
          <a:p>
            <a:pPr algn="ctr"/>
            <a:r>
              <a:rPr lang="en-GB" sz="2000" b="1" dirty="0"/>
              <a:t>You will be expected to know the names and formulae of these first four alkenes, you will be expected to calculate the formulae of alkenes with more than five carbons</a:t>
            </a:r>
          </a:p>
        </p:txBody>
      </p:sp>
      <p:sp>
        <p:nvSpPr>
          <p:cNvPr id="17" name="TextBox 16"/>
          <p:cNvSpPr txBox="1"/>
          <p:nvPr/>
        </p:nvSpPr>
        <p:spPr>
          <a:xfrm>
            <a:off x="137068" y="4515220"/>
            <a:ext cx="8467380" cy="984885"/>
          </a:xfrm>
          <a:prstGeom prst="rect">
            <a:avLst/>
          </a:prstGeom>
          <a:noFill/>
        </p:spPr>
        <p:txBody>
          <a:bodyPr wrap="square" rtlCol="0">
            <a:spAutoFit/>
          </a:bodyPr>
          <a:lstStyle/>
          <a:p>
            <a:r>
              <a:rPr lang="en-GB" sz="2000" dirty="0" smtClean="0"/>
              <a:t>Where the double bond is placed is not important at this stage so for propene we can draw it in one of two ways e.g.</a:t>
            </a:r>
          </a:p>
          <a:p>
            <a:endParaRPr lang="en-GB" dirty="0"/>
          </a:p>
        </p:txBody>
      </p:sp>
      <p:pic>
        <p:nvPicPr>
          <p:cNvPr id="19" name="Picture 18"/>
          <p:cNvPicPr>
            <a:picLocks noChangeAspect="1"/>
          </p:cNvPicPr>
          <p:nvPr/>
        </p:nvPicPr>
        <p:blipFill>
          <a:blip r:embed="rId3"/>
          <a:stretch>
            <a:fillRect/>
          </a:stretch>
        </p:blipFill>
        <p:spPr>
          <a:xfrm>
            <a:off x="284988" y="5178742"/>
            <a:ext cx="3206892" cy="1346601"/>
          </a:xfrm>
          <a:prstGeom prst="rect">
            <a:avLst/>
          </a:prstGeom>
        </p:spPr>
      </p:pic>
      <p:sp>
        <p:nvSpPr>
          <p:cNvPr id="20" name="TextBox 19"/>
          <p:cNvSpPr txBox="1"/>
          <p:nvPr/>
        </p:nvSpPr>
        <p:spPr>
          <a:xfrm>
            <a:off x="3491880" y="5504458"/>
            <a:ext cx="648072" cy="369332"/>
          </a:xfrm>
          <a:prstGeom prst="rect">
            <a:avLst/>
          </a:prstGeom>
          <a:noFill/>
        </p:spPr>
        <p:txBody>
          <a:bodyPr wrap="square" rtlCol="0">
            <a:spAutoFit/>
          </a:bodyPr>
          <a:lstStyle/>
          <a:p>
            <a:r>
              <a:rPr lang="en-GB" dirty="0"/>
              <a:t>Or</a:t>
            </a:r>
          </a:p>
        </p:txBody>
      </p:sp>
      <p:pic>
        <p:nvPicPr>
          <p:cNvPr id="21" name="Picture 20"/>
          <p:cNvPicPr>
            <a:picLocks noChangeAspect="1"/>
          </p:cNvPicPr>
          <p:nvPr/>
        </p:nvPicPr>
        <p:blipFill>
          <a:blip r:embed="rId4"/>
          <a:stretch>
            <a:fillRect/>
          </a:stretch>
        </p:blipFill>
        <p:spPr>
          <a:xfrm>
            <a:off x="4139952" y="5178742"/>
            <a:ext cx="3384376" cy="1346601"/>
          </a:xfrm>
          <a:prstGeom prst="rect">
            <a:avLst/>
          </a:prstGeom>
        </p:spPr>
      </p:pic>
      <p:sp>
        <p:nvSpPr>
          <p:cNvPr id="22" name="TextBox 21"/>
          <p:cNvSpPr txBox="1"/>
          <p:nvPr/>
        </p:nvSpPr>
        <p:spPr>
          <a:xfrm>
            <a:off x="7643314" y="5334020"/>
            <a:ext cx="1221789" cy="707886"/>
          </a:xfrm>
          <a:prstGeom prst="rect">
            <a:avLst/>
          </a:prstGeom>
          <a:noFill/>
        </p:spPr>
        <p:txBody>
          <a:bodyPr wrap="square" rtlCol="0">
            <a:spAutoFit/>
          </a:bodyPr>
          <a:lstStyle/>
          <a:p>
            <a:r>
              <a:rPr lang="en-GB" sz="2000" b="1" dirty="0"/>
              <a:t>Both are C</a:t>
            </a:r>
            <a:r>
              <a:rPr lang="en-GB" sz="2000" b="1" baseline="-25000" dirty="0"/>
              <a:t>3</a:t>
            </a:r>
            <a:r>
              <a:rPr lang="en-GB" sz="2000" b="1" dirty="0"/>
              <a:t>H</a:t>
            </a:r>
            <a:r>
              <a:rPr lang="en-GB" sz="2000" b="1" baseline="-25000" dirty="0"/>
              <a:t>6</a:t>
            </a:r>
          </a:p>
        </p:txBody>
      </p:sp>
    </p:spTree>
    <p:extLst>
      <p:ext uri="{BB962C8B-B14F-4D97-AF65-F5344CB8AC3E}">
        <p14:creationId xmlns:p14="http://schemas.microsoft.com/office/powerpoint/2010/main" val="3000029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83768" y="-32700"/>
            <a:ext cx="6660232" cy="941420"/>
          </a:xfrm>
        </p:spPr>
        <p:txBody>
          <a:bodyPr>
            <a:noAutofit/>
          </a:bodyPr>
          <a:lstStyle/>
          <a:p>
            <a:pPr marL="342900" lvl="1" algn="r" defTabSz="342900" rtl="0">
              <a:spcBef>
                <a:spcPct val="20000"/>
              </a:spcBef>
            </a:pPr>
            <a:r>
              <a:rPr lang="en-US" sz="2400" b="1" dirty="0">
                <a:solidFill>
                  <a:schemeClr val="accent6"/>
                </a:solidFill>
              </a:rPr>
              <a:t>Reaction of alkenes (Chemistry only)</a:t>
            </a:r>
            <a:endParaRPr kumimoji="0" lang="en-US" sz="2400" b="1" i="0" u="none" strike="noStrike" kern="1200" cap="none" spc="0" normalizeH="0" baseline="0" noProof="0" dirty="0">
              <a:ln>
                <a:noFill/>
              </a:ln>
              <a:solidFill>
                <a:schemeClr val="accent6"/>
              </a:solidFill>
              <a:effectLst/>
              <a:uLnTx/>
              <a:uFillTx/>
              <a:latin typeface="Calibri"/>
              <a:ea typeface=""/>
              <a:cs typeface="News Gothic MT"/>
            </a:endParaRPr>
          </a:p>
        </p:txBody>
      </p:sp>
      <p:sp>
        <p:nvSpPr>
          <p:cNvPr id="3" name="TextBox 2"/>
          <p:cNvSpPr txBox="1"/>
          <p:nvPr/>
        </p:nvSpPr>
        <p:spPr>
          <a:xfrm>
            <a:off x="218149" y="680192"/>
            <a:ext cx="8712968" cy="707886"/>
          </a:xfrm>
          <a:custGeom>
            <a:avLst/>
            <a:gdLst>
              <a:gd name="connsiteX0" fmla="*/ 0 w 8712968"/>
              <a:gd name="connsiteY0" fmla="*/ 0 h 646331"/>
              <a:gd name="connsiteX1" fmla="*/ 8712968 w 8712968"/>
              <a:gd name="connsiteY1" fmla="*/ 0 h 646331"/>
              <a:gd name="connsiteX2" fmla="*/ 8712968 w 8712968"/>
              <a:gd name="connsiteY2" fmla="*/ 646331 h 646331"/>
              <a:gd name="connsiteX3" fmla="*/ 0 w 8712968"/>
              <a:gd name="connsiteY3" fmla="*/ 646331 h 646331"/>
              <a:gd name="connsiteX4" fmla="*/ 0 w 8712968"/>
              <a:gd name="connsiteY4" fmla="*/ 0 h 646331"/>
              <a:gd name="connsiteX0" fmla="*/ 0 w 8712968"/>
              <a:gd name="connsiteY0" fmla="*/ 0 h 697847"/>
              <a:gd name="connsiteX1" fmla="*/ 8712968 w 8712968"/>
              <a:gd name="connsiteY1" fmla="*/ 51516 h 697847"/>
              <a:gd name="connsiteX2" fmla="*/ 8712968 w 8712968"/>
              <a:gd name="connsiteY2" fmla="*/ 697847 h 697847"/>
              <a:gd name="connsiteX3" fmla="*/ 0 w 8712968"/>
              <a:gd name="connsiteY3" fmla="*/ 697847 h 697847"/>
              <a:gd name="connsiteX4" fmla="*/ 0 w 8712968"/>
              <a:gd name="connsiteY4" fmla="*/ 0 h 697847"/>
              <a:gd name="connsiteX0" fmla="*/ 0 w 8712968"/>
              <a:gd name="connsiteY0" fmla="*/ 12879 h 710726"/>
              <a:gd name="connsiteX1" fmla="*/ 8712968 w 8712968"/>
              <a:gd name="connsiteY1" fmla="*/ 0 h 710726"/>
              <a:gd name="connsiteX2" fmla="*/ 8712968 w 8712968"/>
              <a:gd name="connsiteY2" fmla="*/ 710726 h 710726"/>
              <a:gd name="connsiteX3" fmla="*/ 0 w 8712968"/>
              <a:gd name="connsiteY3" fmla="*/ 710726 h 710726"/>
              <a:gd name="connsiteX4" fmla="*/ 0 w 8712968"/>
              <a:gd name="connsiteY4" fmla="*/ 12879 h 710726"/>
              <a:gd name="connsiteX0" fmla="*/ 0 w 8712968"/>
              <a:gd name="connsiteY0" fmla="*/ 0 h 697847"/>
              <a:gd name="connsiteX1" fmla="*/ 8712968 w 8712968"/>
              <a:gd name="connsiteY1" fmla="*/ 0 h 697847"/>
              <a:gd name="connsiteX2" fmla="*/ 8712968 w 8712968"/>
              <a:gd name="connsiteY2" fmla="*/ 697847 h 697847"/>
              <a:gd name="connsiteX3" fmla="*/ 0 w 8712968"/>
              <a:gd name="connsiteY3" fmla="*/ 697847 h 697847"/>
              <a:gd name="connsiteX4" fmla="*/ 0 w 8712968"/>
              <a:gd name="connsiteY4" fmla="*/ 0 h 697847"/>
              <a:gd name="connsiteX0" fmla="*/ 0 w 8712968"/>
              <a:gd name="connsiteY0" fmla="*/ 0 h 697847"/>
              <a:gd name="connsiteX1" fmla="*/ 8712968 w 8712968"/>
              <a:gd name="connsiteY1" fmla="*/ 0 h 697847"/>
              <a:gd name="connsiteX2" fmla="*/ 8712968 w 8712968"/>
              <a:gd name="connsiteY2" fmla="*/ 697847 h 697847"/>
              <a:gd name="connsiteX3" fmla="*/ 0 w 8712968"/>
              <a:gd name="connsiteY3" fmla="*/ 607695 h 697847"/>
              <a:gd name="connsiteX4" fmla="*/ 0 w 8712968"/>
              <a:gd name="connsiteY4" fmla="*/ 0 h 697847"/>
              <a:gd name="connsiteX0" fmla="*/ 0 w 8712968"/>
              <a:gd name="connsiteY0" fmla="*/ 0 h 646332"/>
              <a:gd name="connsiteX1" fmla="*/ 8712968 w 8712968"/>
              <a:gd name="connsiteY1" fmla="*/ 0 h 646332"/>
              <a:gd name="connsiteX2" fmla="*/ 8712968 w 8712968"/>
              <a:gd name="connsiteY2" fmla="*/ 646332 h 646332"/>
              <a:gd name="connsiteX3" fmla="*/ 0 w 8712968"/>
              <a:gd name="connsiteY3" fmla="*/ 607695 h 646332"/>
              <a:gd name="connsiteX4" fmla="*/ 0 w 8712968"/>
              <a:gd name="connsiteY4" fmla="*/ 0 h 646332"/>
              <a:gd name="connsiteX0" fmla="*/ 0 w 8712968"/>
              <a:gd name="connsiteY0" fmla="*/ 0 h 607695"/>
              <a:gd name="connsiteX1" fmla="*/ 8712968 w 8712968"/>
              <a:gd name="connsiteY1" fmla="*/ 0 h 607695"/>
              <a:gd name="connsiteX2" fmla="*/ 8712968 w 8712968"/>
              <a:gd name="connsiteY2" fmla="*/ 607695 h 607695"/>
              <a:gd name="connsiteX3" fmla="*/ 0 w 8712968"/>
              <a:gd name="connsiteY3" fmla="*/ 607695 h 607695"/>
              <a:gd name="connsiteX4" fmla="*/ 0 w 8712968"/>
              <a:gd name="connsiteY4" fmla="*/ 0 h 6076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12968" h="607695">
                <a:moveTo>
                  <a:pt x="0" y="0"/>
                </a:moveTo>
                <a:lnTo>
                  <a:pt x="8712968" y="0"/>
                </a:lnTo>
                <a:lnTo>
                  <a:pt x="8712968" y="607695"/>
                </a:lnTo>
                <a:lnTo>
                  <a:pt x="0" y="607695"/>
                </a:lnTo>
                <a:lnTo>
                  <a:pt x="0" y="0"/>
                </a:lnTo>
                <a:close/>
              </a:path>
            </a:pathLst>
          </a:custGeom>
          <a:noFill/>
          <a:ln w="28575">
            <a:solidFill>
              <a:schemeClr val="accent6"/>
            </a:solidFill>
          </a:ln>
        </p:spPr>
        <p:txBody>
          <a:bodyPr wrap="square" rtlCol="0">
            <a:spAutoFit/>
          </a:bodyPr>
          <a:lstStyle/>
          <a:p>
            <a:r>
              <a:rPr lang="en-GB" sz="2000" dirty="0"/>
              <a:t>Alkenes are hydrocarbons with the functional group </a:t>
            </a:r>
            <a:r>
              <a:rPr lang="en-GB" sz="2000" dirty="0" smtClean="0"/>
              <a:t> C=C. </a:t>
            </a:r>
            <a:r>
              <a:rPr lang="en-GB" sz="2000" dirty="0"/>
              <a:t>This is the </a:t>
            </a:r>
            <a:r>
              <a:rPr lang="en-GB" sz="2000" b="1" dirty="0">
                <a:solidFill>
                  <a:schemeClr val="accent6">
                    <a:lumMod val="75000"/>
                  </a:schemeClr>
                </a:solidFill>
              </a:rPr>
              <a:t>carbon-carbon double bond</a:t>
            </a:r>
            <a:r>
              <a:rPr lang="en-GB" sz="2000" dirty="0"/>
              <a:t>.  </a:t>
            </a:r>
          </a:p>
        </p:txBody>
      </p:sp>
      <p:sp>
        <p:nvSpPr>
          <p:cNvPr id="7" name="TextBox 6"/>
          <p:cNvSpPr txBox="1"/>
          <p:nvPr/>
        </p:nvSpPr>
        <p:spPr>
          <a:xfrm>
            <a:off x="218149" y="1427200"/>
            <a:ext cx="8700089" cy="1015663"/>
          </a:xfrm>
          <a:prstGeom prst="rect">
            <a:avLst/>
          </a:prstGeom>
          <a:noFill/>
          <a:ln w="28575">
            <a:solidFill>
              <a:schemeClr val="accent6"/>
            </a:solidFill>
          </a:ln>
        </p:spPr>
        <p:txBody>
          <a:bodyPr wrap="square" rtlCol="0">
            <a:spAutoFit/>
          </a:bodyPr>
          <a:lstStyle/>
          <a:p>
            <a:r>
              <a:rPr lang="en-GB" sz="2000" dirty="0"/>
              <a:t>Alkenes react with oxygen in combustion reactions in the same way as other hydrocarbons, but they tend to burn in air with </a:t>
            </a:r>
            <a:r>
              <a:rPr lang="en-GB" sz="2000" b="1" dirty="0">
                <a:solidFill>
                  <a:schemeClr val="accent6">
                    <a:lumMod val="75000"/>
                  </a:schemeClr>
                </a:solidFill>
              </a:rPr>
              <a:t>smoky flames </a:t>
            </a:r>
            <a:r>
              <a:rPr lang="en-GB" sz="2000" dirty="0"/>
              <a:t>because of </a:t>
            </a:r>
            <a:r>
              <a:rPr lang="en-GB" sz="2000" b="1" dirty="0">
                <a:solidFill>
                  <a:schemeClr val="accent6">
                    <a:lumMod val="75000"/>
                  </a:schemeClr>
                </a:solidFill>
              </a:rPr>
              <a:t>incomplete combustion</a:t>
            </a:r>
            <a:r>
              <a:rPr lang="en-GB" sz="2000" dirty="0">
                <a:solidFill>
                  <a:schemeClr val="accent6">
                    <a:lumMod val="75000"/>
                  </a:schemeClr>
                </a:solidFill>
              </a:rPr>
              <a:t>.</a:t>
            </a:r>
          </a:p>
        </p:txBody>
      </p:sp>
      <p:sp>
        <p:nvSpPr>
          <p:cNvPr id="8" name="TextBox 7"/>
          <p:cNvSpPr txBox="1"/>
          <p:nvPr/>
        </p:nvSpPr>
        <p:spPr>
          <a:xfrm>
            <a:off x="197646" y="2442863"/>
            <a:ext cx="8700089" cy="1938992"/>
          </a:xfrm>
          <a:prstGeom prst="rect">
            <a:avLst/>
          </a:prstGeom>
          <a:noFill/>
        </p:spPr>
        <p:txBody>
          <a:bodyPr wrap="square" rtlCol="0">
            <a:spAutoFit/>
          </a:bodyPr>
          <a:lstStyle/>
          <a:p>
            <a:r>
              <a:rPr lang="en-GB" sz="2000" dirty="0"/>
              <a:t>Alkenes can therefore react as alkanes do e.g. </a:t>
            </a:r>
          </a:p>
          <a:p>
            <a:pPr algn="ctr"/>
            <a:r>
              <a:rPr lang="en-GB" sz="2000" b="1" dirty="0" err="1"/>
              <a:t>butene</a:t>
            </a:r>
            <a:r>
              <a:rPr lang="en-GB" sz="2000" b="1" dirty="0"/>
              <a:t>   +   oxygen </a:t>
            </a:r>
            <a:r>
              <a:rPr lang="en-GB" sz="2000" b="1" dirty="0">
                <a:sym typeface="Wingdings" panose="05000000000000000000" pitchFamily="2" charset="2"/>
              </a:rPr>
              <a:t>  carbon dioxide   +  water</a:t>
            </a:r>
          </a:p>
          <a:p>
            <a:r>
              <a:rPr lang="en-GB" sz="2000" b="1" dirty="0">
                <a:sym typeface="Wingdings" panose="05000000000000000000" pitchFamily="2" charset="2"/>
              </a:rPr>
              <a:t>                                         C</a:t>
            </a:r>
            <a:r>
              <a:rPr lang="en-GB" sz="2000" b="1" baseline="-25000" dirty="0">
                <a:sym typeface="Wingdings" panose="05000000000000000000" pitchFamily="2" charset="2"/>
              </a:rPr>
              <a:t>4</a:t>
            </a:r>
            <a:r>
              <a:rPr lang="en-GB" sz="2000" b="1" dirty="0">
                <a:sym typeface="Wingdings" panose="05000000000000000000" pitchFamily="2" charset="2"/>
              </a:rPr>
              <a:t>H</a:t>
            </a:r>
            <a:r>
              <a:rPr lang="en-GB" sz="2000" b="1" baseline="-25000" dirty="0">
                <a:sym typeface="Wingdings" panose="05000000000000000000" pitchFamily="2" charset="2"/>
              </a:rPr>
              <a:t>8</a:t>
            </a:r>
            <a:r>
              <a:rPr lang="en-GB" sz="2000" b="1" dirty="0">
                <a:sym typeface="Wingdings" panose="05000000000000000000" pitchFamily="2" charset="2"/>
              </a:rPr>
              <a:t>     +      6O</a:t>
            </a:r>
            <a:r>
              <a:rPr lang="en-GB" sz="2000" b="1" baseline="-25000" dirty="0">
                <a:sym typeface="Wingdings" panose="05000000000000000000" pitchFamily="2" charset="2"/>
              </a:rPr>
              <a:t>2</a:t>
            </a:r>
            <a:r>
              <a:rPr lang="en-GB" sz="2000" b="1" dirty="0">
                <a:sym typeface="Wingdings" panose="05000000000000000000" pitchFamily="2" charset="2"/>
              </a:rPr>
              <a:t>                4CO</a:t>
            </a:r>
            <a:r>
              <a:rPr lang="en-GB" sz="2000" b="1" baseline="-25000" dirty="0">
                <a:sym typeface="Wingdings" panose="05000000000000000000" pitchFamily="2" charset="2"/>
              </a:rPr>
              <a:t>2</a:t>
            </a:r>
            <a:r>
              <a:rPr lang="en-GB" sz="2000" b="1" dirty="0">
                <a:sym typeface="Wingdings" panose="05000000000000000000" pitchFamily="2" charset="2"/>
              </a:rPr>
              <a:t>           +   4H</a:t>
            </a:r>
            <a:r>
              <a:rPr lang="en-GB" sz="2000" b="1" baseline="-25000" dirty="0">
                <a:sym typeface="Wingdings" panose="05000000000000000000" pitchFamily="2" charset="2"/>
              </a:rPr>
              <a:t>2</a:t>
            </a:r>
            <a:r>
              <a:rPr lang="en-GB" sz="2000" b="1" dirty="0">
                <a:sym typeface="Wingdings" panose="05000000000000000000" pitchFamily="2" charset="2"/>
              </a:rPr>
              <a:t>O</a:t>
            </a:r>
          </a:p>
          <a:p>
            <a:r>
              <a:rPr lang="en-GB" sz="2000" dirty="0">
                <a:sym typeface="Wingdings" panose="05000000000000000000" pitchFamily="2" charset="2"/>
              </a:rPr>
              <a:t>Incomplete combustion however produces either carbon monoxide CO or carbon C i.e</a:t>
            </a:r>
            <a:r>
              <a:rPr lang="en-GB" sz="2000" dirty="0" smtClean="0">
                <a:sym typeface="Wingdings" panose="05000000000000000000" pitchFamily="2" charset="2"/>
              </a:rPr>
              <a:t>.                               </a:t>
            </a:r>
            <a:r>
              <a:rPr lang="en-GB" sz="2000" b="1" dirty="0" smtClean="0">
                <a:sym typeface="Wingdings" panose="05000000000000000000" pitchFamily="2" charset="2"/>
              </a:rPr>
              <a:t>  </a:t>
            </a:r>
            <a:r>
              <a:rPr lang="en-GB" sz="2000" b="1" dirty="0">
                <a:sym typeface="Wingdings" panose="05000000000000000000" pitchFamily="2" charset="2"/>
              </a:rPr>
              <a:t>C</a:t>
            </a:r>
            <a:r>
              <a:rPr lang="en-GB" sz="2000" b="1" baseline="-25000" dirty="0">
                <a:sym typeface="Wingdings" panose="05000000000000000000" pitchFamily="2" charset="2"/>
              </a:rPr>
              <a:t>4</a:t>
            </a:r>
            <a:r>
              <a:rPr lang="en-GB" sz="2000" b="1" dirty="0">
                <a:sym typeface="Wingdings" panose="05000000000000000000" pitchFamily="2" charset="2"/>
              </a:rPr>
              <a:t>H</a:t>
            </a:r>
            <a:r>
              <a:rPr lang="en-GB" sz="2000" b="1" baseline="-25000" dirty="0">
                <a:sym typeface="Wingdings" panose="05000000000000000000" pitchFamily="2" charset="2"/>
              </a:rPr>
              <a:t>8</a:t>
            </a:r>
            <a:r>
              <a:rPr lang="en-GB" sz="2000" b="1" dirty="0">
                <a:sym typeface="Wingdings" panose="05000000000000000000" pitchFamily="2" charset="2"/>
              </a:rPr>
              <a:t>     +      4O</a:t>
            </a:r>
            <a:r>
              <a:rPr lang="en-GB" sz="2000" b="1" baseline="-25000" dirty="0">
                <a:sym typeface="Wingdings" panose="05000000000000000000" pitchFamily="2" charset="2"/>
              </a:rPr>
              <a:t>2</a:t>
            </a:r>
            <a:r>
              <a:rPr lang="en-GB" sz="2000" b="1" dirty="0">
                <a:sym typeface="Wingdings" panose="05000000000000000000" pitchFamily="2" charset="2"/>
              </a:rPr>
              <a:t>                4CO           +    4H</a:t>
            </a:r>
            <a:r>
              <a:rPr lang="en-GB" sz="2000" b="1" baseline="-25000" dirty="0">
                <a:sym typeface="Wingdings" panose="05000000000000000000" pitchFamily="2" charset="2"/>
              </a:rPr>
              <a:t>2</a:t>
            </a:r>
            <a:r>
              <a:rPr lang="en-GB" sz="2000" b="1" dirty="0">
                <a:sym typeface="Wingdings" panose="05000000000000000000" pitchFamily="2" charset="2"/>
              </a:rPr>
              <a:t>O</a:t>
            </a:r>
          </a:p>
          <a:p>
            <a:r>
              <a:rPr lang="en-GB" sz="2000" b="1" dirty="0">
                <a:sym typeface="Wingdings" panose="05000000000000000000" pitchFamily="2" charset="2"/>
              </a:rPr>
              <a:t>Or                                     C</a:t>
            </a:r>
            <a:r>
              <a:rPr lang="en-GB" sz="2000" b="1" baseline="-25000" dirty="0">
                <a:sym typeface="Wingdings" panose="05000000000000000000" pitchFamily="2" charset="2"/>
              </a:rPr>
              <a:t>4</a:t>
            </a:r>
            <a:r>
              <a:rPr lang="en-GB" sz="2000" b="1" dirty="0">
                <a:sym typeface="Wingdings" panose="05000000000000000000" pitchFamily="2" charset="2"/>
              </a:rPr>
              <a:t>H</a:t>
            </a:r>
            <a:r>
              <a:rPr lang="en-GB" sz="2000" b="1" baseline="-25000" dirty="0">
                <a:sym typeface="Wingdings" panose="05000000000000000000" pitchFamily="2" charset="2"/>
              </a:rPr>
              <a:t>8</a:t>
            </a:r>
            <a:r>
              <a:rPr lang="en-GB" sz="2000" b="1" dirty="0">
                <a:sym typeface="Wingdings" panose="05000000000000000000" pitchFamily="2" charset="2"/>
              </a:rPr>
              <a:t>     +      2O</a:t>
            </a:r>
            <a:r>
              <a:rPr lang="en-GB" sz="2000" b="1" baseline="-25000" dirty="0">
                <a:sym typeface="Wingdings" panose="05000000000000000000" pitchFamily="2" charset="2"/>
              </a:rPr>
              <a:t>2</a:t>
            </a:r>
            <a:r>
              <a:rPr lang="en-GB" sz="2000" b="1" dirty="0">
                <a:sym typeface="Wingdings" panose="05000000000000000000" pitchFamily="2" charset="2"/>
              </a:rPr>
              <a:t>                 4C             +    </a:t>
            </a:r>
            <a:r>
              <a:rPr lang="en-GB" sz="2000" b="1" dirty="0" smtClean="0">
                <a:sym typeface="Wingdings" panose="05000000000000000000" pitchFamily="2" charset="2"/>
              </a:rPr>
              <a:t>4H</a:t>
            </a:r>
            <a:r>
              <a:rPr lang="en-GB" sz="2000" b="1" baseline="-25000" dirty="0" smtClean="0">
                <a:sym typeface="Wingdings" panose="05000000000000000000" pitchFamily="2" charset="2"/>
              </a:rPr>
              <a:t>2</a:t>
            </a:r>
            <a:r>
              <a:rPr lang="en-GB" sz="2000" b="1" dirty="0" smtClean="0">
                <a:sym typeface="Wingdings" panose="05000000000000000000" pitchFamily="2" charset="2"/>
              </a:rPr>
              <a:t>O</a:t>
            </a:r>
            <a:endParaRPr lang="en-GB" sz="2000" b="1" dirty="0">
              <a:sym typeface="Wingdings" panose="05000000000000000000" pitchFamily="2" charset="2"/>
            </a:endParaRPr>
          </a:p>
        </p:txBody>
      </p:sp>
      <p:sp>
        <p:nvSpPr>
          <p:cNvPr id="9" name="TextBox 8"/>
          <p:cNvSpPr txBox="1"/>
          <p:nvPr/>
        </p:nvSpPr>
        <p:spPr>
          <a:xfrm>
            <a:off x="195049" y="4420977"/>
            <a:ext cx="8702686" cy="1015663"/>
          </a:xfrm>
          <a:prstGeom prst="rect">
            <a:avLst/>
          </a:prstGeom>
          <a:noFill/>
          <a:ln w="28575">
            <a:solidFill>
              <a:schemeClr val="accent6"/>
            </a:solidFill>
          </a:ln>
        </p:spPr>
        <p:txBody>
          <a:bodyPr wrap="square" rtlCol="0">
            <a:spAutoFit/>
          </a:bodyPr>
          <a:lstStyle/>
          <a:p>
            <a:r>
              <a:rPr lang="en-GB" sz="2000" dirty="0"/>
              <a:t>Alkenes react with hydrogen, water and the halogens (chlorine, bromine and iodine) by the addition of atoms across the carbon-carbon double bond so that the double bond becomes a single carbon-carbon bond.</a:t>
            </a:r>
          </a:p>
        </p:txBody>
      </p:sp>
      <p:sp>
        <p:nvSpPr>
          <p:cNvPr id="10" name="TextBox 9"/>
          <p:cNvSpPr txBox="1"/>
          <p:nvPr/>
        </p:nvSpPr>
        <p:spPr>
          <a:xfrm>
            <a:off x="182671" y="5487162"/>
            <a:ext cx="8568953" cy="1292662"/>
          </a:xfrm>
          <a:prstGeom prst="rect">
            <a:avLst/>
          </a:prstGeom>
          <a:noFill/>
        </p:spPr>
        <p:txBody>
          <a:bodyPr wrap="square" rtlCol="0">
            <a:spAutoFit/>
          </a:bodyPr>
          <a:lstStyle/>
          <a:p>
            <a:pPr algn="ctr"/>
            <a:r>
              <a:rPr lang="en-GB" sz="2000" b="1" dirty="0"/>
              <a:t>Propene + hydrogen </a:t>
            </a:r>
            <a:r>
              <a:rPr lang="en-GB" sz="2000" b="1" dirty="0">
                <a:sym typeface="Wingdings" panose="05000000000000000000" pitchFamily="2" charset="2"/>
              </a:rPr>
              <a:t>  propane</a:t>
            </a:r>
          </a:p>
          <a:p>
            <a:pPr algn="ctr"/>
            <a:r>
              <a:rPr lang="en-GB" sz="2000" b="1" dirty="0">
                <a:sym typeface="Wingdings" panose="05000000000000000000" pitchFamily="2" charset="2"/>
              </a:rPr>
              <a:t>Propene + water  propanol</a:t>
            </a:r>
          </a:p>
          <a:p>
            <a:pPr algn="ctr"/>
            <a:r>
              <a:rPr lang="en-GB" sz="2000" b="1" dirty="0">
                <a:sym typeface="Wingdings" panose="05000000000000000000" pitchFamily="2" charset="2"/>
              </a:rPr>
              <a:t>Propene + chlorine   </a:t>
            </a:r>
            <a:r>
              <a:rPr lang="en-GB" sz="2000" b="1" dirty="0" err="1" smtClean="0">
                <a:sym typeface="Wingdings" panose="05000000000000000000" pitchFamily="2" charset="2"/>
              </a:rPr>
              <a:t>dichloropropane</a:t>
            </a:r>
            <a:endParaRPr lang="en-GB" sz="2000" b="1" dirty="0">
              <a:sym typeface="Wingdings" panose="05000000000000000000" pitchFamily="2" charset="2"/>
            </a:endParaRPr>
          </a:p>
          <a:p>
            <a:endParaRPr lang="en-GB" dirty="0"/>
          </a:p>
        </p:txBody>
      </p:sp>
    </p:spTree>
    <p:extLst>
      <p:ext uri="{BB962C8B-B14F-4D97-AF65-F5344CB8AC3E}">
        <p14:creationId xmlns:p14="http://schemas.microsoft.com/office/powerpoint/2010/main" val="1688673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2583" y="3439126"/>
            <a:ext cx="3874271" cy="2179278"/>
          </a:xfrm>
          <a:prstGeom prst="rect">
            <a:avLst/>
          </a:prstGeom>
        </p:spPr>
      </p:pic>
      <p:sp>
        <p:nvSpPr>
          <p:cNvPr id="2" name="Title 1"/>
          <p:cNvSpPr>
            <a:spLocks noGrp="1"/>
          </p:cNvSpPr>
          <p:nvPr>
            <p:ph type="ctrTitle"/>
          </p:nvPr>
        </p:nvSpPr>
        <p:spPr>
          <a:xfrm>
            <a:off x="1115616" y="-14024"/>
            <a:ext cx="8017076" cy="657041"/>
          </a:xfrm>
        </p:spPr>
        <p:txBody>
          <a:bodyPr>
            <a:noAutofit/>
          </a:bodyPr>
          <a:lstStyle/>
          <a:p>
            <a:pPr marL="342900" lvl="1" algn="r" defTabSz="342900" rtl="0">
              <a:spcBef>
                <a:spcPct val="20000"/>
              </a:spcBef>
            </a:pPr>
            <a:r>
              <a:rPr lang="en-US" sz="2100" b="1" dirty="0" smtClean="0">
                <a:solidFill>
                  <a:schemeClr val="accent6"/>
                </a:solidFill>
              </a:rPr>
              <a:t>Reactions </a:t>
            </a:r>
            <a:r>
              <a:rPr lang="en-US" sz="2100" b="1" dirty="0">
                <a:solidFill>
                  <a:schemeClr val="accent6"/>
                </a:solidFill>
              </a:rPr>
              <a:t>of alcohols (Chemistry only)</a:t>
            </a:r>
            <a:endParaRPr kumimoji="0" lang="en-US" sz="2100" b="1" i="0" u="none" strike="noStrike" kern="1200" cap="none" spc="0" normalizeH="0" baseline="0" noProof="0" dirty="0">
              <a:ln>
                <a:noFill/>
              </a:ln>
              <a:solidFill>
                <a:schemeClr val="accent6"/>
              </a:solidFill>
              <a:effectLst/>
              <a:uLnTx/>
              <a:uFillTx/>
              <a:latin typeface="Calibri"/>
              <a:ea typeface=""/>
              <a:cs typeface="News Gothic MT"/>
            </a:endParaRPr>
          </a:p>
        </p:txBody>
      </p:sp>
      <p:sp>
        <p:nvSpPr>
          <p:cNvPr id="3" name="TextBox 2"/>
          <p:cNvSpPr txBox="1"/>
          <p:nvPr/>
        </p:nvSpPr>
        <p:spPr>
          <a:xfrm>
            <a:off x="179512" y="759439"/>
            <a:ext cx="6552000" cy="400110"/>
          </a:xfrm>
          <a:custGeom>
            <a:avLst/>
            <a:gdLst>
              <a:gd name="connsiteX0" fmla="*/ 0 w 4176464"/>
              <a:gd name="connsiteY0" fmla="*/ 0 h 353943"/>
              <a:gd name="connsiteX1" fmla="*/ 4176464 w 4176464"/>
              <a:gd name="connsiteY1" fmla="*/ 0 h 353943"/>
              <a:gd name="connsiteX2" fmla="*/ 4176464 w 4176464"/>
              <a:gd name="connsiteY2" fmla="*/ 353943 h 353943"/>
              <a:gd name="connsiteX3" fmla="*/ 0 w 4176464"/>
              <a:gd name="connsiteY3" fmla="*/ 353943 h 353943"/>
              <a:gd name="connsiteX4" fmla="*/ 0 w 4176464"/>
              <a:gd name="connsiteY4" fmla="*/ 0 h 353943"/>
              <a:gd name="connsiteX0" fmla="*/ 0 w 4189342"/>
              <a:gd name="connsiteY0" fmla="*/ 0 h 418337"/>
              <a:gd name="connsiteX1" fmla="*/ 4189342 w 4189342"/>
              <a:gd name="connsiteY1" fmla="*/ 64394 h 418337"/>
              <a:gd name="connsiteX2" fmla="*/ 4189342 w 4189342"/>
              <a:gd name="connsiteY2" fmla="*/ 418337 h 418337"/>
              <a:gd name="connsiteX3" fmla="*/ 12878 w 4189342"/>
              <a:gd name="connsiteY3" fmla="*/ 418337 h 418337"/>
              <a:gd name="connsiteX4" fmla="*/ 0 w 4189342"/>
              <a:gd name="connsiteY4" fmla="*/ 0 h 418337"/>
              <a:gd name="connsiteX0" fmla="*/ 0 w 4189342"/>
              <a:gd name="connsiteY0" fmla="*/ 12879 h 431216"/>
              <a:gd name="connsiteX1" fmla="*/ 4189342 w 4189342"/>
              <a:gd name="connsiteY1" fmla="*/ 0 h 431216"/>
              <a:gd name="connsiteX2" fmla="*/ 4189342 w 4189342"/>
              <a:gd name="connsiteY2" fmla="*/ 431216 h 431216"/>
              <a:gd name="connsiteX3" fmla="*/ 12878 w 4189342"/>
              <a:gd name="connsiteY3" fmla="*/ 431216 h 431216"/>
              <a:gd name="connsiteX4" fmla="*/ 0 w 4189342"/>
              <a:gd name="connsiteY4" fmla="*/ 12879 h 431216"/>
              <a:gd name="connsiteX0" fmla="*/ 0 w 4202221"/>
              <a:gd name="connsiteY0" fmla="*/ 12879 h 431216"/>
              <a:gd name="connsiteX1" fmla="*/ 4189342 w 4202221"/>
              <a:gd name="connsiteY1" fmla="*/ 0 h 431216"/>
              <a:gd name="connsiteX2" fmla="*/ 4202221 w 4202221"/>
              <a:gd name="connsiteY2" fmla="*/ 366822 h 431216"/>
              <a:gd name="connsiteX3" fmla="*/ 12878 w 4202221"/>
              <a:gd name="connsiteY3" fmla="*/ 431216 h 431216"/>
              <a:gd name="connsiteX4" fmla="*/ 0 w 4202221"/>
              <a:gd name="connsiteY4" fmla="*/ 12879 h 431216"/>
              <a:gd name="connsiteX0" fmla="*/ 0 w 4202221"/>
              <a:gd name="connsiteY0" fmla="*/ 12879 h 366822"/>
              <a:gd name="connsiteX1" fmla="*/ 4189342 w 4202221"/>
              <a:gd name="connsiteY1" fmla="*/ 0 h 366822"/>
              <a:gd name="connsiteX2" fmla="*/ 4202221 w 4202221"/>
              <a:gd name="connsiteY2" fmla="*/ 366822 h 366822"/>
              <a:gd name="connsiteX3" fmla="*/ 12878 w 4202221"/>
              <a:gd name="connsiteY3" fmla="*/ 353943 h 366822"/>
              <a:gd name="connsiteX4" fmla="*/ 0 w 4202221"/>
              <a:gd name="connsiteY4" fmla="*/ 12879 h 366822"/>
              <a:gd name="connsiteX0" fmla="*/ 0 w 4202221"/>
              <a:gd name="connsiteY0" fmla="*/ 12879 h 366822"/>
              <a:gd name="connsiteX1" fmla="*/ 4189342 w 4202221"/>
              <a:gd name="connsiteY1" fmla="*/ 0 h 366822"/>
              <a:gd name="connsiteX2" fmla="*/ 4202221 w 4202221"/>
              <a:gd name="connsiteY2" fmla="*/ 366822 h 366822"/>
              <a:gd name="connsiteX3" fmla="*/ 12878 w 4202221"/>
              <a:gd name="connsiteY3" fmla="*/ 366822 h 366822"/>
              <a:gd name="connsiteX4" fmla="*/ 0 w 4202221"/>
              <a:gd name="connsiteY4" fmla="*/ 12879 h 366822"/>
              <a:gd name="connsiteX0" fmla="*/ 12880 w 4189343"/>
              <a:gd name="connsiteY0" fmla="*/ 12879 h 366822"/>
              <a:gd name="connsiteX1" fmla="*/ 4176464 w 4189343"/>
              <a:gd name="connsiteY1" fmla="*/ 0 h 366822"/>
              <a:gd name="connsiteX2" fmla="*/ 4189343 w 4189343"/>
              <a:gd name="connsiteY2" fmla="*/ 366822 h 366822"/>
              <a:gd name="connsiteX3" fmla="*/ 0 w 4189343"/>
              <a:gd name="connsiteY3" fmla="*/ 366822 h 366822"/>
              <a:gd name="connsiteX4" fmla="*/ 12880 w 4189343"/>
              <a:gd name="connsiteY4" fmla="*/ 12879 h 3668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89343" h="366822">
                <a:moveTo>
                  <a:pt x="12880" y="12879"/>
                </a:moveTo>
                <a:lnTo>
                  <a:pt x="4176464" y="0"/>
                </a:lnTo>
                <a:lnTo>
                  <a:pt x="4189343" y="366822"/>
                </a:lnTo>
                <a:lnTo>
                  <a:pt x="0" y="366822"/>
                </a:lnTo>
                <a:lnTo>
                  <a:pt x="12880" y="12879"/>
                </a:lnTo>
                <a:close/>
              </a:path>
            </a:pathLst>
          </a:custGeom>
          <a:noFill/>
          <a:ln w="28575">
            <a:solidFill>
              <a:schemeClr val="accent6"/>
            </a:solidFill>
          </a:ln>
        </p:spPr>
        <p:txBody>
          <a:bodyPr wrap="square" rtlCol="0">
            <a:spAutoFit/>
          </a:bodyPr>
          <a:lstStyle/>
          <a:p>
            <a:r>
              <a:rPr lang="en-GB" sz="2000" b="1" dirty="0">
                <a:solidFill>
                  <a:schemeClr val="accent6">
                    <a:lumMod val="75000"/>
                  </a:schemeClr>
                </a:solidFill>
              </a:rPr>
              <a:t>Alcohols</a:t>
            </a:r>
            <a:r>
              <a:rPr lang="en-GB" sz="2000" dirty="0"/>
              <a:t> contain the functional group </a:t>
            </a:r>
            <a:r>
              <a:rPr lang="en-GB" sz="2000" b="1" dirty="0">
                <a:solidFill>
                  <a:schemeClr val="accent6">
                    <a:lumMod val="75000"/>
                  </a:schemeClr>
                </a:solidFill>
              </a:rPr>
              <a:t>-OH</a:t>
            </a:r>
          </a:p>
        </p:txBody>
      </p:sp>
      <p:sp>
        <p:nvSpPr>
          <p:cNvPr id="5" name="TextBox 4"/>
          <p:cNvSpPr txBox="1"/>
          <p:nvPr/>
        </p:nvSpPr>
        <p:spPr>
          <a:xfrm>
            <a:off x="2339752" y="1603304"/>
            <a:ext cx="6539849" cy="1323439"/>
          </a:xfrm>
          <a:custGeom>
            <a:avLst/>
            <a:gdLst>
              <a:gd name="connsiteX0" fmla="*/ 0 w 5256584"/>
              <a:gd name="connsiteY0" fmla="*/ 0 h 1138773"/>
              <a:gd name="connsiteX1" fmla="*/ 5256584 w 5256584"/>
              <a:gd name="connsiteY1" fmla="*/ 0 h 1138773"/>
              <a:gd name="connsiteX2" fmla="*/ 5256584 w 5256584"/>
              <a:gd name="connsiteY2" fmla="*/ 1138773 h 1138773"/>
              <a:gd name="connsiteX3" fmla="*/ 0 w 5256584"/>
              <a:gd name="connsiteY3" fmla="*/ 1138773 h 1138773"/>
              <a:gd name="connsiteX4" fmla="*/ 0 w 5256584"/>
              <a:gd name="connsiteY4" fmla="*/ 0 h 1138773"/>
              <a:gd name="connsiteX0" fmla="*/ 12879 w 5256584"/>
              <a:gd name="connsiteY0" fmla="*/ 0 h 1280441"/>
              <a:gd name="connsiteX1" fmla="*/ 5256584 w 5256584"/>
              <a:gd name="connsiteY1" fmla="*/ 141668 h 1280441"/>
              <a:gd name="connsiteX2" fmla="*/ 5256584 w 5256584"/>
              <a:gd name="connsiteY2" fmla="*/ 1280441 h 1280441"/>
              <a:gd name="connsiteX3" fmla="*/ 0 w 5256584"/>
              <a:gd name="connsiteY3" fmla="*/ 1280441 h 1280441"/>
              <a:gd name="connsiteX4" fmla="*/ 12879 w 5256584"/>
              <a:gd name="connsiteY4" fmla="*/ 0 h 1280441"/>
              <a:gd name="connsiteX0" fmla="*/ 12879 w 5256584"/>
              <a:gd name="connsiteY0" fmla="*/ 0 h 1280441"/>
              <a:gd name="connsiteX1" fmla="*/ 5256584 w 5256584"/>
              <a:gd name="connsiteY1" fmla="*/ 0 h 1280441"/>
              <a:gd name="connsiteX2" fmla="*/ 5256584 w 5256584"/>
              <a:gd name="connsiteY2" fmla="*/ 1280441 h 1280441"/>
              <a:gd name="connsiteX3" fmla="*/ 0 w 5256584"/>
              <a:gd name="connsiteY3" fmla="*/ 1280441 h 1280441"/>
              <a:gd name="connsiteX4" fmla="*/ 12879 w 5256584"/>
              <a:gd name="connsiteY4" fmla="*/ 0 h 1280441"/>
              <a:gd name="connsiteX0" fmla="*/ 12879 w 5256584"/>
              <a:gd name="connsiteY0" fmla="*/ 0 h 1280441"/>
              <a:gd name="connsiteX1" fmla="*/ 5256584 w 5256584"/>
              <a:gd name="connsiteY1" fmla="*/ 0 h 1280441"/>
              <a:gd name="connsiteX2" fmla="*/ 5256584 w 5256584"/>
              <a:gd name="connsiteY2" fmla="*/ 1280441 h 1280441"/>
              <a:gd name="connsiteX3" fmla="*/ 0 w 5256584"/>
              <a:gd name="connsiteY3" fmla="*/ 1087257 h 1280441"/>
              <a:gd name="connsiteX4" fmla="*/ 12879 w 5256584"/>
              <a:gd name="connsiteY4" fmla="*/ 0 h 1280441"/>
              <a:gd name="connsiteX0" fmla="*/ 12879 w 5256584"/>
              <a:gd name="connsiteY0" fmla="*/ 0 h 1125894"/>
              <a:gd name="connsiteX1" fmla="*/ 5256584 w 5256584"/>
              <a:gd name="connsiteY1" fmla="*/ 0 h 1125894"/>
              <a:gd name="connsiteX2" fmla="*/ 5256584 w 5256584"/>
              <a:gd name="connsiteY2" fmla="*/ 1125894 h 1125894"/>
              <a:gd name="connsiteX3" fmla="*/ 0 w 5256584"/>
              <a:gd name="connsiteY3" fmla="*/ 1087257 h 1125894"/>
              <a:gd name="connsiteX4" fmla="*/ 12879 w 5256584"/>
              <a:gd name="connsiteY4" fmla="*/ 0 h 1125894"/>
              <a:gd name="connsiteX0" fmla="*/ 12879 w 5256584"/>
              <a:gd name="connsiteY0" fmla="*/ 0 h 1113015"/>
              <a:gd name="connsiteX1" fmla="*/ 5256584 w 5256584"/>
              <a:gd name="connsiteY1" fmla="*/ 0 h 1113015"/>
              <a:gd name="connsiteX2" fmla="*/ 5256584 w 5256584"/>
              <a:gd name="connsiteY2" fmla="*/ 1113015 h 1113015"/>
              <a:gd name="connsiteX3" fmla="*/ 0 w 5256584"/>
              <a:gd name="connsiteY3" fmla="*/ 1087257 h 1113015"/>
              <a:gd name="connsiteX4" fmla="*/ 12879 w 5256584"/>
              <a:gd name="connsiteY4" fmla="*/ 0 h 1113015"/>
              <a:gd name="connsiteX0" fmla="*/ 12879 w 5256584"/>
              <a:gd name="connsiteY0" fmla="*/ 0 h 1100136"/>
              <a:gd name="connsiteX1" fmla="*/ 5256584 w 5256584"/>
              <a:gd name="connsiteY1" fmla="*/ 0 h 1100136"/>
              <a:gd name="connsiteX2" fmla="*/ 5256584 w 5256584"/>
              <a:gd name="connsiteY2" fmla="*/ 1100136 h 1100136"/>
              <a:gd name="connsiteX3" fmla="*/ 0 w 5256584"/>
              <a:gd name="connsiteY3" fmla="*/ 1087257 h 1100136"/>
              <a:gd name="connsiteX4" fmla="*/ 12879 w 5256584"/>
              <a:gd name="connsiteY4" fmla="*/ 0 h 1100136"/>
              <a:gd name="connsiteX0" fmla="*/ 12879 w 5256584"/>
              <a:gd name="connsiteY0" fmla="*/ 0 h 1100136"/>
              <a:gd name="connsiteX1" fmla="*/ 5256584 w 5256584"/>
              <a:gd name="connsiteY1" fmla="*/ 0 h 1100136"/>
              <a:gd name="connsiteX2" fmla="*/ 5256584 w 5256584"/>
              <a:gd name="connsiteY2" fmla="*/ 1100136 h 1100136"/>
              <a:gd name="connsiteX3" fmla="*/ 0 w 5256584"/>
              <a:gd name="connsiteY3" fmla="*/ 1087257 h 1100136"/>
              <a:gd name="connsiteX4" fmla="*/ 12879 w 5256584"/>
              <a:gd name="connsiteY4" fmla="*/ 0 h 1100136"/>
              <a:gd name="connsiteX0" fmla="*/ 0 w 5243705"/>
              <a:gd name="connsiteY0" fmla="*/ 0 h 1113015"/>
              <a:gd name="connsiteX1" fmla="*/ 5243705 w 5243705"/>
              <a:gd name="connsiteY1" fmla="*/ 0 h 1113015"/>
              <a:gd name="connsiteX2" fmla="*/ 5243705 w 5243705"/>
              <a:gd name="connsiteY2" fmla="*/ 1100136 h 1113015"/>
              <a:gd name="connsiteX3" fmla="*/ 0 w 5243705"/>
              <a:gd name="connsiteY3" fmla="*/ 1113015 h 1113015"/>
              <a:gd name="connsiteX4" fmla="*/ 0 w 5243705"/>
              <a:gd name="connsiteY4" fmla="*/ 0 h 1113015"/>
              <a:gd name="connsiteX0" fmla="*/ 0 w 5243705"/>
              <a:gd name="connsiteY0" fmla="*/ 0 h 1100136"/>
              <a:gd name="connsiteX1" fmla="*/ 5243705 w 5243705"/>
              <a:gd name="connsiteY1" fmla="*/ 0 h 1100136"/>
              <a:gd name="connsiteX2" fmla="*/ 5243705 w 5243705"/>
              <a:gd name="connsiteY2" fmla="*/ 1100136 h 1100136"/>
              <a:gd name="connsiteX3" fmla="*/ 0 w 5243705"/>
              <a:gd name="connsiteY3" fmla="*/ 1100136 h 1100136"/>
              <a:gd name="connsiteX4" fmla="*/ 0 w 5243705"/>
              <a:gd name="connsiteY4" fmla="*/ 0 h 1100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705" h="1100136">
                <a:moveTo>
                  <a:pt x="0" y="0"/>
                </a:moveTo>
                <a:lnTo>
                  <a:pt x="5243705" y="0"/>
                </a:lnTo>
                <a:lnTo>
                  <a:pt x="5243705" y="1100136"/>
                </a:lnTo>
                <a:lnTo>
                  <a:pt x="0" y="1100136"/>
                </a:lnTo>
                <a:lnTo>
                  <a:pt x="0" y="0"/>
                </a:lnTo>
                <a:close/>
              </a:path>
            </a:pathLst>
          </a:custGeom>
          <a:noFill/>
          <a:ln w="28575">
            <a:solidFill>
              <a:schemeClr val="accent6"/>
            </a:solidFill>
          </a:ln>
        </p:spPr>
        <p:txBody>
          <a:bodyPr wrap="square" rtlCol="0">
            <a:spAutoFit/>
          </a:bodyPr>
          <a:lstStyle/>
          <a:p>
            <a:r>
              <a:rPr lang="en-GB" sz="2000" dirty="0"/>
              <a:t>Methanol has the formula CH</a:t>
            </a:r>
            <a:r>
              <a:rPr lang="en-GB" sz="2000" baseline="-25000" dirty="0"/>
              <a:t>3</a:t>
            </a:r>
            <a:r>
              <a:rPr lang="en-GB" sz="2000" dirty="0"/>
              <a:t>OH</a:t>
            </a:r>
          </a:p>
          <a:p>
            <a:r>
              <a:rPr lang="en-GB" sz="2000" dirty="0"/>
              <a:t>Ethanol has the formula CH</a:t>
            </a:r>
            <a:r>
              <a:rPr lang="en-GB" sz="2000" baseline="-25000" dirty="0"/>
              <a:t>3</a:t>
            </a:r>
            <a:r>
              <a:rPr lang="en-GB" sz="2000" dirty="0"/>
              <a:t>CH</a:t>
            </a:r>
            <a:r>
              <a:rPr lang="en-GB" sz="2000" baseline="-25000" dirty="0"/>
              <a:t>2</a:t>
            </a:r>
            <a:r>
              <a:rPr lang="en-GB" sz="2000" dirty="0"/>
              <a:t>OH or C</a:t>
            </a:r>
            <a:r>
              <a:rPr lang="en-GB" sz="2000" baseline="-25000" dirty="0"/>
              <a:t>2</a:t>
            </a:r>
            <a:r>
              <a:rPr lang="en-GB" sz="2000" dirty="0"/>
              <a:t>H</a:t>
            </a:r>
            <a:r>
              <a:rPr lang="en-GB" sz="2000" baseline="-25000" dirty="0"/>
              <a:t>5</a:t>
            </a:r>
            <a:r>
              <a:rPr lang="en-GB" sz="2000" dirty="0"/>
              <a:t>OH</a:t>
            </a:r>
          </a:p>
          <a:p>
            <a:r>
              <a:rPr lang="en-GB" sz="2000" dirty="0"/>
              <a:t>Propanol has the formula CH</a:t>
            </a:r>
            <a:r>
              <a:rPr lang="en-GB" sz="2000" baseline="-25000" dirty="0"/>
              <a:t>3</a:t>
            </a:r>
            <a:r>
              <a:rPr lang="en-GB" sz="2000" dirty="0"/>
              <a:t>CH</a:t>
            </a:r>
            <a:r>
              <a:rPr lang="en-GB" sz="2000" baseline="-25000" dirty="0"/>
              <a:t>2</a:t>
            </a:r>
            <a:r>
              <a:rPr lang="en-GB" sz="2000" dirty="0"/>
              <a:t>CH</a:t>
            </a:r>
            <a:r>
              <a:rPr lang="en-GB" sz="2000" baseline="-25000" dirty="0"/>
              <a:t>2</a:t>
            </a:r>
            <a:r>
              <a:rPr lang="en-GB" sz="2000" dirty="0"/>
              <a:t>OH or C</a:t>
            </a:r>
            <a:r>
              <a:rPr lang="en-GB" sz="2000" baseline="-25000" dirty="0"/>
              <a:t>3</a:t>
            </a:r>
            <a:r>
              <a:rPr lang="en-GB" sz="2000" dirty="0"/>
              <a:t>H</a:t>
            </a:r>
            <a:r>
              <a:rPr lang="en-GB" sz="2000" baseline="-25000" dirty="0"/>
              <a:t>7</a:t>
            </a:r>
            <a:r>
              <a:rPr lang="en-GB" sz="2000" dirty="0"/>
              <a:t>OH</a:t>
            </a:r>
          </a:p>
          <a:p>
            <a:r>
              <a:rPr lang="en-GB" sz="2000" dirty="0"/>
              <a:t>Butanol has the formula CH</a:t>
            </a:r>
            <a:r>
              <a:rPr lang="en-GB" sz="2000" baseline="-25000" dirty="0"/>
              <a:t>3</a:t>
            </a:r>
            <a:r>
              <a:rPr lang="en-GB" sz="2000" dirty="0"/>
              <a:t>CH</a:t>
            </a:r>
            <a:r>
              <a:rPr lang="en-GB" sz="2000" baseline="-25000" dirty="0"/>
              <a:t>2</a:t>
            </a:r>
            <a:r>
              <a:rPr lang="en-GB" sz="2000" dirty="0"/>
              <a:t>CH</a:t>
            </a:r>
            <a:r>
              <a:rPr lang="en-GB" sz="2000" baseline="-25000" dirty="0"/>
              <a:t>2</a:t>
            </a:r>
            <a:r>
              <a:rPr lang="en-GB" sz="2000" dirty="0"/>
              <a:t>CH</a:t>
            </a:r>
            <a:r>
              <a:rPr lang="en-GB" sz="2000" baseline="-25000" dirty="0"/>
              <a:t>2</a:t>
            </a:r>
            <a:r>
              <a:rPr lang="en-GB" sz="2000" dirty="0"/>
              <a:t>OH or C</a:t>
            </a:r>
            <a:r>
              <a:rPr lang="en-GB" sz="2000" baseline="-25000" dirty="0"/>
              <a:t>4</a:t>
            </a:r>
            <a:r>
              <a:rPr lang="en-GB" sz="2000" dirty="0"/>
              <a:t>H</a:t>
            </a:r>
            <a:r>
              <a:rPr lang="en-GB" sz="2000" baseline="-25000" dirty="0"/>
              <a:t>9</a:t>
            </a:r>
            <a:r>
              <a:rPr lang="en-GB" sz="2000" dirty="0"/>
              <a:t>OH</a:t>
            </a:r>
          </a:p>
        </p:txBody>
      </p:sp>
      <p:grpSp>
        <p:nvGrpSpPr>
          <p:cNvPr id="4" name="Group 3"/>
          <p:cNvGrpSpPr/>
          <p:nvPr/>
        </p:nvGrpSpPr>
        <p:grpSpPr>
          <a:xfrm>
            <a:off x="278163" y="3402412"/>
            <a:ext cx="4752528" cy="2215992"/>
            <a:chOff x="198233" y="2636912"/>
            <a:chExt cx="4752528" cy="1688854"/>
          </a:xfrm>
        </p:grpSpPr>
        <p:sp>
          <p:nvSpPr>
            <p:cNvPr id="6" name="TextBox 5"/>
            <p:cNvSpPr txBox="1"/>
            <p:nvPr/>
          </p:nvSpPr>
          <p:spPr>
            <a:xfrm>
              <a:off x="198233" y="2636912"/>
              <a:ext cx="4752528" cy="1688854"/>
            </a:xfrm>
            <a:custGeom>
              <a:avLst/>
              <a:gdLst>
                <a:gd name="connsiteX0" fmla="*/ 0 w 3168352"/>
                <a:gd name="connsiteY0" fmla="*/ 0 h 861774"/>
                <a:gd name="connsiteX1" fmla="*/ 3168352 w 3168352"/>
                <a:gd name="connsiteY1" fmla="*/ 0 h 861774"/>
                <a:gd name="connsiteX2" fmla="*/ 3168352 w 3168352"/>
                <a:gd name="connsiteY2" fmla="*/ 861774 h 861774"/>
                <a:gd name="connsiteX3" fmla="*/ 0 w 3168352"/>
                <a:gd name="connsiteY3" fmla="*/ 861774 h 861774"/>
                <a:gd name="connsiteX4" fmla="*/ 0 w 3168352"/>
                <a:gd name="connsiteY4" fmla="*/ 0 h 861774"/>
                <a:gd name="connsiteX0" fmla="*/ 0 w 3168352"/>
                <a:gd name="connsiteY0" fmla="*/ 0 h 1711780"/>
                <a:gd name="connsiteX1" fmla="*/ 3168352 w 3168352"/>
                <a:gd name="connsiteY1" fmla="*/ 0 h 1711780"/>
                <a:gd name="connsiteX2" fmla="*/ 3168352 w 3168352"/>
                <a:gd name="connsiteY2" fmla="*/ 861774 h 1711780"/>
                <a:gd name="connsiteX3" fmla="*/ 0 w 3168352"/>
                <a:gd name="connsiteY3" fmla="*/ 1711780 h 1711780"/>
                <a:gd name="connsiteX4" fmla="*/ 0 w 3168352"/>
                <a:gd name="connsiteY4" fmla="*/ 0 h 1711780"/>
                <a:gd name="connsiteX0" fmla="*/ 0 w 3168352"/>
                <a:gd name="connsiteY0" fmla="*/ 0 h 1711780"/>
                <a:gd name="connsiteX1" fmla="*/ 3168352 w 3168352"/>
                <a:gd name="connsiteY1" fmla="*/ 0 h 1711780"/>
                <a:gd name="connsiteX2" fmla="*/ 3155473 w 3168352"/>
                <a:gd name="connsiteY2" fmla="*/ 1711780 h 1711780"/>
                <a:gd name="connsiteX3" fmla="*/ 0 w 3168352"/>
                <a:gd name="connsiteY3" fmla="*/ 1711780 h 1711780"/>
                <a:gd name="connsiteX4" fmla="*/ 0 w 3168352"/>
                <a:gd name="connsiteY4" fmla="*/ 0 h 1711780"/>
                <a:gd name="connsiteX0" fmla="*/ 0 w 3168352"/>
                <a:gd name="connsiteY0" fmla="*/ 0 h 1711780"/>
                <a:gd name="connsiteX1" fmla="*/ 3168352 w 3168352"/>
                <a:gd name="connsiteY1" fmla="*/ 0 h 1711780"/>
                <a:gd name="connsiteX2" fmla="*/ 3168352 w 3168352"/>
                <a:gd name="connsiteY2" fmla="*/ 1711780 h 1711780"/>
                <a:gd name="connsiteX3" fmla="*/ 0 w 3168352"/>
                <a:gd name="connsiteY3" fmla="*/ 1711780 h 1711780"/>
                <a:gd name="connsiteX4" fmla="*/ 0 w 3168352"/>
                <a:gd name="connsiteY4" fmla="*/ 0 h 1711780"/>
                <a:gd name="connsiteX0" fmla="*/ 0 w 3168352"/>
                <a:gd name="connsiteY0" fmla="*/ 0 h 1909378"/>
                <a:gd name="connsiteX1" fmla="*/ 3168352 w 3168352"/>
                <a:gd name="connsiteY1" fmla="*/ 197598 h 1909378"/>
                <a:gd name="connsiteX2" fmla="*/ 3168352 w 3168352"/>
                <a:gd name="connsiteY2" fmla="*/ 1909378 h 1909378"/>
                <a:gd name="connsiteX3" fmla="*/ 0 w 3168352"/>
                <a:gd name="connsiteY3" fmla="*/ 1909378 h 1909378"/>
                <a:gd name="connsiteX4" fmla="*/ 0 w 3168352"/>
                <a:gd name="connsiteY4" fmla="*/ 0 h 1909378"/>
                <a:gd name="connsiteX0" fmla="*/ 0 w 3168352"/>
                <a:gd name="connsiteY0" fmla="*/ 0 h 1909378"/>
                <a:gd name="connsiteX1" fmla="*/ 3168352 w 3168352"/>
                <a:gd name="connsiteY1" fmla="*/ 0 h 1909378"/>
                <a:gd name="connsiteX2" fmla="*/ 3168352 w 3168352"/>
                <a:gd name="connsiteY2" fmla="*/ 1909378 h 1909378"/>
                <a:gd name="connsiteX3" fmla="*/ 0 w 3168352"/>
                <a:gd name="connsiteY3" fmla="*/ 1909378 h 1909378"/>
                <a:gd name="connsiteX4" fmla="*/ 0 w 3168352"/>
                <a:gd name="connsiteY4" fmla="*/ 0 h 1909378"/>
                <a:gd name="connsiteX0" fmla="*/ 0 w 3168352"/>
                <a:gd name="connsiteY0" fmla="*/ 0 h 2996167"/>
                <a:gd name="connsiteX1" fmla="*/ 3168352 w 3168352"/>
                <a:gd name="connsiteY1" fmla="*/ 0 h 2996167"/>
                <a:gd name="connsiteX2" fmla="*/ 3168352 w 3168352"/>
                <a:gd name="connsiteY2" fmla="*/ 1909378 h 2996167"/>
                <a:gd name="connsiteX3" fmla="*/ 0 w 3168352"/>
                <a:gd name="connsiteY3" fmla="*/ 2996167 h 2996167"/>
                <a:gd name="connsiteX4" fmla="*/ 0 w 3168352"/>
                <a:gd name="connsiteY4" fmla="*/ 0 h 2996167"/>
                <a:gd name="connsiteX0" fmla="*/ 0 w 3168352"/>
                <a:gd name="connsiteY0" fmla="*/ 0 h 2996167"/>
                <a:gd name="connsiteX1" fmla="*/ 3168352 w 3168352"/>
                <a:gd name="connsiteY1" fmla="*/ 0 h 2996167"/>
                <a:gd name="connsiteX2" fmla="*/ 3168352 w 3168352"/>
                <a:gd name="connsiteY2" fmla="*/ 2922067 h 2996167"/>
                <a:gd name="connsiteX3" fmla="*/ 0 w 3168352"/>
                <a:gd name="connsiteY3" fmla="*/ 2996167 h 2996167"/>
                <a:gd name="connsiteX4" fmla="*/ 0 w 3168352"/>
                <a:gd name="connsiteY4" fmla="*/ 0 h 2996167"/>
                <a:gd name="connsiteX0" fmla="*/ 0 w 3168352"/>
                <a:gd name="connsiteY0" fmla="*/ 0 h 2996167"/>
                <a:gd name="connsiteX1" fmla="*/ 3168352 w 3168352"/>
                <a:gd name="connsiteY1" fmla="*/ 0 h 2996167"/>
                <a:gd name="connsiteX2" fmla="*/ 3168352 w 3168352"/>
                <a:gd name="connsiteY2" fmla="*/ 2996165 h 2996167"/>
                <a:gd name="connsiteX3" fmla="*/ 0 w 3168352"/>
                <a:gd name="connsiteY3" fmla="*/ 2996167 h 2996167"/>
                <a:gd name="connsiteX4" fmla="*/ 0 w 3168352"/>
                <a:gd name="connsiteY4" fmla="*/ 0 h 2996167"/>
                <a:gd name="connsiteX0" fmla="*/ 0 w 3168352"/>
                <a:gd name="connsiteY0" fmla="*/ 0 h 3045567"/>
                <a:gd name="connsiteX1" fmla="*/ 3168352 w 3168352"/>
                <a:gd name="connsiteY1" fmla="*/ 0 h 3045567"/>
                <a:gd name="connsiteX2" fmla="*/ 3168352 w 3168352"/>
                <a:gd name="connsiteY2" fmla="*/ 2996165 h 3045567"/>
                <a:gd name="connsiteX3" fmla="*/ 0 w 3168352"/>
                <a:gd name="connsiteY3" fmla="*/ 3045567 h 3045567"/>
                <a:gd name="connsiteX4" fmla="*/ 0 w 3168352"/>
                <a:gd name="connsiteY4" fmla="*/ 0 h 3045567"/>
                <a:gd name="connsiteX0" fmla="*/ 0 w 3168352"/>
                <a:gd name="connsiteY0" fmla="*/ 0 h 3070265"/>
                <a:gd name="connsiteX1" fmla="*/ 3168352 w 3168352"/>
                <a:gd name="connsiteY1" fmla="*/ 0 h 3070265"/>
                <a:gd name="connsiteX2" fmla="*/ 3168352 w 3168352"/>
                <a:gd name="connsiteY2" fmla="*/ 3070265 h 3070265"/>
                <a:gd name="connsiteX3" fmla="*/ 0 w 3168352"/>
                <a:gd name="connsiteY3" fmla="*/ 3045567 h 3070265"/>
                <a:gd name="connsiteX4" fmla="*/ 0 w 3168352"/>
                <a:gd name="connsiteY4" fmla="*/ 0 h 30702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8352" h="3070265">
                  <a:moveTo>
                    <a:pt x="0" y="0"/>
                  </a:moveTo>
                  <a:lnTo>
                    <a:pt x="3168352" y="0"/>
                  </a:lnTo>
                  <a:lnTo>
                    <a:pt x="3168352" y="3070265"/>
                  </a:lnTo>
                  <a:lnTo>
                    <a:pt x="0" y="3045567"/>
                  </a:lnTo>
                  <a:lnTo>
                    <a:pt x="0" y="0"/>
                  </a:lnTo>
                  <a:close/>
                </a:path>
              </a:pathLst>
            </a:custGeom>
            <a:noFill/>
            <a:ln w="28575">
              <a:solidFill>
                <a:schemeClr val="accent6"/>
              </a:solidFill>
            </a:ln>
          </p:spPr>
          <p:txBody>
            <a:bodyPr wrap="square" rtlCol="0">
              <a:spAutoFit/>
            </a:bodyPr>
            <a:lstStyle/>
            <a:p>
              <a:r>
                <a:rPr lang="en-GB" sz="2000" dirty="0"/>
                <a:t>An alternative way to show the alcohol structure </a:t>
              </a:r>
              <a:r>
                <a:rPr lang="en-GB" sz="2000" dirty="0" smtClean="0"/>
                <a:t>is</a:t>
              </a:r>
              <a:r>
                <a:rPr lang="en-GB" sz="2000" dirty="0" smtClean="0"/>
                <a:t>:</a:t>
              </a:r>
            </a:p>
            <a:p>
              <a:endParaRPr lang="en-GB" sz="2000" dirty="0"/>
            </a:p>
            <a:p>
              <a:endParaRPr lang="en-GB" sz="2000" dirty="0" smtClean="0"/>
            </a:p>
            <a:p>
              <a:endParaRPr lang="en-GB" sz="2000" dirty="0"/>
            </a:p>
            <a:p>
              <a:endParaRPr lang="en-GB" sz="2000" dirty="0"/>
            </a:p>
            <a:p>
              <a:endParaRPr lang="en-GB" dirty="0"/>
            </a:p>
          </p:txBody>
        </p:sp>
        <p:pic>
          <p:nvPicPr>
            <p:cNvPr id="9" name="Picture 8"/>
            <p:cNvPicPr>
              <a:picLocks noChangeAspect="1"/>
            </p:cNvPicPr>
            <p:nvPr/>
          </p:nvPicPr>
          <p:blipFill>
            <a:blip r:embed="rId4"/>
            <a:stretch>
              <a:fillRect/>
            </a:stretch>
          </p:blipFill>
          <p:spPr>
            <a:xfrm>
              <a:off x="1259632" y="3239204"/>
              <a:ext cx="2827032" cy="955166"/>
            </a:xfrm>
            <a:prstGeom prst="rect">
              <a:avLst/>
            </a:prstGeom>
          </p:spPr>
        </p:pic>
      </p:grpSp>
    </p:spTree>
    <p:extLst>
      <p:ext uri="{BB962C8B-B14F-4D97-AF65-F5344CB8AC3E}">
        <p14:creationId xmlns:p14="http://schemas.microsoft.com/office/powerpoint/2010/main" val="21653563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14024"/>
            <a:ext cx="8017076" cy="657041"/>
          </a:xfrm>
        </p:spPr>
        <p:txBody>
          <a:bodyPr>
            <a:noAutofit/>
          </a:bodyPr>
          <a:lstStyle/>
          <a:p>
            <a:pPr marL="342900" lvl="1" algn="r" defTabSz="342900" rtl="0">
              <a:spcBef>
                <a:spcPct val="20000"/>
              </a:spcBef>
            </a:pPr>
            <a:r>
              <a:rPr lang="en-US" sz="2100" b="1" dirty="0" smtClean="0">
                <a:solidFill>
                  <a:schemeClr val="accent6"/>
                </a:solidFill>
              </a:rPr>
              <a:t>Reactions </a:t>
            </a:r>
            <a:r>
              <a:rPr lang="en-US" sz="2100" b="1" dirty="0">
                <a:solidFill>
                  <a:schemeClr val="accent6"/>
                </a:solidFill>
              </a:rPr>
              <a:t>of alcohols (Chemistry only)</a:t>
            </a:r>
            <a:endParaRPr kumimoji="0" lang="en-US" sz="2100" b="1" i="0" u="none" strike="noStrike" kern="1200" cap="none" spc="0" normalizeH="0" baseline="0" noProof="0" dirty="0">
              <a:ln>
                <a:noFill/>
              </a:ln>
              <a:solidFill>
                <a:schemeClr val="accent6"/>
              </a:solidFill>
              <a:effectLst/>
              <a:uLnTx/>
              <a:uFillTx/>
              <a:latin typeface="Calibri"/>
              <a:ea typeface=""/>
              <a:cs typeface="News Gothic MT"/>
            </a:endParaRPr>
          </a:p>
        </p:txBody>
      </p:sp>
      <p:sp>
        <p:nvSpPr>
          <p:cNvPr id="10" name="TextBox 9"/>
          <p:cNvSpPr txBox="1"/>
          <p:nvPr/>
        </p:nvSpPr>
        <p:spPr>
          <a:xfrm>
            <a:off x="192391" y="820234"/>
            <a:ext cx="8543194" cy="3170099"/>
          </a:xfrm>
          <a:custGeom>
            <a:avLst/>
            <a:gdLst>
              <a:gd name="connsiteX0" fmla="*/ 0 w 8568952"/>
              <a:gd name="connsiteY0" fmla="*/ 0 h 2708434"/>
              <a:gd name="connsiteX1" fmla="*/ 8568952 w 8568952"/>
              <a:gd name="connsiteY1" fmla="*/ 0 h 2708434"/>
              <a:gd name="connsiteX2" fmla="*/ 8568952 w 8568952"/>
              <a:gd name="connsiteY2" fmla="*/ 2708434 h 2708434"/>
              <a:gd name="connsiteX3" fmla="*/ 0 w 8568952"/>
              <a:gd name="connsiteY3" fmla="*/ 2708434 h 2708434"/>
              <a:gd name="connsiteX4" fmla="*/ 0 w 8568952"/>
              <a:gd name="connsiteY4" fmla="*/ 0 h 2708434"/>
              <a:gd name="connsiteX0" fmla="*/ 12879 w 8568952"/>
              <a:gd name="connsiteY0" fmla="*/ 0 h 2927375"/>
              <a:gd name="connsiteX1" fmla="*/ 8568952 w 8568952"/>
              <a:gd name="connsiteY1" fmla="*/ 218941 h 2927375"/>
              <a:gd name="connsiteX2" fmla="*/ 8568952 w 8568952"/>
              <a:gd name="connsiteY2" fmla="*/ 2927375 h 2927375"/>
              <a:gd name="connsiteX3" fmla="*/ 0 w 8568952"/>
              <a:gd name="connsiteY3" fmla="*/ 2927375 h 2927375"/>
              <a:gd name="connsiteX4" fmla="*/ 12879 w 8568952"/>
              <a:gd name="connsiteY4" fmla="*/ 0 h 2927375"/>
              <a:gd name="connsiteX0" fmla="*/ 12879 w 8568952"/>
              <a:gd name="connsiteY0" fmla="*/ 0 h 2927375"/>
              <a:gd name="connsiteX1" fmla="*/ 8568952 w 8568952"/>
              <a:gd name="connsiteY1" fmla="*/ 25758 h 2927375"/>
              <a:gd name="connsiteX2" fmla="*/ 8568952 w 8568952"/>
              <a:gd name="connsiteY2" fmla="*/ 2927375 h 2927375"/>
              <a:gd name="connsiteX3" fmla="*/ 0 w 8568952"/>
              <a:gd name="connsiteY3" fmla="*/ 2927375 h 2927375"/>
              <a:gd name="connsiteX4" fmla="*/ 12879 w 8568952"/>
              <a:gd name="connsiteY4" fmla="*/ 0 h 2927375"/>
              <a:gd name="connsiteX0" fmla="*/ 12879 w 8568952"/>
              <a:gd name="connsiteY0" fmla="*/ 0 h 2927375"/>
              <a:gd name="connsiteX1" fmla="*/ 8556073 w 8568952"/>
              <a:gd name="connsiteY1" fmla="*/ 12879 h 2927375"/>
              <a:gd name="connsiteX2" fmla="*/ 8568952 w 8568952"/>
              <a:gd name="connsiteY2" fmla="*/ 2927375 h 2927375"/>
              <a:gd name="connsiteX3" fmla="*/ 0 w 8568952"/>
              <a:gd name="connsiteY3" fmla="*/ 2927375 h 2927375"/>
              <a:gd name="connsiteX4" fmla="*/ 12879 w 8568952"/>
              <a:gd name="connsiteY4" fmla="*/ 0 h 2927375"/>
              <a:gd name="connsiteX0" fmla="*/ 0 w 8556073"/>
              <a:gd name="connsiteY0" fmla="*/ 0 h 2927375"/>
              <a:gd name="connsiteX1" fmla="*/ 8543194 w 8556073"/>
              <a:gd name="connsiteY1" fmla="*/ 12879 h 2927375"/>
              <a:gd name="connsiteX2" fmla="*/ 8556073 w 8556073"/>
              <a:gd name="connsiteY2" fmla="*/ 2927375 h 2927375"/>
              <a:gd name="connsiteX3" fmla="*/ 0 w 8556073"/>
              <a:gd name="connsiteY3" fmla="*/ 2669798 h 2927375"/>
              <a:gd name="connsiteX4" fmla="*/ 0 w 8556073"/>
              <a:gd name="connsiteY4" fmla="*/ 0 h 2927375"/>
              <a:gd name="connsiteX0" fmla="*/ 0 w 8543194"/>
              <a:gd name="connsiteY0" fmla="*/ 0 h 2721313"/>
              <a:gd name="connsiteX1" fmla="*/ 8543194 w 8543194"/>
              <a:gd name="connsiteY1" fmla="*/ 12879 h 2721313"/>
              <a:gd name="connsiteX2" fmla="*/ 8543194 w 8543194"/>
              <a:gd name="connsiteY2" fmla="*/ 2721313 h 2721313"/>
              <a:gd name="connsiteX3" fmla="*/ 0 w 8543194"/>
              <a:gd name="connsiteY3" fmla="*/ 2669798 h 2721313"/>
              <a:gd name="connsiteX4" fmla="*/ 0 w 8543194"/>
              <a:gd name="connsiteY4" fmla="*/ 0 h 2721313"/>
              <a:gd name="connsiteX0" fmla="*/ 0 w 8543194"/>
              <a:gd name="connsiteY0" fmla="*/ 0 h 2708434"/>
              <a:gd name="connsiteX1" fmla="*/ 8543194 w 8543194"/>
              <a:gd name="connsiteY1" fmla="*/ 12879 h 2708434"/>
              <a:gd name="connsiteX2" fmla="*/ 8543194 w 8543194"/>
              <a:gd name="connsiteY2" fmla="*/ 2708434 h 2708434"/>
              <a:gd name="connsiteX3" fmla="*/ 0 w 8543194"/>
              <a:gd name="connsiteY3" fmla="*/ 2669798 h 2708434"/>
              <a:gd name="connsiteX4" fmla="*/ 0 w 8543194"/>
              <a:gd name="connsiteY4" fmla="*/ 0 h 2708434"/>
              <a:gd name="connsiteX0" fmla="*/ 0 w 8543194"/>
              <a:gd name="connsiteY0" fmla="*/ 0 h 2695555"/>
              <a:gd name="connsiteX1" fmla="*/ 8543194 w 8543194"/>
              <a:gd name="connsiteY1" fmla="*/ 12879 h 2695555"/>
              <a:gd name="connsiteX2" fmla="*/ 8543194 w 8543194"/>
              <a:gd name="connsiteY2" fmla="*/ 2695555 h 2695555"/>
              <a:gd name="connsiteX3" fmla="*/ 0 w 8543194"/>
              <a:gd name="connsiteY3" fmla="*/ 2669798 h 2695555"/>
              <a:gd name="connsiteX4" fmla="*/ 0 w 8543194"/>
              <a:gd name="connsiteY4" fmla="*/ 0 h 2695555"/>
              <a:gd name="connsiteX0" fmla="*/ 0 w 8543194"/>
              <a:gd name="connsiteY0" fmla="*/ 0 h 2682676"/>
              <a:gd name="connsiteX1" fmla="*/ 8543194 w 8543194"/>
              <a:gd name="connsiteY1" fmla="*/ 12879 h 2682676"/>
              <a:gd name="connsiteX2" fmla="*/ 8543194 w 8543194"/>
              <a:gd name="connsiteY2" fmla="*/ 2682676 h 2682676"/>
              <a:gd name="connsiteX3" fmla="*/ 0 w 8543194"/>
              <a:gd name="connsiteY3" fmla="*/ 2669798 h 2682676"/>
              <a:gd name="connsiteX4" fmla="*/ 0 w 8543194"/>
              <a:gd name="connsiteY4" fmla="*/ 0 h 26826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43194" h="2682676">
                <a:moveTo>
                  <a:pt x="0" y="0"/>
                </a:moveTo>
                <a:lnTo>
                  <a:pt x="8543194" y="12879"/>
                </a:lnTo>
                <a:lnTo>
                  <a:pt x="8543194" y="2682676"/>
                </a:lnTo>
                <a:lnTo>
                  <a:pt x="0" y="2669798"/>
                </a:lnTo>
                <a:lnTo>
                  <a:pt x="0" y="0"/>
                </a:lnTo>
                <a:close/>
              </a:path>
            </a:pathLst>
          </a:custGeom>
          <a:noFill/>
        </p:spPr>
        <p:txBody>
          <a:bodyPr wrap="square" rtlCol="0">
            <a:spAutoFit/>
          </a:bodyPr>
          <a:lstStyle/>
          <a:p>
            <a:r>
              <a:rPr lang="en-GB" sz="2000" dirty="0"/>
              <a:t>Alcohols have a number of important reactions:</a:t>
            </a:r>
          </a:p>
          <a:p>
            <a:pPr marL="285750" indent="-285750">
              <a:buFont typeface="Arial" panose="020B0604020202020204" pitchFamily="34" charset="0"/>
              <a:buChar char="•"/>
            </a:pPr>
            <a:r>
              <a:rPr lang="en-GB" sz="2000" dirty="0"/>
              <a:t>When </a:t>
            </a:r>
            <a:r>
              <a:rPr lang="en-GB" sz="2000" b="1" dirty="0">
                <a:solidFill>
                  <a:schemeClr val="accent6">
                    <a:lumMod val="75000"/>
                  </a:schemeClr>
                </a:solidFill>
              </a:rPr>
              <a:t>ethanol reacts with sodium, </a:t>
            </a:r>
            <a:r>
              <a:rPr lang="en-GB" sz="2000" dirty="0"/>
              <a:t>bubbles of </a:t>
            </a:r>
            <a:r>
              <a:rPr lang="en-GB" sz="2000" b="1" dirty="0">
                <a:solidFill>
                  <a:schemeClr val="accent6">
                    <a:lumMod val="75000"/>
                  </a:schemeClr>
                </a:solidFill>
              </a:rPr>
              <a:t>hydrogen gas </a:t>
            </a:r>
            <a:r>
              <a:rPr lang="en-GB" sz="2000" dirty="0"/>
              <a:t>are given off and colourless </a:t>
            </a:r>
            <a:r>
              <a:rPr lang="en-GB" sz="2000" b="1" dirty="0">
                <a:solidFill>
                  <a:schemeClr val="accent6">
                    <a:lumMod val="75000"/>
                  </a:schemeClr>
                </a:solidFill>
              </a:rPr>
              <a:t>sodium ethoxide </a:t>
            </a:r>
            <a:r>
              <a:rPr lang="en-GB" sz="2000" dirty="0"/>
              <a:t>solution is left</a:t>
            </a:r>
          </a:p>
          <a:p>
            <a:pPr algn="ctr"/>
            <a:r>
              <a:rPr lang="en-GB" sz="2000" b="1" dirty="0"/>
              <a:t>Sodium   +   ethanol </a:t>
            </a:r>
            <a:r>
              <a:rPr lang="en-GB" sz="2000" b="1" dirty="0">
                <a:sym typeface="Wingdings" panose="05000000000000000000" pitchFamily="2" charset="2"/>
              </a:rPr>
              <a:t>  sodium </a:t>
            </a:r>
            <a:r>
              <a:rPr lang="en-GB" sz="2000" b="1" dirty="0" err="1">
                <a:sym typeface="Wingdings" panose="05000000000000000000" pitchFamily="2" charset="2"/>
              </a:rPr>
              <a:t>ethoxide</a:t>
            </a:r>
            <a:r>
              <a:rPr lang="en-GB" sz="2000" b="1" dirty="0">
                <a:sym typeface="Wingdings" panose="05000000000000000000" pitchFamily="2" charset="2"/>
              </a:rPr>
              <a:t>  +  hydrogen</a:t>
            </a:r>
          </a:p>
          <a:p>
            <a:pPr marL="285750" indent="-285750">
              <a:buFont typeface="Arial" panose="020B0604020202020204" pitchFamily="34" charset="0"/>
              <a:buChar char="•"/>
            </a:pPr>
            <a:r>
              <a:rPr lang="en-GB" sz="2000" dirty="0"/>
              <a:t>All the alcohols </a:t>
            </a:r>
            <a:r>
              <a:rPr lang="en-GB" sz="2000" b="1" dirty="0">
                <a:solidFill>
                  <a:schemeClr val="accent6">
                    <a:lumMod val="75000"/>
                  </a:schemeClr>
                </a:solidFill>
              </a:rPr>
              <a:t>dissolve in water </a:t>
            </a:r>
            <a:r>
              <a:rPr lang="en-GB" sz="2000" dirty="0"/>
              <a:t>to give </a:t>
            </a:r>
            <a:r>
              <a:rPr lang="en-GB" sz="2000" b="1" dirty="0">
                <a:solidFill>
                  <a:schemeClr val="accent6">
                    <a:lumMod val="75000"/>
                  </a:schemeClr>
                </a:solidFill>
              </a:rPr>
              <a:t>colourless solutions</a:t>
            </a:r>
            <a:r>
              <a:rPr lang="en-GB" sz="2000" dirty="0"/>
              <a:t> with a </a:t>
            </a:r>
            <a:r>
              <a:rPr lang="en-GB" sz="2000" b="1" dirty="0">
                <a:solidFill>
                  <a:schemeClr val="accent6">
                    <a:lumMod val="75000"/>
                  </a:schemeClr>
                </a:solidFill>
              </a:rPr>
              <a:t>pH of 7</a:t>
            </a:r>
            <a:r>
              <a:rPr lang="en-GB" sz="2000" dirty="0"/>
              <a:t>.</a:t>
            </a:r>
          </a:p>
          <a:p>
            <a:pPr marL="285750" indent="-285750">
              <a:buFont typeface="Arial" panose="020B0604020202020204" pitchFamily="34" charset="0"/>
              <a:buChar char="•"/>
            </a:pPr>
            <a:r>
              <a:rPr lang="en-GB" sz="2000" dirty="0"/>
              <a:t>Alcohols can react with an </a:t>
            </a:r>
            <a:r>
              <a:rPr lang="en-GB" sz="2000" b="1" dirty="0">
                <a:solidFill>
                  <a:schemeClr val="accent6">
                    <a:lumMod val="75000"/>
                  </a:schemeClr>
                </a:solidFill>
              </a:rPr>
              <a:t>oxidising reagent </a:t>
            </a:r>
            <a:r>
              <a:rPr lang="en-GB" sz="2000" dirty="0"/>
              <a:t>to make the </a:t>
            </a:r>
            <a:r>
              <a:rPr lang="en-GB" sz="2000" b="1" dirty="0">
                <a:solidFill>
                  <a:schemeClr val="accent6">
                    <a:lumMod val="75000"/>
                  </a:schemeClr>
                </a:solidFill>
              </a:rPr>
              <a:t>carboxylic acid </a:t>
            </a:r>
            <a:r>
              <a:rPr lang="en-GB" sz="2000" dirty="0"/>
              <a:t>e.g. </a:t>
            </a:r>
            <a:r>
              <a:rPr lang="en-GB" sz="2000" b="1" dirty="0"/>
              <a:t>ethanol</a:t>
            </a:r>
            <a:r>
              <a:rPr lang="en-GB" sz="2000" dirty="0"/>
              <a:t> will oxidise to make </a:t>
            </a:r>
            <a:r>
              <a:rPr lang="en-GB" sz="2000" b="1" dirty="0"/>
              <a:t>ethanoic acid</a:t>
            </a:r>
            <a:r>
              <a:rPr lang="en-GB" sz="2000" dirty="0"/>
              <a:t>.</a:t>
            </a:r>
          </a:p>
          <a:p>
            <a:pPr marL="285750" indent="-285750">
              <a:buFont typeface="Arial" panose="020B0604020202020204" pitchFamily="34" charset="0"/>
              <a:buChar char="•"/>
            </a:pPr>
            <a:r>
              <a:rPr lang="en-GB" sz="2000" dirty="0"/>
              <a:t>Alcohols also undergo </a:t>
            </a:r>
            <a:r>
              <a:rPr lang="en-GB" sz="2000" b="1" dirty="0">
                <a:solidFill>
                  <a:schemeClr val="accent6">
                    <a:lumMod val="75000"/>
                  </a:schemeClr>
                </a:solidFill>
              </a:rPr>
              <a:t>combustion</a:t>
            </a:r>
            <a:r>
              <a:rPr lang="en-GB" sz="2000" dirty="0"/>
              <a:t> reactions with oxygen e.g.</a:t>
            </a:r>
          </a:p>
          <a:p>
            <a:r>
              <a:rPr lang="en-GB" sz="2000" dirty="0"/>
              <a:t>                                     </a:t>
            </a:r>
            <a:r>
              <a:rPr lang="en-GB" sz="2000" b="1" dirty="0"/>
              <a:t>Propanol   +   oxygen </a:t>
            </a:r>
            <a:r>
              <a:rPr lang="en-GB" sz="2000" b="1" dirty="0">
                <a:sym typeface="Wingdings" panose="05000000000000000000" pitchFamily="2" charset="2"/>
              </a:rPr>
              <a:t>  carbon dioxide   +   water</a:t>
            </a:r>
            <a:endParaRPr lang="en-GB" sz="2000" b="1" dirty="0"/>
          </a:p>
          <a:p>
            <a:pPr algn="ctr"/>
            <a:r>
              <a:rPr lang="en-GB" sz="2000" dirty="0"/>
              <a:t>  </a:t>
            </a:r>
            <a:r>
              <a:rPr lang="en-GB" sz="2000" b="1" dirty="0"/>
              <a:t>C</a:t>
            </a:r>
            <a:r>
              <a:rPr lang="en-GB" sz="2000" b="1" baseline="-25000" dirty="0"/>
              <a:t>3</a:t>
            </a:r>
            <a:r>
              <a:rPr lang="en-GB" sz="2000" b="1" dirty="0"/>
              <a:t>H</a:t>
            </a:r>
            <a:r>
              <a:rPr lang="en-GB" sz="2000" b="1" baseline="-25000" dirty="0"/>
              <a:t>7</a:t>
            </a:r>
            <a:r>
              <a:rPr lang="en-GB" sz="2000" b="1" dirty="0"/>
              <a:t>OH   +   5O</a:t>
            </a:r>
            <a:r>
              <a:rPr lang="en-GB" sz="2000" b="1" baseline="-25000" dirty="0"/>
              <a:t>2</a:t>
            </a:r>
            <a:r>
              <a:rPr lang="en-GB" sz="2000" b="1" dirty="0"/>
              <a:t> </a:t>
            </a:r>
            <a:r>
              <a:rPr lang="en-GB" sz="2000" b="1" dirty="0">
                <a:sym typeface="Wingdings" panose="05000000000000000000" pitchFamily="2" charset="2"/>
              </a:rPr>
              <a:t>   3CO</a:t>
            </a:r>
            <a:r>
              <a:rPr lang="en-GB" sz="2000" b="1" baseline="-25000" dirty="0">
                <a:sym typeface="Wingdings" panose="05000000000000000000" pitchFamily="2" charset="2"/>
              </a:rPr>
              <a:t>2</a:t>
            </a:r>
            <a:r>
              <a:rPr lang="en-GB" sz="2000" b="1" dirty="0">
                <a:sym typeface="Wingdings" panose="05000000000000000000" pitchFamily="2" charset="2"/>
              </a:rPr>
              <a:t>   +   4H</a:t>
            </a:r>
            <a:r>
              <a:rPr lang="en-GB" sz="2000" b="1" baseline="-25000" dirty="0">
                <a:sym typeface="Wingdings" panose="05000000000000000000" pitchFamily="2" charset="2"/>
              </a:rPr>
              <a:t>2</a:t>
            </a:r>
            <a:r>
              <a:rPr lang="en-GB" sz="2000" b="1" dirty="0">
                <a:sym typeface="Wingdings" panose="05000000000000000000" pitchFamily="2" charset="2"/>
              </a:rPr>
              <a:t>0</a:t>
            </a:r>
            <a:endParaRPr lang="en-GB" sz="2000" b="1" dirty="0"/>
          </a:p>
        </p:txBody>
      </p:sp>
      <p:sp>
        <p:nvSpPr>
          <p:cNvPr id="14" name="TextBox 13"/>
          <p:cNvSpPr txBox="1"/>
          <p:nvPr/>
        </p:nvSpPr>
        <p:spPr>
          <a:xfrm>
            <a:off x="192391" y="4220318"/>
            <a:ext cx="8556073" cy="707886"/>
          </a:xfrm>
          <a:prstGeom prst="rect">
            <a:avLst/>
          </a:prstGeom>
          <a:noFill/>
          <a:ln w="28575">
            <a:solidFill>
              <a:schemeClr val="accent6"/>
            </a:solidFill>
          </a:ln>
        </p:spPr>
        <p:txBody>
          <a:bodyPr wrap="square" rtlCol="0">
            <a:spAutoFit/>
          </a:bodyPr>
          <a:lstStyle/>
          <a:p>
            <a:pPr algn="ctr"/>
            <a:r>
              <a:rPr lang="en-GB" sz="2000" dirty="0"/>
              <a:t>Aqueous solutions of ethanol are produced when sugar solutions are fermented using </a:t>
            </a:r>
            <a:r>
              <a:rPr lang="en-GB" sz="2000" dirty="0" smtClean="0"/>
              <a:t>yeast.</a:t>
            </a:r>
            <a:endParaRPr lang="en-GB" sz="2000" dirty="0"/>
          </a:p>
        </p:txBody>
      </p:sp>
      <p:sp>
        <p:nvSpPr>
          <p:cNvPr id="15" name="TextBox 14"/>
          <p:cNvSpPr txBox="1"/>
          <p:nvPr/>
        </p:nvSpPr>
        <p:spPr>
          <a:xfrm>
            <a:off x="179512" y="5157192"/>
            <a:ext cx="8556073" cy="1015663"/>
          </a:xfrm>
          <a:prstGeom prst="rect">
            <a:avLst/>
          </a:prstGeom>
          <a:noFill/>
        </p:spPr>
        <p:txBody>
          <a:bodyPr wrap="square" rtlCol="0">
            <a:spAutoFit/>
          </a:bodyPr>
          <a:lstStyle/>
          <a:p>
            <a:r>
              <a:rPr lang="en-GB" sz="2000" dirty="0"/>
              <a:t>The conditions needed for </a:t>
            </a:r>
            <a:r>
              <a:rPr lang="en-GB" sz="2000" b="1" dirty="0">
                <a:solidFill>
                  <a:schemeClr val="accent6">
                    <a:lumMod val="75000"/>
                  </a:schemeClr>
                </a:solidFill>
              </a:rPr>
              <a:t>fermentation </a:t>
            </a:r>
            <a:r>
              <a:rPr lang="en-GB" sz="2000" dirty="0"/>
              <a:t>to happen are:</a:t>
            </a:r>
          </a:p>
          <a:p>
            <a:pPr marL="285750" indent="-285750">
              <a:buFont typeface="Arial" panose="020B0604020202020204" pitchFamily="34" charset="0"/>
              <a:buChar char="•"/>
            </a:pPr>
            <a:r>
              <a:rPr lang="en-GB" sz="2000" dirty="0"/>
              <a:t>A </a:t>
            </a:r>
            <a:r>
              <a:rPr lang="en-GB" sz="2000" b="1" dirty="0">
                <a:solidFill>
                  <a:schemeClr val="accent6">
                    <a:lumMod val="75000"/>
                  </a:schemeClr>
                </a:solidFill>
              </a:rPr>
              <a:t>temperature</a:t>
            </a:r>
            <a:r>
              <a:rPr lang="en-GB" sz="2000" dirty="0"/>
              <a:t> between </a:t>
            </a:r>
            <a:r>
              <a:rPr lang="en-GB" sz="2000" b="1" dirty="0">
                <a:solidFill>
                  <a:schemeClr val="accent6">
                    <a:lumMod val="75000"/>
                  </a:schemeClr>
                </a:solidFill>
              </a:rPr>
              <a:t>25</a:t>
            </a:r>
            <a:r>
              <a:rPr lang="en-GB" sz="2000" b="1" baseline="30000" dirty="0">
                <a:solidFill>
                  <a:schemeClr val="accent6">
                    <a:lumMod val="75000"/>
                  </a:schemeClr>
                </a:solidFill>
              </a:rPr>
              <a:t>O</a:t>
            </a:r>
            <a:r>
              <a:rPr lang="en-GB" sz="2000" b="1" dirty="0">
                <a:solidFill>
                  <a:schemeClr val="accent6">
                    <a:lumMod val="75000"/>
                  </a:schemeClr>
                </a:solidFill>
              </a:rPr>
              <a:t>C and 45</a:t>
            </a:r>
            <a:r>
              <a:rPr lang="en-GB" sz="2000" b="1" baseline="30000" dirty="0">
                <a:solidFill>
                  <a:schemeClr val="accent6">
                    <a:lumMod val="75000"/>
                  </a:schemeClr>
                </a:solidFill>
              </a:rPr>
              <a:t>O</a:t>
            </a:r>
            <a:r>
              <a:rPr lang="en-GB" sz="2000" b="1" dirty="0">
                <a:solidFill>
                  <a:schemeClr val="accent6">
                    <a:lumMod val="75000"/>
                  </a:schemeClr>
                </a:solidFill>
              </a:rPr>
              <a:t>C</a:t>
            </a:r>
          </a:p>
          <a:p>
            <a:pPr marL="285750" indent="-285750">
              <a:buFont typeface="Arial" panose="020B0604020202020204" pitchFamily="34" charset="0"/>
              <a:buChar char="•"/>
            </a:pPr>
            <a:r>
              <a:rPr lang="en-GB" sz="2000" b="1" dirty="0">
                <a:solidFill>
                  <a:schemeClr val="accent6">
                    <a:lumMod val="75000"/>
                  </a:schemeClr>
                </a:solidFill>
              </a:rPr>
              <a:t>Water</a:t>
            </a:r>
            <a:r>
              <a:rPr lang="en-GB" sz="2000" dirty="0"/>
              <a:t> but </a:t>
            </a:r>
            <a:r>
              <a:rPr lang="en-GB" sz="2000" b="1" dirty="0">
                <a:solidFill>
                  <a:schemeClr val="accent6">
                    <a:lumMod val="75000"/>
                  </a:schemeClr>
                </a:solidFill>
              </a:rPr>
              <a:t>no oxygen</a:t>
            </a:r>
          </a:p>
        </p:txBody>
      </p:sp>
    </p:spTree>
    <p:extLst>
      <p:ext uri="{BB962C8B-B14F-4D97-AF65-F5344CB8AC3E}">
        <p14:creationId xmlns:p14="http://schemas.microsoft.com/office/powerpoint/2010/main" val="21899531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14024"/>
            <a:ext cx="8017076" cy="657041"/>
          </a:xfrm>
        </p:spPr>
        <p:txBody>
          <a:bodyPr>
            <a:noAutofit/>
          </a:bodyPr>
          <a:lstStyle/>
          <a:p>
            <a:pPr marL="342900" lvl="1" algn="r" defTabSz="342900" rtl="0">
              <a:spcBef>
                <a:spcPct val="20000"/>
              </a:spcBef>
            </a:pPr>
            <a:r>
              <a:rPr lang="en-US" sz="2100" b="1" dirty="0" smtClean="0">
                <a:solidFill>
                  <a:schemeClr val="accent6"/>
                </a:solidFill>
              </a:rPr>
              <a:t>Reactions </a:t>
            </a:r>
            <a:r>
              <a:rPr lang="en-US" sz="2100" b="1" dirty="0">
                <a:solidFill>
                  <a:schemeClr val="accent6"/>
                </a:solidFill>
              </a:rPr>
              <a:t>of carboxylic acids (Chemistry only)</a:t>
            </a:r>
            <a:endParaRPr kumimoji="0" lang="en-US" sz="2100" b="1" i="0" u="none" strike="noStrike" kern="1200" cap="none" spc="0" normalizeH="0" baseline="0" noProof="0" dirty="0">
              <a:ln>
                <a:noFill/>
              </a:ln>
              <a:solidFill>
                <a:schemeClr val="accent6"/>
              </a:solidFill>
              <a:effectLst/>
              <a:uLnTx/>
              <a:uFillTx/>
              <a:latin typeface="Calibri"/>
              <a:ea typeface=""/>
              <a:cs typeface="News Gothic MT"/>
            </a:endParaRPr>
          </a:p>
        </p:txBody>
      </p:sp>
      <p:sp>
        <p:nvSpPr>
          <p:cNvPr id="3" name="TextBox 2"/>
          <p:cNvSpPr txBox="1"/>
          <p:nvPr/>
        </p:nvSpPr>
        <p:spPr>
          <a:xfrm>
            <a:off x="179512" y="836712"/>
            <a:ext cx="5616624" cy="400110"/>
          </a:xfrm>
          <a:prstGeom prst="rect">
            <a:avLst/>
          </a:prstGeom>
          <a:noFill/>
          <a:ln w="28575">
            <a:solidFill>
              <a:schemeClr val="accent6"/>
            </a:solidFill>
          </a:ln>
        </p:spPr>
        <p:txBody>
          <a:bodyPr wrap="square" rtlCol="0">
            <a:spAutoFit/>
          </a:bodyPr>
          <a:lstStyle/>
          <a:p>
            <a:r>
              <a:rPr lang="en-GB" sz="2000" dirty="0">
                <a:solidFill>
                  <a:schemeClr val="accent6">
                    <a:lumMod val="75000"/>
                  </a:schemeClr>
                </a:solidFill>
              </a:rPr>
              <a:t>Carboxylic acids </a:t>
            </a:r>
            <a:r>
              <a:rPr lang="en-GB" sz="2000" dirty="0"/>
              <a:t>have the functional group </a:t>
            </a:r>
            <a:r>
              <a:rPr lang="en-GB" sz="2000" b="1" dirty="0">
                <a:solidFill>
                  <a:schemeClr val="accent6">
                    <a:lumMod val="75000"/>
                  </a:schemeClr>
                </a:solidFill>
              </a:rPr>
              <a:t>-COOH</a:t>
            </a:r>
          </a:p>
        </p:txBody>
      </p:sp>
      <p:sp>
        <p:nvSpPr>
          <p:cNvPr id="5" name="TextBox 4"/>
          <p:cNvSpPr txBox="1"/>
          <p:nvPr/>
        </p:nvSpPr>
        <p:spPr>
          <a:xfrm>
            <a:off x="3347864" y="1556792"/>
            <a:ext cx="4896544" cy="1323439"/>
          </a:xfrm>
          <a:prstGeom prst="rect">
            <a:avLst/>
          </a:prstGeom>
          <a:noFill/>
          <a:ln w="28575">
            <a:solidFill>
              <a:schemeClr val="accent6"/>
            </a:solidFill>
          </a:ln>
        </p:spPr>
        <p:txBody>
          <a:bodyPr wrap="square" rtlCol="0">
            <a:spAutoFit/>
          </a:bodyPr>
          <a:lstStyle/>
          <a:p>
            <a:r>
              <a:rPr lang="en-GB" sz="2000" dirty="0" err="1"/>
              <a:t>Methanoic</a:t>
            </a:r>
            <a:r>
              <a:rPr lang="en-GB" sz="2000" dirty="0"/>
              <a:t> acid has the formula CHOOH</a:t>
            </a:r>
          </a:p>
          <a:p>
            <a:r>
              <a:rPr lang="en-GB" sz="2000" dirty="0"/>
              <a:t>Ethanoic acid has the formula CH</a:t>
            </a:r>
            <a:r>
              <a:rPr lang="en-GB" sz="2000" baseline="-25000" dirty="0"/>
              <a:t>3</a:t>
            </a:r>
            <a:r>
              <a:rPr lang="en-GB" sz="2000" dirty="0"/>
              <a:t>COOH </a:t>
            </a:r>
          </a:p>
          <a:p>
            <a:r>
              <a:rPr lang="en-GB" sz="2000" dirty="0" err="1"/>
              <a:t>Propanoic</a:t>
            </a:r>
            <a:r>
              <a:rPr lang="en-GB" sz="2000" dirty="0"/>
              <a:t> acid has the formula C</a:t>
            </a:r>
            <a:r>
              <a:rPr lang="en-GB" sz="2000" baseline="-25000" dirty="0"/>
              <a:t>2</a:t>
            </a:r>
            <a:r>
              <a:rPr lang="en-GB" sz="2000" dirty="0"/>
              <a:t>H</a:t>
            </a:r>
            <a:r>
              <a:rPr lang="en-GB" sz="2000" baseline="-25000" dirty="0"/>
              <a:t>5</a:t>
            </a:r>
            <a:r>
              <a:rPr lang="en-GB" sz="2000" dirty="0"/>
              <a:t>COOH </a:t>
            </a:r>
          </a:p>
          <a:p>
            <a:r>
              <a:rPr lang="en-GB" sz="2000" dirty="0" err="1"/>
              <a:t>Butanoic</a:t>
            </a:r>
            <a:r>
              <a:rPr lang="en-GB" sz="2000" dirty="0"/>
              <a:t> acid has the formula C</a:t>
            </a:r>
            <a:r>
              <a:rPr lang="en-GB" sz="2000" baseline="-25000" dirty="0"/>
              <a:t>3</a:t>
            </a:r>
            <a:r>
              <a:rPr lang="en-GB" sz="2000" dirty="0"/>
              <a:t>H</a:t>
            </a:r>
            <a:r>
              <a:rPr lang="en-GB" sz="2000" baseline="-25000" dirty="0"/>
              <a:t>7</a:t>
            </a:r>
            <a:r>
              <a:rPr lang="en-GB" sz="2000" dirty="0"/>
              <a:t>COOH</a:t>
            </a:r>
          </a:p>
        </p:txBody>
      </p:sp>
      <p:grpSp>
        <p:nvGrpSpPr>
          <p:cNvPr id="9" name="Group 8"/>
          <p:cNvGrpSpPr/>
          <p:nvPr/>
        </p:nvGrpSpPr>
        <p:grpSpPr>
          <a:xfrm>
            <a:off x="313765" y="3183561"/>
            <a:ext cx="3582824" cy="2985433"/>
            <a:chOff x="5210309" y="1188886"/>
            <a:chExt cx="3582824" cy="1463047"/>
          </a:xfrm>
        </p:grpSpPr>
        <p:sp>
          <p:nvSpPr>
            <p:cNvPr id="4" name="TextBox 3"/>
            <p:cNvSpPr txBox="1"/>
            <p:nvPr/>
          </p:nvSpPr>
          <p:spPr>
            <a:xfrm>
              <a:off x="5210309" y="1188886"/>
              <a:ext cx="3582824" cy="1463047"/>
            </a:xfrm>
            <a:custGeom>
              <a:avLst/>
              <a:gdLst>
                <a:gd name="connsiteX0" fmla="*/ 0 w 3312368"/>
                <a:gd name="connsiteY0" fmla="*/ 0 h 923330"/>
                <a:gd name="connsiteX1" fmla="*/ 3312368 w 3312368"/>
                <a:gd name="connsiteY1" fmla="*/ 0 h 923330"/>
                <a:gd name="connsiteX2" fmla="*/ 3312368 w 3312368"/>
                <a:gd name="connsiteY2" fmla="*/ 923330 h 923330"/>
                <a:gd name="connsiteX3" fmla="*/ 0 w 3312368"/>
                <a:gd name="connsiteY3" fmla="*/ 923330 h 923330"/>
                <a:gd name="connsiteX4" fmla="*/ 0 w 3312368"/>
                <a:gd name="connsiteY4" fmla="*/ 0 h 923330"/>
                <a:gd name="connsiteX0" fmla="*/ 0 w 3312368"/>
                <a:gd name="connsiteY0" fmla="*/ 77273 h 923330"/>
                <a:gd name="connsiteX1" fmla="*/ 3312368 w 3312368"/>
                <a:gd name="connsiteY1" fmla="*/ 0 h 923330"/>
                <a:gd name="connsiteX2" fmla="*/ 3312368 w 3312368"/>
                <a:gd name="connsiteY2" fmla="*/ 923330 h 923330"/>
                <a:gd name="connsiteX3" fmla="*/ 0 w 3312368"/>
                <a:gd name="connsiteY3" fmla="*/ 923330 h 923330"/>
                <a:gd name="connsiteX4" fmla="*/ 0 w 3312368"/>
                <a:gd name="connsiteY4" fmla="*/ 77273 h 923330"/>
                <a:gd name="connsiteX0" fmla="*/ 0 w 3312368"/>
                <a:gd name="connsiteY0" fmla="*/ 0 h 846057"/>
                <a:gd name="connsiteX1" fmla="*/ 3312368 w 3312368"/>
                <a:gd name="connsiteY1" fmla="*/ 0 h 846057"/>
                <a:gd name="connsiteX2" fmla="*/ 3312368 w 3312368"/>
                <a:gd name="connsiteY2" fmla="*/ 846057 h 846057"/>
                <a:gd name="connsiteX3" fmla="*/ 0 w 3312368"/>
                <a:gd name="connsiteY3" fmla="*/ 846057 h 846057"/>
                <a:gd name="connsiteX4" fmla="*/ 0 w 3312368"/>
                <a:gd name="connsiteY4" fmla="*/ 0 h 846057"/>
                <a:gd name="connsiteX0" fmla="*/ 0 w 3312368"/>
                <a:gd name="connsiteY0" fmla="*/ 0 h 1631669"/>
                <a:gd name="connsiteX1" fmla="*/ 3312368 w 3312368"/>
                <a:gd name="connsiteY1" fmla="*/ 0 h 1631669"/>
                <a:gd name="connsiteX2" fmla="*/ 3312368 w 3312368"/>
                <a:gd name="connsiteY2" fmla="*/ 1631669 h 1631669"/>
                <a:gd name="connsiteX3" fmla="*/ 0 w 3312368"/>
                <a:gd name="connsiteY3" fmla="*/ 846057 h 1631669"/>
                <a:gd name="connsiteX4" fmla="*/ 0 w 3312368"/>
                <a:gd name="connsiteY4" fmla="*/ 0 h 1631669"/>
                <a:gd name="connsiteX0" fmla="*/ 0 w 3312368"/>
                <a:gd name="connsiteY0" fmla="*/ 0 h 1631669"/>
                <a:gd name="connsiteX1" fmla="*/ 3312368 w 3312368"/>
                <a:gd name="connsiteY1" fmla="*/ 0 h 1631669"/>
                <a:gd name="connsiteX2" fmla="*/ 3312368 w 3312368"/>
                <a:gd name="connsiteY2" fmla="*/ 1631669 h 1631669"/>
                <a:gd name="connsiteX3" fmla="*/ 0 w 3312368"/>
                <a:gd name="connsiteY3" fmla="*/ 1631668 h 1631669"/>
                <a:gd name="connsiteX4" fmla="*/ 0 w 3312368"/>
                <a:gd name="connsiteY4" fmla="*/ 0 h 1631669"/>
                <a:gd name="connsiteX0" fmla="*/ 0 w 3312368"/>
                <a:gd name="connsiteY0" fmla="*/ 0 h 1696062"/>
                <a:gd name="connsiteX1" fmla="*/ 3312368 w 3312368"/>
                <a:gd name="connsiteY1" fmla="*/ 0 h 1696062"/>
                <a:gd name="connsiteX2" fmla="*/ 3312368 w 3312368"/>
                <a:gd name="connsiteY2" fmla="*/ 1631669 h 1696062"/>
                <a:gd name="connsiteX3" fmla="*/ 0 w 3312368"/>
                <a:gd name="connsiteY3" fmla="*/ 1696062 h 1696062"/>
                <a:gd name="connsiteX4" fmla="*/ 0 w 3312368"/>
                <a:gd name="connsiteY4" fmla="*/ 0 h 1696062"/>
                <a:gd name="connsiteX0" fmla="*/ 0 w 3312368"/>
                <a:gd name="connsiteY0" fmla="*/ 0 h 1708942"/>
                <a:gd name="connsiteX1" fmla="*/ 3312368 w 3312368"/>
                <a:gd name="connsiteY1" fmla="*/ 0 h 1708942"/>
                <a:gd name="connsiteX2" fmla="*/ 3312368 w 3312368"/>
                <a:gd name="connsiteY2" fmla="*/ 1708942 h 1708942"/>
                <a:gd name="connsiteX3" fmla="*/ 0 w 3312368"/>
                <a:gd name="connsiteY3" fmla="*/ 1696062 h 1708942"/>
                <a:gd name="connsiteX4" fmla="*/ 0 w 3312368"/>
                <a:gd name="connsiteY4" fmla="*/ 0 h 1708942"/>
                <a:gd name="connsiteX0" fmla="*/ 0 w 3582824"/>
                <a:gd name="connsiteY0" fmla="*/ 0 h 1708942"/>
                <a:gd name="connsiteX1" fmla="*/ 3582824 w 3582824"/>
                <a:gd name="connsiteY1" fmla="*/ 0 h 1708942"/>
                <a:gd name="connsiteX2" fmla="*/ 3312368 w 3582824"/>
                <a:gd name="connsiteY2" fmla="*/ 1708942 h 1708942"/>
                <a:gd name="connsiteX3" fmla="*/ 0 w 3582824"/>
                <a:gd name="connsiteY3" fmla="*/ 1696062 h 1708942"/>
                <a:gd name="connsiteX4" fmla="*/ 0 w 3582824"/>
                <a:gd name="connsiteY4" fmla="*/ 0 h 1708942"/>
                <a:gd name="connsiteX0" fmla="*/ 0 w 3582824"/>
                <a:gd name="connsiteY0" fmla="*/ 0 h 1708942"/>
                <a:gd name="connsiteX1" fmla="*/ 3582824 w 3582824"/>
                <a:gd name="connsiteY1" fmla="*/ 0 h 1708942"/>
                <a:gd name="connsiteX2" fmla="*/ 3582824 w 3582824"/>
                <a:gd name="connsiteY2" fmla="*/ 1708942 h 1708942"/>
                <a:gd name="connsiteX3" fmla="*/ 0 w 3582824"/>
                <a:gd name="connsiteY3" fmla="*/ 1696062 h 1708942"/>
                <a:gd name="connsiteX4" fmla="*/ 0 w 3582824"/>
                <a:gd name="connsiteY4" fmla="*/ 0 h 17089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82824" h="1708942">
                  <a:moveTo>
                    <a:pt x="0" y="0"/>
                  </a:moveTo>
                  <a:lnTo>
                    <a:pt x="3582824" y="0"/>
                  </a:lnTo>
                  <a:lnTo>
                    <a:pt x="3582824" y="1708942"/>
                  </a:lnTo>
                  <a:lnTo>
                    <a:pt x="0" y="1696062"/>
                  </a:lnTo>
                  <a:lnTo>
                    <a:pt x="0" y="0"/>
                  </a:lnTo>
                  <a:close/>
                </a:path>
              </a:pathLst>
            </a:custGeom>
            <a:noFill/>
            <a:ln w="28575">
              <a:solidFill>
                <a:schemeClr val="accent6"/>
              </a:solidFill>
            </a:ln>
          </p:spPr>
          <p:txBody>
            <a:bodyPr wrap="square" rtlCol="0">
              <a:spAutoFit/>
            </a:bodyPr>
            <a:lstStyle/>
            <a:p>
              <a:r>
                <a:rPr lang="en-GB" sz="1700" dirty="0"/>
                <a:t>An alternative way to show the carboxylic acid structure is</a:t>
              </a:r>
              <a:r>
                <a:rPr lang="en-GB" sz="1700" dirty="0" smtClean="0"/>
                <a:t>:</a:t>
              </a:r>
            </a:p>
            <a:p>
              <a:endParaRPr lang="en-GB" sz="1700" dirty="0"/>
            </a:p>
            <a:p>
              <a:endParaRPr lang="en-GB" sz="1700" dirty="0" smtClean="0"/>
            </a:p>
            <a:p>
              <a:endParaRPr lang="en-GB" sz="1700" dirty="0"/>
            </a:p>
            <a:p>
              <a:endParaRPr lang="en-GB" sz="1700" dirty="0" smtClean="0"/>
            </a:p>
            <a:p>
              <a:endParaRPr lang="en-GB" sz="1700" dirty="0"/>
            </a:p>
            <a:p>
              <a:endParaRPr lang="en-GB" sz="1700" dirty="0" smtClean="0"/>
            </a:p>
            <a:p>
              <a:endParaRPr lang="en-GB" sz="1700" dirty="0" smtClean="0"/>
            </a:p>
            <a:p>
              <a:endParaRPr lang="en-GB" sz="1700" dirty="0"/>
            </a:p>
            <a:p>
              <a:endParaRPr lang="en-GB" dirty="0"/>
            </a:p>
          </p:txBody>
        </p:sp>
        <p:pic>
          <p:nvPicPr>
            <p:cNvPr id="6" name="Picture 5"/>
            <p:cNvPicPr>
              <a:picLocks noChangeAspect="1"/>
            </p:cNvPicPr>
            <p:nvPr/>
          </p:nvPicPr>
          <p:blipFill>
            <a:blip r:embed="rId3"/>
            <a:stretch>
              <a:fillRect/>
            </a:stretch>
          </p:blipFill>
          <p:spPr>
            <a:xfrm>
              <a:off x="5453549" y="1591473"/>
              <a:ext cx="3096344" cy="826924"/>
            </a:xfrm>
            <a:prstGeom prst="rect">
              <a:avLst/>
            </a:prstGeom>
          </p:spPr>
        </p:pic>
      </p:gr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3137395"/>
            <a:ext cx="4248472" cy="3282910"/>
          </a:xfrm>
          <a:prstGeom prst="rect">
            <a:avLst/>
          </a:prstGeom>
        </p:spPr>
      </p:pic>
    </p:spTree>
    <p:extLst>
      <p:ext uri="{BB962C8B-B14F-4D97-AF65-F5344CB8AC3E}">
        <p14:creationId xmlns:p14="http://schemas.microsoft.com/office/powerpoint/2010/main" val="38203556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14024"/>
            <a:ext cx="8017076" cy="657041"/>
          </a:xfrm>
        </p:spPr>
        <p:txBody>
          <a:bodyPr>
            <a:noAutofit/>
          </a:bodyPr>
          <a:lstStyle/>
          <a:p>
            <a:pPr marL="342900" lvl="1" algn="r" defTabSz="342900" rtl="0">
              <a:spcBef>
                <a:spcPct val="20000"/>
              </a:spcBef>
            </a:pPr>
            <a:r>
              <a:rPr lang="en-US" sz="2100" b="1" dirty="0" smtClean="0">
                <a:solidFill>
                  <a:schemeClr val="accent6"/>
                </a:solidFill>
              </a:rPr>
              <a:t>Reactions </a:t>
            </a:r>
            <a:r>
              <a:rPr lang="en-US" sz="2100" b="1" dirty="0">
                <a:solidFill>
                  <a:schemeClr val="accent6"/>
                </a:solidFill>
              </a:rPr>
              <a:t>of carboxylic acids (Chemistry only)</a:t>
            </a:r>
            <a:endParaRPr kumimoji="0" lang="en-US" sz="2100" b="1" i="0" u="none" strike="noStrike" kern="1200" cap="none" spc="0" normalizeH="0" baseline="0" noProof="0" dirty="0">
              <a:ln>
                <a:noFill/>
              </a:ln>
              <a:solidFill>
                <a:schemeClr val="accent6"/>
              </a:solidFill>
              <a:effectLst/>
              <a:uLnTx/>
              <a:uFillTx/>
              <a:latin typeface="Calibri"/>
              <a:ea typeface=""/>
              <a:cs typeface="News Gothic MT"/>
            </a:endParaRPr>
          </a:p>
        </p:txBody>
      </p:sp>
      <p:sp>
        <p:nvSpPr>
          <p:cNvPr id="7" name="TextBox 6"/>
          <p:cNvSpPr txBox="1"/>
          <p:nvPr/>
        </p:nvSpPr>
        <p:spPr>
          <a:xfrm>
            <a:off x="158782" y="1027023"/>
            <a:ext cx="8623384" cy="3170099"/>
          </a:xfrm>
          <a:prstGeom prst="rect">
            <a:avLst/>
          </a:prstGeom>
          <a:noFill/>
        </p:spPr>
        <p:txBody>
          <a:bodyPr wrap="square" rtlCol="0">
            <a:spAutoFit/>
          </a:bodyPr>
          <a:lstStyle/>
          <a:p>
            <a:r>
              <a:rPr lang="en-GB" sz="2000" dirty="0"/>
              <a:t>Carboxylic acids have a number of important reactions:</a:t>
            </a:r>
          </a:p>
          <a:p>
            <a:pPr marL="285750" indent="-285750">
              <a:buFont typeface="Arial" panose="020B0604020202020204" pitchFamily="34" charset="0"/>
              <a:buChar char="•"/>
            </a:pPr>
            <a:r>
              <a:rPr lang="en-GB" sz="2000" dirty="0"/>
              <a:t>When we react carboxylic acids with a </a:t>
            </a:r>
            <a:r>
              <a:rPr lang="en-GB" sz="2000" b="1" dirty="0">
                <a:solidFill>
                  <a:schemeClr val="accent6">
                    <a:lumMod val="75000"/>
                  </a:schemeClr>
                </a:solidFill>
              </a:rPr>
              <a:t>metal carbonate </a:t>
            </a:r>
            <a:r>
              <a:rPr lang="en-GB" sz="2000" dirty="0"/>
              <a:t>a </a:t>
            </a:r>
            <a:r>
              <a:rPr lang="en-GB" sz="2000" b="1" dirty="0">
                <a:solidFill>
                  <a:schemeClr val="accent6">
                    <a:lumMod val="75000"/>
                  </a:schemeClr>
                </a:solidFill>
              </a:rPr>
              <a:t>salt, carbon dioxide </a:t>
            </a:r>
            <a:r>
              <a:rPr lang="en-GB" sz="2000" dirty="0"/>
              <a:t>and </a:t>
            </a:r>
            <a:r>
              <a:rPr lang="en-GB" sz="2000" b="1" dirty="0">
                <a:solidFill>
                  <a:schemeClr val="accent6">
                    <a:lumMod val="75000"/>
                  </a:schemeClr>
                </a:solidFill>
              </a:rPr>
              <a:t>water</a:t>
            </a:r>
            <a:r>
              <a:rPr lang="en-GB" sz="2000" dirty="0"/>
              <a:t> are produced e.g.</a:t>
            </a:r>
          </a:p>
          <a:p>
            <a:pPr algn="r"/>
            <a:r>
              <a:rPr lang="en-GB" sz="2000" b="1" dirty="0"/>
              <a:t>Sodium carbonate + </a:t>
            </a:r>
            <a:r>
              <a:rPr lang="en-GB" sz="2000" b="1" dirty="0" err="1"/>
              <a:t>propanoic</a:t>
            </a:r>
            <a:r>
              <a:rPr lang="en-GB" sz="2000" b="1" dirty="0"/>
              <a:t> acid </a:t>
            </a:r>
            <a:r>
              <a:rPr lang="en-GB" sz="2000" b="1" dirty="0">
                <a:sym typeface="Wingdings" panose="05000000000000000000" pitchFamily="2" charset="2"/>
              </a:rPr>
              <a:t> sodium </a:t>
            </a:r>
            <a:r>
              <a:rPr lang="en-GB" sz="2000" b="1" dirty="0" err="1">
                <a:sym typeface="Wingdings" panose="05000000000000000000" pitchFamily="2" charset="2"/>
              </a:rPr>
              <a:t>propanoate</a:t>
            </a:r>
            <a:r>
              <a:rPr lang="en-GB" sz="2000" b="1" dirty="0">
                <a:sym typeface="Wingdings" panose="05000000000000000000" pitchFamily="2" charset="2"/>
              </a:rPr>
              <a:t> + carbon dioxide + water</a:t>
            </a:r>
          </a:p>
          <a:p>
            <a:pPr marL="285750" indent="-285750">
              <a:buFont typeface="Arial" panose="020B0604020202020204" pitchFamily="34" charset="0"/>
              <a:buChar char="•"/>
            </a:pPr>
            <a:r>
              <a:rPr lang="en-GB" sz="2000" dirty="0"/>
              <a:t>Carboxylic acids with </a:t>
            </a:r>
            <a:r>
              <a:rPr lang="en-GB" sz="2000" b="1" dirty="0">
                <a:solidFill>
                  <a:schemeClr val="accent6">
                    <a:lumMod val="75000"/>
                  </a:schemeClr>
                </a:solidFill>
              </a:rPr>
              <a:t>five or less carbons dissolve in water.</a:t>
            </a:r>
            <a:r>
              <a:rPr lang="en-GB" sz="2000" dirty="0"/>
              <a:t> Carboxylic acids with </a:t>
            </a:r>
            <a:r>
              <a:rPr lang="en-GB" sz="2000" b="1" dirty="0">
                <a:solidFill>
                  <a:schemeClr val="accent6">
                    <a:lumMod val="75000"/>
                  </a:schemeClr>
                </a:solidFill>
              </a:rPr>
              <a:t>more than five carbons in them are less soluble</a:t>
            </a:r>
            <a:r>
              <a:rPr lang="en-GB" sz="2000" dirty="0"/>
              <a:t>.</a:t>
            </a:r>
          </a:p>
          <a:p>
            <a:pPr marL="285750" indent="-285750">
              <a:buFont typeface="Arial" panose="020B0604020202020204" pitchFamily="34" charset="0"/>
              <a:buChar char="•"/>
            </a:pPr>
            <a:r>
              <a:rPr lang="en-GB" sz="2000" dirty="0"/>
              <a:t>Carboxylic acids will </a:t>
            </a:r>
            <a:r>
              <a:rPr lang="en-GB" sz="2000" b="1" dirty="0">
                <a:solidFill>
                  <a:schemeClr val="accent6">
                    <a:lumMod val="75000"/>
                  </a:schemeClr>
                </a:solidFill>
              </a:rPr>
              <a:t>react with alcohols </a:t>
            </a:r>
            <a:r>
              <a:rPr lang="en-GB" sz="2000" dirty="0"/>
              <a:t>to make an </a:t>
            </a:r>
            <a:r>
              <a:rPr lang="en-GB" sz="2000" b="1" dirty="0">
                <a:solidFill>
                  <a:schemeClr val="accent6">
                    <a:lumMod val="75000"/>
                  </a:schemeClr>
                </a:solidFill>
              </a:rPr>
              <a:t>ester and water</a:t>
            </a:r>
            <a:r>
              <a:rPr lang="en-GB" sz="2000" dirty="0"/>
              <a:t>, an </a:t>
            </a:r>
            <a:r>
              <a:rPr lang="en-GB" sz="2000" b="1" dirty="0">
                <a:solidFill>
                  <a:schemeClr val="accent6">
                    <a:lumMod val="75000"/>
                  </a:schemeClr>
                </a:solidFill>
              </a:rPr>
              <a:t>acid catalyst </a:t>
            </a:r>
            <a:r>
              <a:rPr lang="en-GB" sz="2000" dirty="0"/>
              <a:t>is needed (ethyl ethanoate is the ester below)</a:t>
            </a:r>
          </a:p>
          <a:p>
            <a:pPr algn="ctr"/>
            <a:r>
              <a:rPr lang="en-GB" sz="2000" b="1" dirty="0"/>
              <a:t>Ethanoic acid  +  ethanol </a:t>
            </a:r>
            <a:r>
              <a:rPr lang="en-GB" sz="2000" b="1" dirty="0">
                <a:sym typeface="Wingdings" panose="05000000000000000000" pitchFamily="2" charset="2"/>
              </a:rPr>
              <a:t>  ethyl ethanoate  +  water</a:t>
            </a:r>
            <a:endParaRPr lang="en-GB" sz="2000" b="1" dirty="0"/>
          </a:p>
        </p:txBody>
      </p:sp>
      <p:sp>
        <p:nvSpPr>
          <p:cNvPr id="8" name="TextBox 7"/>
          <p:cNvSpPr txBox="1"/>
          <p:nvPr/>
        </p:nvSpPr>
        <p:spPr>
          <a:xfrm>
            <a:off x="158782" y="4581128"/>
            <a:ext cx="8623384" cy="1323439"/>
          </a:xfrm>
          <a:custGeom>
            <a:avLst/>
            <a:gdLst>
              <a:gd name="connsiteX0" fmla="*/ 0 w 8623384"/>
              <a:gd name="connsiteY0" fmla="*/ 0 h 1200329"/>
              <a:gd name="connsiteX1" fmla="*/ 8623384 w 8623384"/>
              <a:gd name="connsiteY1" fmla="*/ 0 h 1200329"/>
              <a:gd name="connsiteX2" fmla="*/ 8623384 w 8623384"/>
              <a:gd name="connsiteY2" fmla="*/ 1200329 h 1200329"/>
              <a:gd name="connsiteX3" fmla="*/ 0 w 8623384"/>
              <a:gd name="connsiteY3" fmla="*/ 1200329 h 1200329"/>
              <a:gd name="connsiteX4" fmla="*/ 0 w 8623384"/>
              <a:gd name="connsiteY4" fmla="*/ 0 h 1200329"/>
              <a:gd name="connsiteX0" fmla="*/ 0 w 8623384"/>
              <a:gd name="connsiteY0" fmla="*/ 0 h 1354875"/>
              <a:gd name="connsiteX1" fmla="*/ 8623384 w 8623384"/>
              <a:gd name="connsiteY1" fmla="*/ 154546 h 1354875"/>
              <a:gd name="connsiteX2" fmla="*/ 8623384 w 8623384"/>
              <a:gd name="connsiteY2" fmla="*/ 1354875 h 1354875"/>
              <a:gd name="connsiteX3" fmla="*/ 0 w 8623384"/>
              <a:gd name="connsiteY3" fmla="*/ 1354875 h 1354875"/>
              <a:gd name="connsiteX4" fmla="*/ 0 w 8623384"/>
              <a:gd name="connsiteY4" fmla="*/ 0 h 1354875"/>
              <a:gd name="connsiteX0" fmla="*/ 0 w 8623384"/>
              <a:gd name="connsiteY0" fmla="*/ 0 h 1354875"/>
              <a:gd name="connsiteX1" fmla="*/ 8623384 w 8623384"/>
              <a:gd name="connsiteY1" fmla="*/ 25757 h 1354875"/>
              <a:gd name="connsiteX2" fmla="*/ 8623384 w 8623384"/>
              <a:gd name="connsiteY2" fmla="*/ 1354875 h 1354875"/>
              <a:gd name="connsiteX3" fmla="*/ 0 w 8623384"/>
              <a:gd name="connsiteY3" fmla="*/ 1354875 h 1354875"/>
              <a:gd name="connsiteX4" fmla="*/ 0 w 8623384"/>
              <a:gd name="connsiteY4" fmla="*/ 0 h 1354875"/>
              <a:gd name="connsiteX0" fmla="*/ 0 w 8623384"/>
              <a:gd name="connsiteY0" fmla="*/ 0 h 1354875"/>
              <a:gd name="connsiteX1" fmla="*/ 8623384 w 8623384"/>
              <a:gd name="connsiteY1" fmla="*/ 0 h 1354875"/>
              <a:gd name="connsiteX2" fmla="*/ 8623384 w 8623384"/>
              <a:gd name="connsiteY2" fmla="*/ 1354875 h 1354875"/>
              <a:gd name="connsiteX3" fmla="*/ 0 w 8623384"/>
              <a:gd name="connsiteY3" fmla="*/ 1354875 h 1354875"/>
              <a:gd name="connsiteX4" fmla="*/ 0 w 8623384"/>
              <a:gd name="connsiteY4" fmla="*/ 0 h 1354875"/>
              <a:gd name="connsiteX0" fmla="*/ 0 w 8623384"/>
              <a:gd name="connsiteY0" fmla="*/ 0 h 1354875"/>
              <a:gd name="connsiteX1" fmla="*/ 8623384 w 8623384"/>
              <a:gd name="connsiteY1" fmla="*/ 0 h 1354875"/>
              <a:gd name="connsiteX2" fmla="*/ 8623384 w 8623384"/>
              <a:gd name="connsiteY2" fmla="*/ 1354875 h 1354875"/>
              <a:gd name="connsiteX3" fmla="*/ 0 w 8623384"/>
              <a:gd name="connsiteY3" fmla="*/ 1213208 h 1354875"/>
              <a:gd name="connsiteX4" fmla="*/ 0 w 8623384"/>
              <a:gd name="connsiteY4" fmla="*/ 0 h 1354875"/>
              <a:gd name="connsiteX0" fmla="*/ 0 w 8636263"/>
              <a:gd name="connsiteY0" fmla="*/ 0 h 1213208"/>
              <a:gd name="connsiteX1" fmla="*/ 8623384 w 8636263"/>
              <a:gd name="connsiteY1" fmla="*/ 0 h 1213208"/>
              <a:gd name="connsiteX2" fmla="*/ 8636263 w 8636263"/>
              <a:gd name="connsiteY2" fmla="*/ 1200329 h 1213208"/>
              <a:gd name="connsiteX3" fmla="*/ 0 w 8636263"/>
              <a:gd name="connsiteY3" fmla="*/ 1213208 h 1213208"/>
              <a:gd name="connsiteX4" fmla="*/ 0 w 8636263"/>
              <a:gd name="connsiteY4" fmla="*/ 0 h 1213208"/>
              <a:gd name="connsiteX0" fmla="*/ 0 w 8636263"/>
              <a:gd name="connsiteY0" fmla="*/ 0 h 1226087"/>
              <a:gd name="connsiteX1" fmla="*/ 8623384 w 8636263"/>
              <a:gd name="connsiteY1" fmla="*/ 0 h 1226087"/>
              <a:gd name="connsiteX2" fmla="*/ 8636263 w 8636263"/>
              <a:gd name="connsiteY2" fmla="*/ 1226087 h 1226087"/>
              <a:gd name="connsiteX3" fmla="*/ 0 w 8636263"/>
              <a:gd name="connsiteY3" fmla="*/ 1213208 h 1226087"/>
              <a:gd name="connsiteX4" fmla="*/ 0 w 8636263"/>
              <a:gd name="connsiteY4" fmla="*/ 0 h 1226087"/>
              <a:gd name="connsiteX0" fmla="*/ 0 w 8636263"/>
              <a:gd name="connsiteY0" fmla="*/ 0 h 1213208"/>
              <a:gd name="connsiteX1" fmla="*/ 8623384 w 8636263"/>
              <a:gd name="connsiteY1" fmla="*/ 0 h 1213208"/>
              <a:gd name="connsiteX2" fmla="*/ 8636263 w 8636263"/>
              <a:gd name="connsiteY2" fmla="*/ 1213208 h 1213208"/>
              <a:gd name="connsiteX3" fmla="*/ 0 w 8636263"/>
              <a:gd name="connsiteY3" fmla="*/ 1213208 h 1213208"/>
              <a:gd name="connsiteX4" fmla="*/ 0 w 8636263"/>
              <a:gd name="connsiteY4" fmla="*/ 0 h 1213208"/>
              <a:gd name="connsiteX0" fmla="*/ 0 w 8623384"/>
              <a:gd name="connsiteY0" fmla="*/ 0 h 1213208"/>
              <a:gd name="connsiteX1" fmla="*/ 8623384 w 8623384"/>
              <a:gd name="connsiteY1" fmla="*/ 0 h 1213208"/>
              <a:gd name="connsiteX2" fmla="*/ 8623384 w 8623384"/>
              <a:gd name="connsiteY2" fmla="*/ 1200329 h 1213208"/>
              <a:gd name="connsiteX3" fmla="*/ 0 w 8623384"/>
              <a:gd name="connsiteY3" fmla="*/ 1213208 h 1213208"/>
              <a:gd name="connsiteX4" fmla="*/ 0 w 8623384"/>
              <a:gd name="connsiteY4" fmla="*/ 0 h 1213208"/>
              <a:gd name="connsiteX0" fmla="*/ 0 w 8623384"/>
              <a:gd name="connsiteY0" fmla="*/ 0 h 1226087"/>
              <a:gd name="connsiteX1" fmla="*/ 8623384 w 8623384"/>
              <a:gd name="connsiteY1" fmla="*/ 0 h 1226087"/>
              <a:gd name="connsiteX2" fmla="*/ 8623384 w 8623384"/>
              <a:gd name="connsiteY2" fmla="*/ 1226087 h 1226087"/>
              <a:gd name="connsiteX3" fmla="*/ 0 w 8623384"/>
              <a:gd name="connsiteY3" fmla="*/ 1213208 h 1226087"/>
              <a:gd name="connsiteX4" fmla="*/ 0 w 8623384"/>
              <a:gd name="connsiteY4" fmla="*/ 0 h 1226087"/>
              <a:gd name="connsiteX0" fmla="*/ 0 w 8623384"/>
              <a:gd name="connsiteY0" fmla="*/ 0 h 1213208"/>
              <a:gd name="connsiteX1" fmla="*/ 8623384 w 8623384"/>
              <a:gd name="connsiteY1" fmla="*/ 0 h 1213208"/>
              <a:gd name="connsiteX2" fmla="*/ 8623384 w 8623384"/>
              <a:gd name="connsiteY2" fmla="*/ 1213208 h 1213208"/>
              <a:gd name="connsiteX3" fmla="*/ 0 w 8623384"/>
              <a:gd name="connsiteY3" fmla="*/ 1213208 h 1213208"/>
              <a:gd name="connsiteX4" fmla="*/ 0 w 8623384"/>
              <a:gd name="connsiteY4" fmla="*/ 0 h 12132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23384" h="1213208">
                <a:moveTo>
                  <a:pt x="0" y="0"/>
                </a:moveTo>
                <a:lnTo>
                  <a:pt x="8623384" y="0"/>
                </a:lnTo>
                <a:lnTo>
                  <a:pt x="8623384" y="1213208"/>
                </a:lnTo>
                <a:lnTo>
                  <a:pt x="0" y="1213208"/>
                </a:lnTo>
                <a:lnTo>
                  <a:pt x="0" y="0"/>
                </a:lnTo>
                <a:close/>
              </a:path>
            </a:pathLst>
          </a:custGeom>
          <a:noFill/>
          <a:ln w="28575">
            <a:solidFill>
              <a:schemeClr val="accent6"/>
            </a:solidFill>
          </a:ln>
        </p:spPr>
        <p:txBody>
          <a:bodyPr wrap="square" rtlCol="0">
            <a:spAutoFit/>
          </a:bodyPr>
          <a:lstStyle/>
          <a:p>
            <a:r>
              <a:rPr lang="en-GB" sz="2000" b="1" dirty="0"/>
              <a:t>(HT only)</a:t>
            </a:r>
          </a:p>
          <a:p>
            <a:r>
              <a:rPr lang="en-GB" sz="2000" dirty="0"/>
              <a:t>Carboxylic acids are described as </a:t>
            </a:r>
            <a:r>
              <a:rPr lang="en-GB" sz="2000" b="1" dirty="0">
                <a:solidFill>
                  <a:schemeClr val="accent6">
                    <a:lumMod val="75000"/>
                  </a:schemeClr>
                </a:solidFill>
              </a:rPr>
              <a:t>weak acids </a:t>
            </a:r>
            <a:r>
              <a:rPr lang="en-GB" sz="2000" dirty="0"/>
              <a:t>as they are only </a:t>
            </a:r>
            <a:r>
              <a:rPr lang="en-GB" sz="2000" b="1" dirty="0">
                <a:solidFill>
                  <a:schemeClr val="accent6">
                    <a:lumMod val="75000"/>
                  </a:schemeClr>
                </a:solidFill>
              </a:rPr>
              <a:t>partially ionised</a:t>
            </a:r>
            <a:r>
              <a:rPr lang="en-GB" sz="2000" dirty="0"/>
              <a:t>, therefore they give off relatively </a:t>
            </a:r>
            <a:r>
              <a:rPr lang="en-GB" sz="2000" b="1" dirty="0">
                <a:solidFill>
                  <a:schemeClr val="accent6">
                    <a:lumMod val="75000"/>
                  </a:schemeClr>
                </a:solidFill>
              </a:rPr>
              <a:t>few hydrogen ions </a:t>
            </a:r>
            <a:r>
              <a:rPr lang="en-GB" sz="2000" dirty="0"/>
              <a:t>in comparison to strong acids and have a </a:t>
            </a:r>
            <a:r>
              <a:rPr lang="en-GB" sz="2000" b="1" dirty="0">
                <a:solidFill>
                  <a:schemeClr val="accent6">
                    <a:lumMod val="75000"/>
                  </a:schemeClr>
                </a:solidFill>
              </a:rPr>
              <a:t>higher</a:t>
            </a:r>
            <a:r>
              <a:rPr lang="en-GB" sz="2000" dirty="0">
                <a:solidFill>
                  <a:schemeClr val="accent6">
                    <a:lumMod val="75000"/>
                  </a:schemeClr>
                </a:solidFill>
              </a:rPr>
              <a:t> </a:t>
            </a:r>
            <a:r>
              <a:rPr lang="en-GB" sz="2000" b="1" dirty="0">
                <a:solidFill>
                  <a:schemeClr val="accent6">
                    <a:lumMod val="75000"/>
                  </a:schemeClr>
                </a:solidFill>
              </a:rPr>
              <a:t>pH</a:t>
            </a:r>
            <a:r>
              <a:rPr lang="en-GB" sz="2000" dirty="0">
                <a:solidFill>
                  <a:schemeClr val="accent6">
                    <a:lumMod val="75000"/>
                  </a:schemeClr>
                </a:solidFill>
              </a:rPr>
              <a:t> </a:t>
            </a:r>
            <a:r>
              <a:rPr lang="en-GB" sz="2000" dirty="0"/>
              <a:t>than strong acids.</a:t>
            </a:r>
          </a:p>
        </p:txBody>
      </p:sp>
    </p:spTree>
    <p:extLst>
      <p:ext uri="{BB962C8B-B14F-4D97-AF65-F5344CB8AC3E}">
        <p14:creationId xmlns:p14="http://schemas.microsoft.com/office/powerpoint/2010/main" val="1749790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052736"/>
            <a:ext cx="8458200" cy="749300"/>
          </a:xfrm>
        </p:spPr>
        <p:txBody>
          <a:bodyPr>
            <a:normAutofit fontScale="90000"/>
          </a:bodyPr>
          <a:lstStyle/>
          <a:p>
            <a:r>
              <a:rPr lang="en-GB" b="1" u="sng" dirty="0" smtClean="0"/>
              <a:t>Esters:</a:t>
            </a:r>
            <a:r>
              <a:rPr lang="en-GB" b="1" dirty="0" smtClean="0"/>
              <a:t> </a:t>
            </a:r>
            <a:r>
              <a:rPr lang="en-GB" dirty="0" smtClean="0"/>
              <a:t>made when alcohols and carboxylic acids react together</a:t>
            </a:r>
            <a:endParaRPr lang="en-GB" b="1" u="sng" dirty="0"/>
          </a:p>
        </p:txBody>
      </p:sp>
      <p:grpSp>
        <p:nvGrpSpPr>
          <p:cNvPr id="5" name="Group 4"/>
          <p:cNvGrpSpPr/>
          <p:nvPr/>
        </p:nvGrpSpPr>
        <p:grpSpPr>
          <a:xfrm>
            <a:off x="2915816" y="2042858"/>
            <a:ext cx="5688632" cy="4032447"/>
            <a:chOff x="2123728" y="2060848"/>
            <a:chExt cx="5688632" cy="4032447"/>
          </a:xfrm>
        </p:grpSpPr>
        <p:pic>
          <p:nvPicPr>
            <p:cNvPr id="1026" name="Picture 2" descr="IGCSE Chemistry 2017: 4.39C: Know that Ethyl Ethanoate is th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2060848"/>
              <a:ext cx="5544616" cy="391947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123728" y="4020582"/>
              <a:ext cx="2808312" cy="2072713"/>
            </a:xfrm>
            <a:prstGeom prst="rect">
              <a:avLst/>
            </a:prstGeom>
            <a:no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6" name="Rectangle 5"/>
          <p:cNvSpPr/>
          <p:nvPr/>
        </p:nvSpPr>
        <p:spPr>
          <a:xfrm>
            <a:off x="179512" y="4437112"/>
            <a:ext cx="2574032" cy="923330"/>
          </a:xfrm>
          <a:prstGeom prst="rect">
            <a:avLst/>
          </a:prstGeom>
        </p:spPr>
        <p:txBody>
          <a:bodyPr wrap="square">
            <a:spAutoFit/>
          </a:bodyPr>
          <a:lstStyle/>
          <a:p>
            <a:r>
              <a:rPr lang="en-GB" b="1" u="sng" dirty="0" smtClean="0"/>
              <a:t>You only need to learn this one example at GCSE!</a:t>
            </a:r>
            <a:endParaRPr lang="en-GB" dirty="0"/>
          </a:p>
        </p:txBody>
      </p:sp>
    </p:spTree>
    <p:extLst>
      <p:ext uri="{BB962C8B-B14F-4D97-AF65-F5344CB8AC3E}">
        <p14:creationId xmlns:p14="http://schemas.microsoft.com/office/powerpoint/2010/main" val="42212098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Presentation3" id="{4489A17B-A778-43E8-8CAD-39AF0ABD1C3C}" vid="{5B90DF28-B678-4AF8-820C-D210C98786D7}"/>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PIXL Sci">
  <a:themeElements>
    <a:clrScheme name="Custom 1">
      <a:dk1>
        <a:sysClr val="windowText" lastClr="000000"/>
      </a:dk1>
      <a:lt1>
        <a:sysClr val="window" lastClr="FFFFFF"/>
      </a:lt1>
      <a:dk2>
        <a:srgbClr val="1F497D"/>
      </a:dk2>
      <a:lt2>
        <a:srgbClr val="EEECE1"/>
      </a:lt2>
      <a:accent1>
        <a:srgbClr val="4F81BD"/>
      </a:accent1>
      <a:accent2>
        <a:srgbClr val="FF9900"/>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IXL Sci" id="{2CFE4A30-D880-BA4E-B779-8E17F61ECAC9}" vid="{3D4DF9ED-AD7F-6943-859C-106C4E33968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F1BB05A262ED2478332B67EA3B3713B" ma:contentTypeVersion="12" ma:contentTypeDescription="Create a new document." ma:contentTypeScope="" ma:versionID="8d73d1034a36929bc6377a66ce314fb2">
  <xsd:schema xmlns:xsd="http://www.w3.org/2001/XMLSchema" xmlns:xs="http://www.w3.org/2001/XMLSchema" xmlns:p="http://schemas.microsoft.com/office/2006/metadata/properties" xmlns:ns2="4da97888-80c8-47ed-8945-9822b6866dd3" xmlns:ns3="bde16008-2e04-418d-ac5b-4b2fc04093c8" targetNamespace="http://schemas.microsoft.com/office/2006/metadata/properties" ma:root="true" ma:fieldsID="e9e4df5e3de9f43f654d21664d16c675" ns2:_="" ns3:_="">
    <xsd:import namespace="4da97888-80c8-47ed-8945-9822b6866dd3"/>
    <xsd:import namespace="bde16008-2e04-418d-ac5b-4b2fc04093c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a97888-80c8-47ed-8945-9822b6866d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de16008-2e04-418d-ac5b-4b2fc04093c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E739A6D-641C-46DA-B810-AB327FD08579}"/>
</file>

<file path=customXml/itemProps2.xml><?xml version="1.0" encoding="utf-8"?>
<ds:datastoreItem xmlns:ds="http://schemas.openxmlformats.org/officeDocument/2006/customXml" ds:itemID="{FDE807F8-D769-4038-B8DF-2C517DA622BE}"/>
</file>

<file path=customXml/itemProps3.xml><?xml version="1.0" encoding="utf-8"?>
<ds:datastoreItem xmlns:ds="http://schemas.openxmlformats.org/officeDocument/2006/customXml" ds:itemID="{A4670AB0-4962-4898-97FB-C976683ACA04}"/>
</file>

<file path=docProps/app.xml><?xml version="1.0" encoding="utf-8"?>
<Properties xmlns="http://schemas.openxmlformats.org/officeDocument/2006/extended-properties" xmlns:vt="http://schemas.openxmlformats.org/officeDocument/2006/docPropsVTypes">
  <Template/>
  <TotalTime>17327</TotalTime>
  <Words>3415</Words>
  <Application>Microsoft Office PowerPoint</Application>
  <PresentationFormat>On-screen Show (4:3)</PresentationFormat>
  <Paragraphs>123</Paragraphs>
  <Slides>11</Slides>
  <Notes>10</Notes>
  <HiddenSlides>0</HiddenSlides>
  <MMClips>0</MMClips>
  <ScaleCrop>false</ScaleCrop>
  <HeadingPairs>
    <vt:vector size="4" baseType="variant">
      <vt:variant>
        <vt:lpstr>Theme</vt:lpstr>
      </vt:variant>
      <vt:variant>
        <vt:i4>3</vt:i4>
      </vt:variant>
      <vt:variant>
        <vt:lpstr>Slide Titles</vt:lpstr>
      </vt:variant>
      <vt:variant>
        <vt:i4>11</vt:i4>
      </vt:variant>
    </vt:vector>
  </HeadingPairs>
  <TitlesOfParts>
    <vt:vector size="14" baseType="lpstr">
      <vt:lpstr>1_Office Theme</vt:lpstr>
      <vt:lpstr>Custom Design</vt:lpstr>
      <vt:lpstr>PIXL Sci</vt:lpstr>
      <vt:lpstr>PowerPoint Presentation</vt:lpstr>
      <vt:lpstr>Structure and formulae of alkenes (Chemistry only)</vt:lpstr>
      <vt:lpstr>Structure and formulae of alkenes (Chemistry only)</vt:lpstr>
      <vt:lpstr>Reaction of alkenes (Chemistry only)</vt:lpstr>
      <vt:lpstr>Reactions of alcohols (Chemistry only)</vt:lpstr>
      <vt:lpstr>Reactions of alcohols (Chemistry only)</vt:lpstr>
      <vt:lpstr>Reactions of carboxylic acids (Chemistry only)</vt:lpstr>
      <vt:lpstr>Reactions of carboxylic acids (Chemistry only)</vt:lpstr>
      <vt:lpstr>Esters: made when alcohols and carboxylic acids react together</vt:lpstr>
      <vt:lpstr>Addition polymerisation (Chemistry only)</vt:lpstr>
      <vt:lpstr>Condensation, polymerisation and amino acids (Chemistry HT only)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zarina shaffi</dc:creator>
  <cp:lastModifiedBy>Ben Law</cp:lastModifiedBy>
  <cp:revision>546</cp:revision>
  <cp:lastPrinted>2017-05-23T14:15:43Z</cp:lastPrinted>
  <dcterms:created xsi:type="dcterms:W3CDTF">2016-03-05T09:38:04Z</dcterms:created>
  <dcterms:modified xsi:type="dcterms:W3CDTF">2020-06-19T11:03:40Z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0x010100FF1BB05A262ED2478332B67EA3B3713B</vt:lpwstr>
  </property>
</Properties>
</file>